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46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0" r:id="rId14"/>
    <p:sldId id="268" r:id="rId15"/>
    <p:sldId id="289" r:id="rId16"/>
    <p:sldId id="269" r:id="rId17"/>
    <p:sldId id="291" r:id="rId18"/>
    <p:sldId id="270" r:id="rId19"/>
    <p:sldId id="271" r:id="rId20"/>
    <p:sldId id="286" r:id="rId21"/>
    <p:sldId id="272" r:id="rId22"/>
    <p:sldId id="273" r:id="rId23"/>
    <p:sldId id="288" r:id="rId24"/>
    <p:sldId id="287" r:id="rId25"/>
    <p:sldId id="274" r:id="rId26"/>
    <p:sldId id="275" r:id="rId27"/>
    <p:sldId id="276" r:id="rId28"/>
    <p:sldId id="293" r:id="rId29"/>
    <p:sldId id="294" r:id="rId30"/>
    <p:sldId id="292" r:id="rId31"/>
    <p:sldId id="29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0F6C1-9919-44E9-A3A1-C07BF0E2381C}" type="datetimeFigureOut">
              <a:rPr lang="en-GB" smtClean="0"/>
              <a:t>19/10/2013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48528-0653-402F-8CBD-F39613586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64211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A7639-51B3-4496-9409-C5758BD84D8C}" type="datetimeFigureOut">
              <a:rPr lang="en-GB" smtClean="0"/>
              <a:t>19/10/2013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FFDA3-6730-4C4C-97BD-E84965AA8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02243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04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2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72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373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 branch of </a:t>
            </a:r>
            <a:r>
              <a:rPr lang="en-US" dirty="0" err="1" smtClean="0"/>
              <a:t>cs</a:t>
            </a:r>
            <a:r>
              <a:rPr lang="en-US" dirty="0" smtClean="0"/>
              <a:t> that studies &amp; develops</a:t>
            </a:r>
            <a:r>
              <a:rPr lang="en-US" baseline="0" dirty="0" smtClean="0"/>
              <a:t> intelligent machines &amp; s/w.</a:t>
            </a:r>
          </a:p>
          <a:p>
            <a:r>
              <a:rPr lang="en-US" baseline="0" dirty="0" smtClean="0"/>
              <a:t>Includes reasoning, knowledge, planning, learning , </a:t>
            </a:r>
            <a:r>
              <a:rPr lang="en-US" baseline="0" dirty="0" err="1" smtClean="0"/>
              <a:t>comm</a:t>
            </a:r>
            <a:r>
              <a:rPr lang="en-US" baseline="0" dirty="0" smtClean="0"/>
              <a:t>, perception &amp;</a:t>
            </a:r>
            <a:r>
              <a:rPr lang="en-US" baseline="0" dirty="0" err="1" smtClean="0"/>
              <a:t>bability</a:t>
            </a:r>
            <a:r>
              <a:rPr lang="en-US" baseline="0" dirty="0" smtClean="0"/>
              <a:t> to move obj.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Face </a:t>
            </a:r>
            <a:r>
              <a:rPr lang="en-US" baseline="0" dirty="0" err="1" smtClean="0"/>
              <a:t>det</a:t>
            </a:r>
            <a:r>
              <a:rPr lang="en-US" baseline="0" dirty="0" smtClean="0"/>
              <a:t>: comp tech to determine </a:t>
            </a:r>
            <a:r>
              <a:rPr lang="en-US" baseline="0" dirty="0" err="1" smtClean="0"/>
              <a:t>loc</a:t>
            </a:r>
            <a:r>
              <a:rPr lang="en-US" baseline="0" dirty="0" smtClean="0"/>
              <a:t> &amp; size of human faces in arbitrary images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Speech: translation of spoken words to text%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42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The SAPI provides a high-level interface between an application and speech engines and allows the use of speech recognition and speech synthesis within Microsoft Win- </a:t>
            </a:r>
            <a:r>
              <a:rPr lang="en-GB" dirty="0" err="1" smtClean="0"/>
              <a:t>dows</a:t>
            </a:r>
            <a:r>
              <a:rPr lang="en-GB" dirty="0" smtClean="0"/>
              <a:t> applications. The SAPI implements all of the low-level details needed to con- </a:t>
            </a:r>
            <a:r>
              <a:rPr lang="en-GB" dirty="0" err="1" smtClean="0"/>
              <a:t>trol</a:t>
            </a:r>
            <a:r>
              <a:rPr lang="en-GB" dirty="0" smtClean="0"/>
              <a:t> and manage the real-time operations of various speech engines. The two basic types of SAPI engines are speech </a:t>
            </a:r>
            <a:r>
              <a:rPr lang="en-GB" dirty="0" err="1" smtClean="0"/>
              <a:t>recog</a:t>
            </a:r>
            <a:r>
              <a:rPr lang="en-GB" dirty="0" smtClean="0"/>
              <a:t>-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54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243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finds the longest common base strand </a:t>
            </a:r>
          </a:p>
          <a:p>
            <a:r>
              <a:rPr lang="en-GB" dirty="0" smtClean="0"/>
              <a:t> but not necessarily consecutive.</a:t>
            </a:r>
          </a:p>
          <a:p>
            <a:r>
              <a:rPr lang="en-GB" dirty="0" smtClean="0"/>
              <a:t> comparing two strings, especially the ones with noises. 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7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phonetic algorithm for indexing names, by sound</a:t>
            </a:r>
          </a:p>
          <a:p>
            <a:r>
              <a:rPr lang="en-GB" dirty="0" smtClean="0"/>
              <a:t>encoding homophones to the same rep- </a:t>
            </a:r>
            <a:r>
              <a:rPr lang="en-GB" dirty="0" err="1" smtClean="0"/>
              <a:t>resentation</a:t>
            </a:r>
            <a:r>
              <a:rPr lang="en-GB" dirty="0" smtClean="0"/>
              <a:t> so that they can be matched despite minor differences in spelling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26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evaluates the </a:t>
            </a:r>
            <a:r>
              <a:rPr lang="en-GB" dirty="0" err="1" smtClean="0"/>
              <a:t>simi</a:t>
            </a:r>
            <a:r>
              <a:rPr lang="en-GB" dirty="0" smtClean="0"/>
              <a:t>- </a:t>
            </a:r>
            <a:r>
              <a:rPr lang="en-GB" dirty="0" err="1" smtClean="0"/>
              <a:t>larity</a:t>
            </a:r>
            <a:r>
              <a:rPr lang="en-GB" dirty="0" smtClean="0"/>
              <a:t> of two strings, S1 and S2, by consider- </a:t>
            </a:r>
            <a:r>
              <a:rPr lang="en-GB" dirty="0" err="1" smtClean="0"/>
              <a:t>ing</a:t>
            </a:r>
            <a:r>
              <a:rPr lang="en-GB" dirty="0" smtClean="0"/>
              <a:t> two factors: substring and ordering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Design &amp; Implementation of Smart e-Receptionist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7FFDA3-6730-4C4C-97BD-E84965AA872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897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0E44-2109-4197-8F5D-11451E11B43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83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94942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13643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80401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564357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74815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415647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68A75-992B-4444-A61D-B2DF9B8A79B6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12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B021-AC70-4DDC-B7FB-480D424B27D0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35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F9256-6403-4879-B79E-094BF0CDDA11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2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23DB-1FBA-470F-B411-8E9236C9B166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5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44A1-3570-4A17-A763-D4E12DB24BAF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18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27E1-04F9-4651-8A45-894F9A676A75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642AC-A350-43AD-B15E-7CD3BBF4FC2A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86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3B4DF-7ECD-4052-A878-E03CB9B6BB3A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2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2FB-B2E6-497A-B657-0633D8D527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37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7EAC0-806E-47C5-8653-484D50FB6F5D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8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F06986-B3F4-48B6-8C95-1454E45CB26C}" type="datetime1">
              <a:rPr lang="en-US" smtClean="0"/>
              <a:t>10/19/2013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85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16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 real time operations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types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Speech recognizer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 to Speech systems (TTS)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114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QUESTION-2-ANSWER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answer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String matching algorithm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 learning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95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 back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Save conversation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42000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574941"/>
            <a:ext cx="10018713" cy="1863458"/>
          </a:xfrm>
        </p:spPr>
        <p:txBody>
          <a:bodyPr/>
          <a:lstStyle/>
          <a:p>
            <a:r>
              <a:rPr lang="en-US" dirty="0" smtClean="0"/>
              <a:t>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3194" y="1847062"/>
            <a:ext cx="8590209" cy="41317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5318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189408"/>
            <a:ext cx="10018713" cy="3193961"/>
          </a:xfrm>
        </p:spPr>
        <p:txBody>
          <a:bodyPr anchor="t">
            <a:no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Answer Knowledge Database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Visitor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detection: Background Subtraction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String matching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Longest Common Strand (LCS)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SoundEx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Adjacent Character Pair (ACP)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52563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ANSWER KNOWLEDGE 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SoundEx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code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String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 String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info (image, video)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0621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976" y="685800"/>
            <a:ext cx="10805375" cy="1752599"/>
          </a:xfrm>
        </p:spPr>
        <p:txBody>
          <a:bodyPr/>
          <a:lstStyle/>
          <a:p>
            <a:r>
              <a:rPr lang="en-US" dirty="0" smtClean="0"/>
              <a:t>BACKGROUND SUBTRACTION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frame- RGB 24 configurable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Convert to gray scale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frame – Previous frame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Remove noisy pixel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number of black pixels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040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SUBTRACTION (example)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2279" y="5896154"/>
            <a:ext cx="7084177" cy="365125"/>
          </a:xfrm>
        </p:spPr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82570" y="2574924"/>
            <a:ext cx="7589152" cy="2385830"/>
            <a:chOff x="0" y="0"/>
            <a:chExt cx="4213352" cy="1275537"/>
          </a:xfrm>
        </p:grpSpPr>
        <p:sp>
          <p:nvSpPr>
            <p:cNvPr id="7" name="Shape 28015"/>
            <p:cNvSpPr/>
            <p:nvPr/>
          </p:nvSpPr>
          <p:spPr>
            <a:xfrm>
              <a:off x="0" y="0"/>
              <a:ext cx="4213352" cy="1275537"/>
            </a:xfrm>
            <a:custGeom>
              <a:avLst/>
              <a:gdLst/>
              <a:ahLst/>
              <a:cxnLst/>
              <a:rect l="0" t="0" r="0" b="0"/>
              <a:pathLst>
                <a:path w="4213352" h="1275537">
                  <a:moveTo>
                    <a:pt x="0" y="0"/>
                  </a:moveTo>
                  <a:lnTo>
                    <a:pt x="4213352" y="0"/>
                  </a:lnTo>
                  <a:lnTo>
                    <a:pt x="4213352" y="1275537"/>
                  </a:lnTo>
                  <a:lnTo>
                    <a:pt x="0" y="1275537"/>
                  </a:lnTo>
                  <a:lnTo>
                    <a:pt x="0" y="0"/>
                  </a:lnTo>
                </a:path>
              </a:pathLst>
            </a:custGeom>
            <a:solidFill>
              <a:srgbClr val="C7CCE0"/>
            </a:solidFill>
            <a:ln w="0" cap="flat">
              <a:noFill/>
              <a:miter lim="127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8" name="Picture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7612" y="147828"/>
              <a:ext cx="3813049" cy="84124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94663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(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8496" y="1005666"/>
              <a:ext cx="75131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a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4986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)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03983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(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37816" y="1005666"/>
              <a:ext cx="75131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b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94305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)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94582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(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28415" y="1005666"/>
              <a:ext cx="75131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d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84904" y="1005666"/>
              <a:ext cx="44998" cy="15620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146050" algn="l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rgbClr val="181717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Garamond" panose="02020404030301010803" pitchFamily="18" charset="0"/>
                </a:rPr>
                <a:t>)</a:t>
              </a: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Garamond" panose="02020404030301010803" pitchFamily="18" charset="0"/>
                <a:ea typeface="Garamond" panose="02020404030301010803" pitchFamily="18" charset="0"/>
                <a:cs typeface="Garamond" panose="02020404030301010803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593179" y="5050140"/>
            <a:ext cx="506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 2: Detecting visitor in front of video camera</a:t>
            </a:r>
          </a:p>
          <a:p>
            <a:r>
              <a:rPr lang="en-US" dirty="0" smtClean="0"/>
              <a:t>a) Current frame b)Previous frame c)Difference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5836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LCS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550017"/>
            <a:ext cx="10018713" cy="3682239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similarity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for(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=0;s1[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]!=‘\0’;i++)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for(j=0;s2[j]!=‘\0’;j++)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{		if(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==j==0)	 LCS[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]=0;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else if(s1[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]==s2[j])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LCS[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]=LCS[i-1,j-1]+1;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058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LCS ALGORITHM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215167"/>
            <a:ext cx="10018713" cy="357603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else LCS[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]=max{LCS[i,j-1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],LCS[i-1,j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]};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p1=length(s1)/LCS[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p2=length(s2)/LCS[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i,j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Compare p1,p2 and threshold value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9228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CSE Department,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69747" y="3837912"/>
            <a:ext cx="3252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Mohammed Niyaz</a:t>
            </a:r>
          </a:p>
          <a:p>
            <a:pPr algn="ctr"/>
            <a:r>
              <a:rPr lang="en-US" sz="3200" dirty="0" smtClean="0">
                <a:latin typeface="+mj-lt"/>
              </a:rPr>
              <a:t>S7R-37</a:t>
            </a:r>
            <a:endParaRPr lang="en-GB" sz="32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859" y="4859669"/>
            <a:ext cx="4941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Topic &amp; Slide Approved by: </a:t>
            </a:r>
            <a:r>
              <a:rPr lang="en-US" dirty="0" err="1" smtClean="0"/>
              <a:t>Jisha</a:t>
            </a:r>
            <a:r>
              <a:rPr lang="en-US" dirty="0" smtClean="0"/>
              <a:t> P. Abraham</a:t>
            </a:r>
          </a:p>
          <a:p>
            <a:r>
              <a:rPr lang="en-US" dirty="0" smtClean="0"/>
              <a:t>Date of Topic Approval: 07-10-2013</a:t>
            </a:r>
          </a:p>
          <a:p>
            <a:r>
              <a:rPr lang="en-US" dirty="0" smtClean="0"/>
              <a:t>Date </a:t>
            </a:r>
            <a:r>
              <a:rPr lang="en-US" dirty="0"/>
              <a:t>of </a:t>
            </a:r>
            <a:r>
              <a:rPr lang="en-US" dirty="0" smtClean="0"/>
              <a:t>Slide Approval: 09-10-2013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97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LCS </a:t>
            </a:r>
            <a:r>
              <a:rPr lang="en-US" dirty="0" smtClean="0"/>
              <a:t>ALGORITHM (example)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s1=“kit cat”				s2=“kit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457200" lvl="1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base strand = “kit at”</a:t>
            </a:r>
          </a:p>
          <a:p>
            <a:pPr marL="457200" lvl="1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LCS=85.7% for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628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SOUNDEX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-656823"/>
            <a:ext cx="10018713" cy="688908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Encoding homophones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character followed by 3 digits</a:t>
            </a:r>
          </a:p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618107"/>
              </p:ext>
            </p:extLst>
          </p:nvPr>
        </p:nvGraphicFramePr>
        <p:xfrm>
          <a:off x="1825939" y="3287395"/>
          <a:ext cx="71377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879"/>
                <a:gridCol w="35688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Consonant in String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Corresponding Number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b, f, p, 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c, g, j, k, j, q, s, x, 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d,</a:t>
                      </a:r>
                      <a:r>
                        <a:rPr lang="en-US" baseline="0" dirty="0" smtClean="0"/>
                        <a:t>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m, 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8545270" y="5138167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1.1: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8233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SOUNDEX </a:t>
            </a:r>
            <a:r>
              <a:rPr lang="en-US" dirty="0" smtClean="0"/>
              <a:t>ALGORITHM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3646" y="2125013"/>
            <a:ext cx="10457644" cy="3863663"/>
          </a:xfrm>
        </p:spPr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Retain first letter of string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Drop all occurrence of a,e,i,o,u,y,b,w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Substitute consonants with digit from table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 2 adjacent letters having same number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0292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SOUNDEX ALGORITHM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525" y="2099256"/>
            <a:ext cx="10689466" cy="376787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 2 letters separated by h or w having same number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Letters with same number separated by vowels coded twice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 code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02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SOUNDEX ALGORITHM </a:t>
            </a:r>
            <a:r>
              <a:rPr lang="en-US" dirty="0" smtClean="0"/>
              <a:t>(example)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s1=“Robert”	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R163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s2=“Rupert”				R163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S3=“Rubin”				R150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551920"/>
              </p:ext>
            </p:extLst>
          </p:nvPr>
        </p:nvGraphicFramePr>
        <p:xfrm>
          <a:off x="7096259" y="2305320"/>
          <a:ext cx="4700790" cy="3252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0395"/>
                <a:gridCol w="2350395"/>
              </a:tblGrid>
              <a:tr h="726635">
                <a:tc>
                  <a:txBody>
                    <a:bodyPr/>
                    <a:lstStyle/>
                    <a:p>
                      <a:r>
                        <a:rPr lang="en-US" dirty="0" smtClean="0"/>
                        <a:t>Consonant in String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Corresponding Number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b, f, p, 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c, g, j, k, j, q, s, x, 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d,</a:t>
                      </a:r>
                      <a:r>
                        <a:rPr lang="en-US" baseline="0" dirty="0" smtClean="0"/>
                        <a:t>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m, 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420987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454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ACP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96980"/>
            <a:ext cx="10018713" cy="450760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Substring and ordering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Break strings into letter pairs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P(s1)= set of letter pairs in string s1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P(s2)=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 of letter pairs in string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P(s1+s2)= number of common pairs in two strings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Similarity= 2*|P(s1+s2)|/(|P(s1)|+|P(s2)|)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1599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ACP </a:t>
            </a:r>
            <a:r>
              <a:rPr lang="en-US" dirty="0" smtClean="0"/>
              <a:t>ALGORITHM (example)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s1= “American people				s2=“people of America”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P(s1)={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Am,me,er,ri,ic,ca,an,np,pe,eo,op,pl,le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P(s2)={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pe,eo,op,pl,le,eo,of,fA,Am,me,er,ri,ic,ca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P(s1+s2)={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Am,me,er,ri,ic,ca,pe,eo,op,pl,le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LCP= 41.18 and 46.67				ACP= 91.67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17814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Virtual receptionist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Vivid and friendly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Changeable, replaceable and expandable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324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867437"/>
            <a:ext cx="10018713" cy="43648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S.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Sik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Jeong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S.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Hwa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“De-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velopment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information architecture for user-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centered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hospital kiosk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,”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Oct. 2011, pp.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201–203.</a:t>
            </a:r>
          </a:p>
          <a:p>
            <a:pPr marL="0" indent="0">
              <a:buNone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Gauvain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Gangolf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Lamel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“Speech recognition for an in- formation kiosk” in Proc. IEEE 4th Int. Conf. Spoken Language, Oct. 1996, pp. 849–852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•Microsoft speech SDK. Available: http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www.microsoft.com/en-us/ download/</a:t>
            </a:r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details.aspx?id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=10121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291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442433"/>
            <a:ext cx="10018713" cy="5415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National Archives and Records Administration. (2007, May). The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Soun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dex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system. [Online]. Available: http:// www.archives.gov/research/census/ soundex.html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D. E. Knuth, The Art of Computer Programming: Sorting and Searching,  vol. 3. Reading, MA: Addison-Wesley, 1973. 	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A. Yilmaz, O.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Javed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M. Shah, “Object tracking: A survey,” ACM Com- put. Surveys, vol. 38, no. 4, pp. 1–45, Dec. 2006.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73853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243839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403797"/>
            <a:ext cx="10018713" cy="5022761"/>
          </a:xfrm>
        </p:spPr>
        <p:txBody>
          <a:bodyPr anchor="t">
            <a:normAutofit lnSpcReduction="1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 System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Design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2279" y="6049693"/>
            <a:ext cx="7084177" cy="365125"/>
          </a:xfrm>
        </p:spPr>
        <p:txBody>
          <a:bodyPr/>
          <a:lstStyle/>
          <a:p>
            <a:r>
              <a:rPr lang="en-US" dirty="0" smtClean="0"/>
              <a:t>CSE Department,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6199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QUESTIONS ?</a:t>
            </a:r>
            <a:endParaRPr lang="en-GB" sz="40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83219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THANK YOU….</a:t>
            </a:r>
            <a:endParaRPr lang="en-GB" sz="40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0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intelligence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 detection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Speech recognition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67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Receptionist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kiosk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oral questioning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self learning abilities</a:t>
            </a:r>
          </a:p>
          <a:p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293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smtClean="0">
                <a:latin typeface="+mj-lt"/>
              </a:rPr>
              <a:t>Smart E-Receptionist</a:t>
            </a:r>
            <a:endParaRPr lang="en-GB" sz="3200" dirty="0">
              <a:latin typeface="+mj-lt"/>
            </a:endParaRP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Greet </a:t>
            </a:r>
            <a:r>
              <a:rPr lang="en-US" sz="2800" dirty="0">
                <a:latin typeface="+mj-lt"/>
              </a:rPr>
              <a:t>approaching </a:t>
            </a:r>
            <a:r>
              <a:rPr lang="en-US" sz="2800" dirty="0" smtClean="0">
                <a:latin typeface="+mj-lt"/>
              </a:rPr>
              <a:t>visitor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>
                <a:latin typeface="+mj-lt"/>
              </a:rPr>
              <a:t>Motion &amp; voice </a:t>
            </a:r>
            <a:r>
              <a:rPr lang="en-US" sz="2800" dirty="0" smtClean="0">
                <a:latin typeface="+mj-lt"/>
              </a:rPr>
              <a:t>detection</a:t>
            </a:r>
          </a:p>
          <a:p>
            <a:pPr lvl="1">
              <a:buSzPct val="100000"/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Intelligent response</a:t>
            </a:r>
            <a:endParaRPr lang="en-US" sz="28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GB" sz="2800" dirty="0" smtClean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5733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system module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Voice system module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Question-2-answer module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module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8892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SYSTEM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Capture live video stream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Motion detection algorithm</a:t>
            </a:r>
          </a:p>
          <a:p>
            <a: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greeting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45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SYSTEM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Continuously monitor and pick voice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Speech Application Programming Interface (SAPI)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 Department,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95393" y="321025"/>
            <a:ext cx="3996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IMPLEMENTATION OF A SMART E-RECEPTIONIST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889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783</TotalTime>
  <Words>1193</Words>
  <Application>Microsoft Office PowerPoint</Application>
  <PresentationFormat>Widescreen</PresentationFormat>
  <Paragraphs>296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Garamond</vt:lpstr>
      <vt:lpstr>Times New Roman</vt:lpstr>
      <vt:lpstr>Wingdings</vt:lpstr>
      <vt:lpstr>Parallax</vt:lpstr>
      <vt:lpstr>WELCOME</vt:lpstr>
      <vt:lpstr>DESIGN &amp; IMPLEMENTATION OF A SMART E-RECEPTIONIST</vt:lpstr>
      <vt:lpstr>CONTENTS</vt:lpstr>
      <vt:lpstr>INTRODUCTION</vt:lpstr>
      <vt:lpstr>TRADITIONAL SYSTEM</vt:lpstr>
      <vt:lpstr>PROPOSED SYSTEM</vt:lpstr>
      <vt:lpstr>SYSTEM DESIGN</vt:lpstr>
      <vt:lpstr>VIDEO SYSTEM MODULE</vt:lpstr>
      <vt:lpstr>VOICE SYSTEM MODULE</vt:lpstr>
      <vt:lpstr>SAPI</vt:lpstr>
      <vt:lpstr>QUESTION-2-ANSWER MODULE</vt:lpstr>
      <vt:lpstr>OUTPUT MODULE</vt:lpstr>
      <vt:lpstr>ARCHITECTURE</vt:lpstr>
      <vt:lpstr>IMPLEMENTATION</vt:lpstr>
      <vt:lpstr>QUESTION ANSWER KNOWLEDGE DB</vt:lpstr>
      <vt:lpstr>BACKGROUND SUBTRACTION ALGORITHM</vt:lpstr>
      <vt:lpstr>BACKGROUND SUBTRACTION (example)</vt:lpstr>
      <vt:lpstr>LCS ALGORITHM</vt:lpstr>
      <vt:lpstr>LCS ALGORITHM (contd.)</vt:lpstr>
      <vt:lpstr>LCS ALGORITHM (example)</vt:lpstr>
      <vt:lpstr>SOUNDEX ALGORITHM</vt:lpstr>
      <vt:lpstr>SOUNDEX ALGORITHM (contd.)</vt:lpstr>
      <vt:lpstr>SOUNDEX ALGORITHM (contd.)</vt:lpstr>
      <vt:lpstr>SOUNDEX ALGORITHM (example)</vt:lpstr>
      <vt:lpstr>ACP ALGORITHM</vt:lpstr>
      <vt:lpstr>ACP ALGORITHM (example)</vt:lpstr>
      <vt:lpstr>CONCLUSION</vt:lpstr>
      <vt:lpstr>REFERENCES</vt:lpstr>
      <vt:lpstr>REFERENCES (contd.)</vt:lpstr>
      <vt:lpstr>QUESTIONS ?</vt:lpstr>
      <vt:lpstr>THANK YOU….</vt:lpstr>
    </vt:vector>
  </TitlesOfParts>
  <Company>Brookfield Multiplex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Mohammed Niyaz Nazar</dc:creator>
  <cp:lastModifiedBy>Mohammed Niyaz Nazar</cp:lastModifiedBy>
  <cp:revision>50</cp:revision>
  <dcterms:created xsi:type="dcterms:W3CDTF">2013-10-07T13:59:22Z</dcterms:created>
  <dcterms:modified xsi:type="dcterms:W3CDTF">2013-10-19T04:33:43Z</dcterms:modified>
</cp:coreProperties>
</file>