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27"/>
  </p:notesMasterIdLst>
  <p:sldIdLst>
    <p:sldId id="278" r:id="rId2"/>
    <p:sldId id="279" r:id="rId3"/>
    <p:sldId id="280" r:id="rId4"/>
    <p:sldId id="282" r:id="rId5"/>
    <p:sldId id="273" r:id="rId6"/>
    <p:sldId id="274" r:id="rId7"/>
    <p:sldId id="305" r:id="rId8"/>
    <p:sldId id="289" r:id="rId9"/>
    <p:sldId id="311" r:id="rId10"/>
    <p:sldId id="263" r:id="rId11"/>
    <p:sldId id="307" r:id="rId12"/>
    <p:sldId id="309" r:id="rId13"/>
    <p:sldId id="301" r:id="rId14"/>
    <p:sldId id="262" r:id="rId15"/>
    <p:sldId id="295" r:id="rId16"/>
    <p:sldId id="259" r:id="rId17"/>
    <p:sldId id="299" r:id="rId18"/>
    <p:sldId id="288" r:id="rId19"/>
    <p:sldId id="266" r:id="rId20"/>
    <p:sldId id="302" r:id="rId21"/>
    <p:sldId id="286" r:id="rId22"/>
    <p:sldId id="281" r:id="rId23"/>
    <p:sldId id="291" r:id="rId24"/>
    <p:sldId id="303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23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948" autoAdjust="0"/>
  </p:normalViewPr>
  <p:slideViewPr>
    <p:cSldViewPr>
      <p:cViewPr>
        <p:scale>
          <a:sx n="66" d="100"/>
          <a:sy n="66" d="100"/>
        </p:scale>
        <p:origin x="-94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9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0659D-C4EC-4F78-8FB0-B3D37B2FF0DF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BC97-EE93-4636-AC8F-60D3FB37B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N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D5D98C-E4BD-4554-80B5-62BE2FA45D1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BD1D-4C1B-4CA3-94BD-42B6A7505CFF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3610-D38E-46C9-82B7-E3F2DEBEDB8C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C471-126A-47D0-BE8F-DB3B7FFDC9C1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1435100" y="274638"/>
            <a:ext cx="7499350" cy="5973762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E250-D725-46A1-A74D-3982B7654CE8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F75A2-CAE6-49D8-8F74-0FCCC5C52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FF63-0777-4E37-A07B-7FF3F3F4BABA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7EEA-0D1F-4A2B-91FD-181937CD6F4A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73DD3-5B91-4996-91A4-254F252537A2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8C0E0-F1C7-40A7-843D-25B64691345E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37B46-B980-4101-9926-DF0803220ACB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BA270-53A6-4964-A248-9117C8FD1307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52137-3E5B-4422-A3B1-05D6CBA7048A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F57F-3CE0-46C4-8799-B005C7B28C0F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8277EC-980E-4C1C-B2A1-013FFC82D59C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0"/>
            <a:ext cx="8077200" cy="381000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WELCOME</a:t>
            </a:r>
            <a:endParaRPr lang="en-IN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IN" smtClean="0"/>
              <a:t>Dept 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890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COMPUTING PROBABILITIES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8153400" cy="5486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Prior probabilities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Conditional probabilities</a:t>
            </a:r>
          </a:p>
          <a:p>
            <a:pPr lvl="4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CP1</a:t>
            </a:r>
          </a:p>
          <a:p>
            <a:pPr lvl="4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CP2</a:t>
            </a:r>
          </a:p>
          <a:p>
            <a:pPr lvl="4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CP3</a:t>
            </a:r>
          </a:p>
          <a:p>
            <a:pPr lvl="4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CP4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Final Probability</a:t>
            </a:r>
          </a:p>
          <a:p>
            <a:pPr>
              <a:lnSpc>
                <a:spcPct val="150000"/>
              </a:lnSpc>
              <a:buNone/>
            </a:pPr>
            <a:endParaRPr lang="en-US" sz="28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373" name="Group 101"/>
          <p:cNvGraphicFramePr>
            <a:graphicFrameLocks noGrp="1"/>
          </p:cNvGraphicFramePr>
          <p:nvPr>
            <p:ph/>
          </p:nvPr>
        </p:nvGraphicFramePr>
        <p:xfrm>
          <a:off x="381000" y="1981200"/>
          <a:ext cx="8534400" cy="4008120"/>
        </p:xfrm>
        <a:graphic>
          <a:graphicData uri="http://schemas.openxmlformats.org/drawingml/2006/table">
            <a:tbl>
              <a:tblPr/>
              <a:tblGrid>
                <a:gridCol w="723900"/>
                <a:gridCol w="4194175"/>
                <a:gridCol w="3616325"/>
              </a:tblGrid>
              <a:tr h="925513"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/>
                      </a:endParaRP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/>
                        </a:rPr>
                        <a:t>CP</a:t>
                      </a:r>
                      <a:endParaRPr kumimoji="0" lang="en-I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/>
                      </a:endParaRPr>
                    </a:p>
                    <a:p>
                      <a:pPr marL="825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/>
                        </a:rPr>
                        <a:t>FORMULA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/>
                      </a:endParaRPr>
                    </a:p>
                    <a:p>
                      <a:pPr marL="825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/>
                        </a:rPr>
                        <a:t>EXAMPLE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5750"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2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tij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|t</a:t>
                      </a:r>
                      <a:r>
                        <a:rPr kumimoji="0" lang="en-US" sz="2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[a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],…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2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[a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])=Ʃ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1≤k≤n|tij[</a:t>
                      </a:r>
                      <a:r>
                        <a:rPr kumimoji="0" lang="en-US" sz="2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ak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]=1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ak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subject to Ʃ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1≤k≤n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ak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prs11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|prs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[name],prs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[dob])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pob11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|pob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[value])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eml11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|eml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[value])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addij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|add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[value])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P(C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|t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,t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,…,t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)=1/n* Ʃ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k=1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endParaRPr kumimoji="0" lang="en-IN" sz="24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P(C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prs11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|pob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,cnt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P(C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cnt11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|eml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,add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00800"/>
            <a:ext cx="8153400" cy="457200"/>
          </a:xfrm>
        </p:spPr>
        <p:txBody>
          <a:bodyPr/>
          <a:lstStyle/>
          <a:p>
            <a:pPr algn="ctr">
              <a:defRPr/>
            </a:pPr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4371" name="Rectangle 99"/>
          <p:cNvSpPr>
            <a:spLocks noChangeArrowheads="1"/>
          </p:cNvSpPr>
          <p:nvPr/>
        </p:nvSpPr>
        <p:spPr bwMode="auto">
          <a:xfrm>
            <a:off x="0" y="68580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dirty="0">
                <a:solidFill>
                  <a:srgbClr val="572314"/>
                </a:solidFill>
                <a:latin typeface="Times New Roman" pitchFamily="18" charset="0"/>
                <a:cs typeface="Times New Roman" pitchFamily="18" charset="0"/>
              </a:rPr>
              <a:t>CONDITIONAL</a:t>
            </a:r>
            <a:r>
              <a:rPr lang="en-US" sz="40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dirty="0">
                <a:solidFill>
                  <a:srgbClr val="572314"/>
                </a:solidFill>
                <a:latin typeface="Times New Roman" pitchFamily="18" charset="0"/>
                <a:cs typeface="Times New Roman" pitchFamily="18" charset="0"/>
              </a:rPr>
              <a:t>PROBABILITY</a:t>
            </a:r>
            <a:endParaRPr lang="en-IN" sz="4000" dirty="0">
              <a:solidFill>
                <a:srgbClr val="57231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4" name="Rectangle 4"/>
          <p:cNvSpPr>
            <a:spLocks noChangeArrowheads="1"/>
          </p:cNvSpPr>
          <p:nvPr/>
        </p:nvSpPr>
        <p:spPr bwMode="auto">
          <a:xfrm>
            <a:off x="990600" y="0"/>
            <a:ext cx="815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aseline="0" dirty="0">
                <a:solidFill>
                  <a:srgbClr val="B5A788"/>
                </a:solidFill>
                <a:latin typeface="Gill Sans MT"/>
                <a:cs typeface="Arial" charset="0"/>
              </a:rPr>
              <a:t>Efficient and effective Duplicate Detection In Hierarchical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990600" y="0"/>
            <a:ext cx="815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aseline="0" dirty="0">
                <a:solidFill>
                  <a:srgbClr val="B5A788"/>
                </a:solidFill>
                <a:latin typeface="Gill Sans MT"/>
                <a:cs typeface="Arial" charset="0"/>
              </a:rPr>
              <a:t>Efficient and effective Duplicate Detection In Hierarchical Data</a:t>
            </a:r>
          </a:p>
        </p:txBody>
      </p:sp>
      <p:graphicFrame>
        <p:nvGraphicFramePr>
          <p:cNvPr id="30768" name="Group 48"/>
          <p:cNvGraphicFramePr>
            <a:graphicFrameLocks noGrp="1"/>
          </p:cNvGraphicFramePr>
          <p:nvPr/>
        </p:nvGraphicFramePr>
        <p:xfrm>
          <a:off x="228600" y="1981200"/>
          <a:ext cx="8686800" cy="4568508"/>
        </p:xfrm>
        <a:graphic>
          <a:graphicData uri="http://schemas.openxmlformats.org/drawingml/2006/table">
            <a:tbl>
              <a:tblPr/>
              <a:tblGrid>
                <a:gridCol w="738188"/>
                <a:gridCol w="4267200"/>
                <a:gridCol w="3681412"/>
              </a:tblGrid>
              <a:tr h="560388"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/>
                        </a:rPr>
                        <a:t>CP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/>
                        </a:rPr>
                        <a:t>FORMULA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/>
                        </a:rPr>
                        <a:t>EXAMPLE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25"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,C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)={1     iff 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=1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0      Otherwise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P(prs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prs11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,C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prs11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P(pob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11|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pob11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P(cnt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|C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cnt11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P(eml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eml11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P(add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|V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addij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,t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,…,t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)=1/nƩ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k=1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k*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i2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,…,t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)={1  iff Ǝ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|t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=1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0  Otherwise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P(add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|add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,add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82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P(add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1*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|add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I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89" name="Text Box 50"/>
          <p:cNvSpPr txBox="1">
            <a:spLocks noChangeArrowheads="1"/>
          </p:cNvSpPr>
          <p:nvPr/>
        </p:nvSpPr>
        <p:spPr bwMode="auto">
          <a:xfrm>
            <a:off x="212725" y="102711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0" y="762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572314"/>
                </a:solidFill>
                <a:latin typeface="Times New Roman" pitchFamily="18" charset="0"/>
                <a:cs typeface="Times New Roman" pitchFamily="18" charset="0"/>
              </a:rPr>
              <a:t>CONDITIONAL PROBABILITY(Cont..)</a:t>
            </a:r>
            <a:endParaRPr lang="en-IN" sz="4000" dirty="0">
              <a:solidFill>
                <a:srgbClr val="57231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FINAL PROBABILITY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24000" y="2590800"/>
            <a:ext cx="617219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617220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COURTESY:</a:t>
            </a:r>
            <a:r>
              <a:rPr lang="en-IN" sz="1200" dirty="0" smtClean="0"/>
              <a:t>IEEE TRANSACTIONS ON KNOWLEDGE AND DATA ENGINEERING</a:t>
            </a:r>
            <a:endParaRPr lang="en-IN" sz="1200" dirty="0"/>
          </a:p>
        </p:txBody>
      </p:sp>
      <p:sp>
        <p:nvSpPr>
          <p:cNvPr id="8" name="Rectangle 7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524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ACCELERATING NETWORK EVALUATION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Complexity-O(n1×n2)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Analyze whole network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Time consuming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890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NETWORK PRUNING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48006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Lossless pruning strategy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Optimize network evaluation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Threshold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PRUNING ALGORITHM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8153400" cy="51816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Input: The node N, threshold T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Get ordered list of parents in 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Assign maximum probability of each node as 1 currentscore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0</a:t>
            </a: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for each node n in L do</a:t>
            </a: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	If n is a value node then</a:t>
            </a: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		Compute similarities</a:t>
            </a: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	else</a:t>
            </a: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		Determine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newthreshold</a:t>
            </a:r>
            <a:endParaRPr lang="en-US" sz="32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596646" indent="-514350" algn="just">
              <a:buFont typeface="+mj-lt"/>
              <a:buAutoNum type="arabicPeriod"/>
            </a:pPr>
            <a:endParaRPr lang="en-US" sz="32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596646" indent="-514350" algn="just"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>
              <a:buFont typeface="+mj-lt"/>
              <a:buAutoNum type="arabicPeriod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PRUNING ALGORITHM (Cont..)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8153400" cy="51816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Call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NetworkPruning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recursively</a:t>
            </a: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end if </a:t>
            </a:r>
          </a:p>
          <a:p>
            <a:pPr marL="596646" indent="-514350" algn="just">
              <a:buNone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ComputeProbability</a:t>
            </a:r>
            <a:endParaRPr lang="en-US" sz="32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currentscore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&lt; T then</a:t>
            </a: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End network evaluation</a:t>
            </a: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End for</a:t>
            </a:r>
          </a:p>
          <a:p>
            <a:pPr marL="596646" indent="-514350" algn="just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Return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currentScore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596646" indent="-514350" algn="just">
              <a:buFont typeface="+mj-lt"/>
              <a:buAutoNum type="arabicPeriod" startAt="9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>
              <a:buFont typeface="+mj-lt"/>
              <a:buAutoNum type="arabicPeriod" startAt="9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890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EFFECT OF NODE ORDER ON PRUNING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Accelerate network evaluation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Heuristic  for sorting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Depth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Average string size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Distinctiveness</a:t>
            </a:r>
          </a:p>
          <a:p>
            <a:pPr lvl="1">
              <a:lnSpc>
                <a:spcPct val="150000"/>
              </a:lnSpc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4191000"/>
            <a:ext cx="815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endParaRPr lang="en-US" sz="3200" dirty="0" smtClean="0"/>
          </a:p>
          <a:p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890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VARYING PRUNING FACTOR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8153400" cy="52578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Pruning factor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Lower pruning factor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Faster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25908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EFFICIENT AND EFFECTIVE DUPLICATE DETECTION IN HIERARCHICAL DATA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19400"/>
            <a:ext cx="8077200" cy="4038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Topic Approval On:02/09/2013    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Slide Approval On:02/09/2013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Topic and Slide Approved By: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         Mrs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P Abraham                                         </a:t>
            </a: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Sandra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Achu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George          </a:t>
            </a: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Roll no:49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pPr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dirty="0" smtClean="0"/>
              <a:t>Dept of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ADVANTAGES OF PROPOSED SYSTEM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Flexible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Pruning-efficiency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Precision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8077200" cy="11890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Duplicate detection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Bayesian network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Compute probabilities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Pruning Strategy-Efficiency</a:t>
            </a: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8077200" cy="11890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8077200" cy="5410200"/>
          </a:xfrm>
        </p:spPr>
        <p:txBody>
          <a:bodyPr>
            <a:no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L.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Leita˜o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, P.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Calado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, and M. Weis, “Structure-Based Inference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ofXML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Similarity for Fuzzy Duplicate Detection,” Proc. 16th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ACMInt’l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Conf. Information and Knowledge Management, pp. 293-302,2007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Calado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, M. Herschel, and L.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Leita˜o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, “An Overview of XML Duplicate Detection Algorithms,” Soft Computing in XML Data Management, Studies in Fuzziness and Soft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Computing,vol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. 255,pp. 193-224, 2010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890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REFERENCES(Cont..)</a:t>
            </a:r>
            <a:endParaRPr lang="en-IN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L.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Leita˜o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and P.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Calado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, “Duplicate Detection through Structure Optimization,” Proc. 20th ACM Int’l Conf. Information and Knowledge Management, pp. 443-452, 2011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251460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THANK  YOU…</a:t>
            </a:r>
            <a:endParaRPr lang="en-IN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76400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QUESTIONS ?</a:t>
            </a:r>
            <a:endParaRPr lang="en-IN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14400"/>
            <a:ext cx="7772400" cy="5410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Current system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Bayesian Network Construction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Computing Probabilities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Network Pruning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32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32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smtClean="0"/>
              <a:t>Dept of computer science, MACE Kothamangalam</a:t>
            </a:r>
            <a:endParaRPr lang="en-US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990600" y="0"/>
            <a:ext cx="8153400" cy="304800"/>
          </a:xfrm>
          <a:prstGeom prst="rect">
            <a:avLst/>
          </a:prstGeom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890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Fuzzy duplicates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Duplicates not exactly equal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Detect duplicates despite differences in data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Hierarchical relationships in xml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IN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890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CURRENT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8153400" cy="5181600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Vector of terms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DogmatiX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Overlays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Sorted XML Neighborhood Method(SXNM)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890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Hierarchical data-XML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Xml features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Pruning 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Efficiency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Precision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DUPLICATES EXAMPLE</a:t>
            </a:r>
            <a:endParaRPr lang="en-IN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>
              <a:defRPr/>
            </a:pPr>
            <a:r>
              <a:rPr lang="en-IN" dirty="0"/>
              <a:t>Dept of computer science, MACE </a:t>
            </a:r>
            <a:r>
              <a:rPr lang="en-IN" dirty="0" err="1"/>
              <a:t>Kothamangalam</a:t>
            </a:r>
            <a:endParaRPr lang="en-US" dirty="0"/>
          </a:p>
        </p:txBody>
      </p:sp>
      <p:sp>
        <p:nvSpPr>
          <p:cNvPr id="24579" name="Rectangle 7"/>
          <p:cNvSpPr>
            <a:spLocks noChangeArrowheads="1"/>
          </p:cNvSpPr>
          <p:nvPr/>
        </p:nvSpPr>
        <p:spPr bwMode="auto">
          <a:xfrm>
            <a:off x="990600" y="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aseline="0">
                <a:solidFill>
                  <a:srgbClr val="B5A788"/>
                </a:solidFill>
                <a:latin typeface="Gill Sans MT"/>
                <a:cs typeface="Arial" charset="0"/>
              </a:rPr>
              <a:t>Efficient and effective Duplicate Detection In Hierarchical Data</a:t>
            </a:r>
          </a:p>
        </p:txBody>
      </p:sp>
      <p:pic>
        <p:nvPicPr>
          <p:cNvPr id="24581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371600"/>
            <a:ext cx="4419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715000"/>
            <a:ext cx="7924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447800"/>
            <a:ext cx="43815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890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BAYESIAN NETWORK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Directed acyclic graph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Nodes-random variables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Edges-dependencies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Compute similarity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/>
            <a:r>
              <a:rPr lang="en-IN" dirty="0" smtClean="0"/>
              <a:t>Dept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"/>
            <a:ext cx="815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200" dirty="0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Efficient and effective Duplicate Detection In Hierarchical Data</a:t>
            </a:r>
            <a:endParaRPr lang="en-US" sz="1200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BAYESIAN NETWORK(Cont..)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computer science, MACE Kothamangalam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71601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 flipV="1">
            <a:off x="2209800" y="1752600"/>
            <a:ext cx="1981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4724400" y="1752600"/>
            <a:ext cx="1828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6934200" y="2590800"/>
            <a:ext cx="990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8191500" y="33909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8039100" y="42291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5334000" y="34290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5334000" y="41910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5334000" y="4876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486400" y="25146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5372100" y="56007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990600" y="2362200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V="1">
            <a:off x="2095500" y="24765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2895600" y="3124200"/>
            <a:ext cx="2286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1219200" y="3962400"/>
            <a:ext cx="1143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>
            <a:off x="3048000" y="40386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533400" y="45720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>
            <a:off x="1524000" y="45720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5400000" flipH="1" flipV="1">
            <a:off x="2971800" y="4572000"/>
            <a:ext cx="304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0800000">
            <a:off x="3810000" y="46482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H="1" flipV="1">
            <a:off x="304800" y="51816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 flipH="1" flipV="1">
            <a:off x="1828800" y="51816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 flipH="1" flipV="1">
            <a:off x="2781300" y="52197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 flipH="1" flipV="1">
            <a:off x="4305300" y="52197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 flipH="1" flipV="1">
            <a:off x="38100" y="59055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5400000" flipH="1" flipV="1">
            <a:off x="1562100" y="59055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5400000" flipH="1" flipV="1">
            <a:off x="2552700" y="59055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 flipH="1" flipV="1">
            <a:off x="4038600" y="5943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5887</TotalTime>
  <Words>827</Words>
  <Application>Microsoft Office PowerPoint</Application>
  <PresentationFormat>On-screen Show (4:3)</PresentationFormat>
  <Paragraphs>213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Flow</vt:lpstr>
      <vt:lpstr>WELCOME</vt:lpstr>
      <vt:lpstr>EFFICIENT AND EFFECTIVE DUPLICATE DETECTION IN HIERARCHICAL DATA</vt:lpstr>
      <vt:lpstr>CONTENTS</vt:lpstr>
      <vt:lpstr>INTRODUCTION</vt:lpstr>
      <vt:lpstr>CURRENT SYSTEM</vt:lpstr>
      <vt:lpstr>PROPOSED SYSTEM</vt:lpstr>
      <vt:lpstr>DUPLICATES EXAMPLE</vt:lpstr>
      <vt:lpstr>BAYESIAN NETWORK</vt:lpstr>
      <vt:lpstr>BAYESIAN NETWORK(Cont..)</vt:lpstr>
      <vt:lpstr>COMPUTING PROBABILITIES</vt:lpstr>
      <vt:lpstr>Slide 11</vt:lpstr>
      <vt:lpstr>Slide 12</vt:lpstr>
      <vt:lpstr>FINAL PROBABILITY</vt:lpstr>
      <vt:lpstr>ACCELERATING NETWORK EVALUATION</vt:lpstr>
      <vt:lpstr>NETWORK PRUNING</vt:lpstr>
      <vt:lpstr> PRUNING ALGORITHM</vt:lpstr>
      <vt:lpstr> PRUNING ALGORITHM (Cont..)</vt:lpstr>
      <vt:lpstr>EFFECT OF NODE ORDER ON PRUNING</vt:lpstr>
      <vt:lpstr>VARYING PRUNING FACTOR</vt:lpstr>
      <vt:lpstr>ADVANTAGES OF PROPOSED SYSTEM</vt:lpstr>
      <vt:lpstr>CONCLUSION</vt:lpstr>
      <vt:lpstr>REFERENCES</vt:lpstr>
      <vt:lpstr>REFERENCES(Cont..)</vt:lpstr>
      <vt:lpstr>THANK  YOU…</vt:lpstr>
      <vt:lpstr> QUESTIONS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AND INCLUDING EXPERTS FOR ONLINE HELP</dc:title>
  <dc:creator>user</dc:creator>
  <cp:lastModifiedBy>Achu</cp:lastModifiedBy>
  <cp:revision>386</cp:revision>
  <dcterms:created xsi:type="dcterms:W3CDTF">2013-07-13T10:05:55Z</dcterms:created>
  <dcterms:modified xsi:type="dcterms:W3CDTF">2013-10-24T06:24:24Z</dcterms:modified>
</cp:coreProperties>
</file>