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notesMasterIdLst>
    <p:notesMasterId r:id="rId35"/>
  </p:notesMasterIdLst>
  <p:handoutMasterIdLst>
    <p:handoutMasterId r:id="rId36"/>
  </p:handoutMasterIdLst>
  <p:sldIdLst>
    <p:sldId id="300" r:id="rId2"/>
    <p:sldId id="258" r:id="rId3"/>
    <p:sldId id="259" r:id="rId4"/>
    <p:sldId id="260" r:id="rId5"/>
    <p:sldId id="270" r:id="rId6"/>
    <p:sldId id="280" r:id="rId7"/>
    <p:sldId id="262" r:id="rId8"/>
    <p:sldId id="263" r:id="rId9"/>
    <p:sldId id="265" r:id="rId10"/>
    <p:sldId id="276" r:id="rId11"/>
    <p:sldId id="268" r:id="rId12"/>
    <p:sldId id="264" r:id="rId13"/>
    <p:sldId id="293" r:id="rId14"/>
    <p:sldId id="277" r:id="rId15"/>
    <p:sldId id="266" r:id="rId16"/>
    <p:sldId id="267" r:id="rId17"/>
    <p:sldId id="269" r:id="rId18"/>
    <p:sldId id="273" r:id="rId19"/>
    <p:sldId id="282" r:id="rId20"/>
    <p:sldId id="283" r:id="rId21"/>
    <p:sldId id="284" r:id="rId22"/>
    <p:sldId id="281" r:id="rId23"/>
    <p:sldId id="290" r:id="rId24"/>
    <p:sldId id="288" r:id="rId25"/>
    <p:sldId id="296" r:id="rId26"/>
    <p:sldId id="294" r:id="rId27"/>
    <p:sldId id="291" r:id="rId28"/>
    <p:sldId id="292" r:id="rId29"/>
    <p:sldId id="298" r:id="rId30"/>
    <p:sldId id="299" r:id="rId31"/>
    <p:sldId id="295" r:id="rId32"/>
    <p:sldId id="278" r:id="rId33"/>
    <p:sldId id="27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67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EA854-27C1-4D14-9E68-2D717BEAF230}" type="datetimeFigureOut">
              <a:rPr lang="en-IN" smtClean="0"/>
              <a:t>18-10-2013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5D4962-C822-4D26-98EE-4D2A7CCD388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957246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8B080-493F-4639-85CD-C15F8CE04C39}" type="datetimeFigureOut">
              <a:rPr lang="en-US" smtClean="0"/>
              <a:pPr/>
              <a:t>10/18/2013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E8FBE-6BE1-439A-9F22-C14E4516B6EC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72783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ALL KNOW WATS CRYPTO &amp; IT INCLUDES ENCRY &amp; DECRY ..&amp; NEED A KEY FOR THE PURPOSE OF SECURITY…&lt;TOPC&gt;</a:t>
            </a:r>
            <a:r>
              <a:rPr lang="en-US" baseline="0" dirty="0" smtClean="0"/>
              <a:t> MORE SECURE AND SIMPLE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E8FBE-6BE1-439A-9F22-C14E4516B6EC}" type="slidenum">
              <a:rPr lang="en-IN" smtClean="0"/>
              <a:pPr/>
              <a:t>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161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E8FBE-6BE1-439A-9F22-C14E4516B6EC}" type="slidenum">
              <a:rPr lang="en-IN" smtClean="0"/>
              <a:pPr/>
              <a:t>3</a:t>
            </a:fld>
            <a:endParaRPr lang="en-I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CRYPTO DEFNTION  , </a:t>
            </a:r>
          </a:p>
          <a:p>
            <a:r>
              <a:rPr lang="en-US" dirty="0" smtClean="0"/>
              <a:t>NEED :-</a:t>
            </a:r>
            <a:r>
              <a:rPr lang="en-US" baseline="0" dirty="0" smtClean="0"/>
              <a:t> CONFIDENTIALITY,AUTHENTICITY,INTEGRITY,ACCESS CONTROL</a:t>
            </a:r>
          </a:p>
          <a:p>
            <a:r>
              <a:rPr lang="en-US" baseline="0" dirty="0" smtClean="0"/>
              <a:t>KEY : INFO GNRTD TO ENCRYP&amp; DECRY..NUMRC ALPHA NUMRC OR SYMBOL</a:t>
            </a:r>
          </a:p>
          <a:p>
            <a:r>
              <a:rPr lang="en-US" baseline="0" dirty="0" smtClean="0"/>
              <a:t>CIPHR TXT</a:t>
            </a:r>
          </a:p>
          <a:p>
            <a:r>
              <a:rPr lang="en-US" baseline="0" dirty="0" smtClean="0"/>
              <a:t>ENCRY:PLAINT TXT TO CIPHR</a:t>
            </a:r>
          </a:p>
          <a:p>
            <a:r>
              <a:rPr lang="en-US" baseline="0" dirty="0" smtClean="0"/>
              <a:t>ENCRYPT ALGO &amp; KEY</a:t>
            </a:r>
          </a:p>
          <a:p>
            <a:r>
              <a:rPr lang="en-US" baseline="0" dirty="0" smtClean="0"/>
              <a:t>SENDR SIDE</a:t>
            </a:r>
          </a:p>
          <a:p>
            <a:r>
              <a:rPr lang="en-US" baseline="0" dirty="0" smtClean="0"/>
              <a:t>DECRY:</a:t>
            </a:r>
          </a:p>
          <a:p>
            <a:r>
              <a:rPr lang="en-US" baseline="0" dirty="0" smtClean="0"/>
              <a:t>OPST OF ENCRY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E8FBE-6BE1-439A-9F22-C14E4516B6EC}" type="slidenum">
              <a:rPr lang="en-IN" smtClean="0"/>
              <a:pPr/>
              <a:t>4</a:t>
            </a:fld>
            <a:endParaRPr lang="en-I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Cryptographic method based on image for key generation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20033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KEY GENERATED B4 ENCRY &amp; DECRY THRFRE</a:t>
            </a:r>
            <a:r>
              <a:rPr lang="en-US" baseline="0" dirty="0" smtClean="0"/>
              <a:t> NED TO BE STORED/REMEMBERED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E8FBE-6BE1-439A-9F22-C14E4516B6EC}" type="slidenum">
              <a:rPr lang="en-IN" smtClean="0"/>
              <a:pPr/>
              <a:t>6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0146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E8FBE-6BE1-439A-9F22-C14E4516B6EC}" type="slidenum">
              <a:rPr lang="en-IN" smtClean="0"/>
              <a:pPr/>
              <a:t>7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32618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466E77-46F0-46B9-82E7-388130C72ED1}" type="datetime1">
              <a:rPr lang="en-US" smtClean="0"/>
              <a:pPr/>
              <a:t>10/18/2013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IN" smtClean="0"/>
              <a:t>Dept. of CSE , MACE , Kothamangalam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1D0AA7-2F53-4E49-900B-DDF7433D23B5}" type="datetime1">
              <a:rPr lang="en-US" smtClean="0"/>
              <a:pPr/>
              <a:t>10/18/2013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Dept. of CSE , MACE 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CC14-7E62-4373-9FF8-85EFA56A1C23}" type="datetime1">
              <a:rPr lang="en-US" smtClean="0"/>
              <a:pPr/>
              <a:t>10/18/2013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Dept. of CSE , MACE 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DB09A1-BED5-4E7A-AEAD-6E784324CF7B}" type="datetime1">
              <a:rPr lang="en-US" smtClean="0"/>
              <a:pPr/>
              <a:t>10/18/2013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Dept. of CSE , MACE 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38F92F-1243-4753-9DF8-2C73DCFA15E3}" type="datetime1">
              <a:rPr lang="en-US" smtClean="0"/>
              <a:pPr/>
              <a:t>10/18/2013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Dept. of CSE , MACE 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C1D93B-1797-40F7-8CAE-0BAAF0E02058}" type="datetime1">
              <a:rPr lang="en-US" smtClean="0"/>
              <a:pPr/>
              <a:t>10/18/2013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Dept. of CSE , MACE ,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6E44CC-DA68-4396-B20D-45A79B5A9F98}" type="datetime1">
              <a:rPr lang="en-US" smtClean="0"/>
              <a:pPr/>
              <a:t>10/18/2013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Dept. of CSE , MACE , Kothamangalam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4E1D1F-1552-4FF1-B4F5-AB535F808F3E}" type="datetime1">
              <a:rPr lang="en-US" smtClean="0"/>
              <a:pPr/>
              <a:t>10/18/2013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Dept. of CSE , MACE ,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9AA993-CB21-487D-8449-FBE2FDA9B0BF}" type="datetime1">
              <a:rPr lang="en-US" smtClean="0"/>
              <a:pPr/>
              <a:t>10/18/2013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Dept. of CSE , MACE , Kothamangalam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8F6DF6C-51BA-4819-89AD-E1DEEB026FD8}" type="datetime1">
              <a:rPr lang="en-US" smtClean="0"/>
              <a:pPr/>
              <a:t>10/18/2013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Dept. of CSE , MACE ,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DF81DC5-4CB6-42A6-B71B-9D1F43C77E18}" type="datetime1">
              <a:rPr lang="en-US" smtClean="0"/>
              <a:pPr/>
              <a:t>10/18/2013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IN" smtClean="0"/>
              <a:t>Dept. of CSE , MACE ,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F15D932-0B72-4535-B5AE-BA836DBA9CBF}" type="datetime1">
              <a:rPr lang="en-US" smtClean="0"/>
              <a:pPr/>
              <a:t>10/18/2013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IN" smtClean="0"/>
              <a:t>Dept. of CSE , MACE , Kothamangalam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WELCOME...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 , MACE , 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39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Original message into binary</a:t>
            </a:r>
          </a:p>
          <a:p>
            <a:pPr marL="0" indent="0">
              <a:buNone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1testing </a:t>
            </a: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924800" cy="1371600"/>
          </a:xfrm>
        </p:spPr>
        <p:txBody>
          <a:bodyPr>
            <a:normAutofit/>
          </a:bodyPr>
          <a:lstStyle/>
          <a:p>
            <a:r>
              <a:rPr lang="en-IN" sz="4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TEXT TO BINARY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2057400" y="3352800"/>
            <a:ext cx="1371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026" name="Picture 2" descr="C:\Users\MEBIN\Pictures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286000"/>
            <a:ext cx="3381375" cy="271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Contain 3 channels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Red,Green,Blue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24 bit RGB image is used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Each channel of 8 bit </a:t>
            </a:r>
          </a:p>
          <a:p>
            <a:pPr>
              <a:buFont typeface="Wingdings" pitchFamily="2" charset="2"/>
              <a:buChar char="Ø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RGB </a:t>
            </a:r>
            <a:r>
              <a:rPr lang="en-US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IMAGES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Least Significant Bit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Unit place of a binary value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Pixel colors are converted into its corresponding ASCII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ASCII further converted into binary form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LSB of that binary form is taken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DD8047"/>
              </a:buCl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DD8047"/>
              </a:buClr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LSB OF IMAGES </a:t>
            </a:r>
            <a:b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Select picture and is converted into corresponding ASCII values</a:t>
            </a:r>
          </a:p>
          <a:p>
            <a:pPr marL="457200" indent="-457200">
              <a:buFont typeface="Wingdings" pitchFamily="2" charset="2"/>
              <a:buChar char="Ø"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Arial" pitchFamily="34" charset="0"/>
              <a:buChar char="•"/>
            </a:pPr>
            <a:endParaRPr lang="en-IN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LSB OF RGB</a:t>
            </a:r>
            <a:endParaRPr lang="en-IN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MEBIN\Pictures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2743200"/>
            <a:ext cx="9586913" cy="3328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LSB of pixels are stored into an array</a:t>
            </a:r>
          </a:p>
          <a:p>
            <a:pPr>
              <a:buFont typeface="Wingdings" pitchFamily="2" charset="2"/>
              <a:buChar char="Ø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IN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LSB</a:t>
            </a:r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OF RGB</a:t>
            </a:r>
            <a:b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MEBIN\Pictures\Untitled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9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667000"/>
            <a:ext cx="3887787" cy="208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triped Right Arrow 4"/>
          <p:cNvSpPr/>
          <p:nvPr/>
        </p:nvSpPr>
        <p:spPr>
          <a:xfrm>
            <a:off x="4191000" y="3505200"/>
            <a:ext cx="381000" cy="20558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3076" name="Picture 4" descr="C:\Users\MEBIN\Pictures\khji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625"/>
                    </a14:imgEffect>
                    <a14:imgEffect>
                      <a14:brightnessContrast bright="-32000" contrast="7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667000"/>
            <a:ext cx="3763963" cy="1952625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Numeric or alpha numeric text or a symbol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Infomartion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generated to encrypt and decrypt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Represented as binary array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KEY[ N,K ]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 is the size of text and K is even number between 2 and N</a:t>
            </a:r>
          </a:p>
          <a:p>
            <a:pPr>
              <a:buFont typeface="Wingdings" pitchFamily="2" charset="2"/>
              <a:buChar char="Ø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lphaLcParenR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KEY</a:t>
            </a:r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9035"/>
            <a:ext cx="8229600" cy="536696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</a:t>
            </a:r>
          </a:p>
          <a:p>
            <a:pPr marL="320040" lvl="1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20040" lvl="1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Image database                                  Message</a:t>
            </a:r>
          </a:p>
          <a:p>
            <a:pPr marL="320040" lvl="1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320040" lvl="1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Image selection                                     </a:t>
            </a:r>
          </a:p>
          <a:p>
            <a:pPr marL="320040" lvl="1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Binary message</a:t>
            </a:r>
          </a:p>
          <a:p>
            <a:pPr marL="320040" lvl="1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LSB of  RGB                                                                                            </a:t>
            </a:r>
          </a:p>
          <a:p>
            <a:pPr marL="320040" lvl="1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20040" lvl="1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Key generation                                  Message encryption  </a:t>
            </a:r>
          </a:p>
          <a:p>
            <a:pPr marL="320040" lvl="1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20040" lvl="1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</a:p>
          <a:p>
            <a:pPr marL="320040" lvl="1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Send encrypted     					        message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FRAMEWORK(SENDER)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1524000" y="1817876"/>
            <a:ext cx="484632" cy="4868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Down Arrow 9"/>
          <p:cNvSpPr/>
          <p:nvPr/>
        </p:nvSpPr>
        <p:spPr>
          <a:xfrm>
            <a:off x="5944138" y="1817876"/>
            <a:ext cx="484632" cy="8342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Down Arrow 10"/>
          <p:cNvSpPr/>
          <p:nvPr/>
        </p:nvSpPr>
        <p:spPr>
          <a:xfrm>
            <a:off x="5943869" y="2994496"/>
            <a:ext cx="484632" cy="742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ight Arrow 11"/>
          <p:cNvSpPr/>
          <p:nvPr/>
        </p:nvSpPr>
        <p:spPr>
          <a:xfrm>
            <a:off x="3200400" y="3742764"/>
            <a:ext cx="1981200" cy="4515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Down Arrow 12"/>
          <p:cNvSpPr/>
          <p:nvPr/>
        </p:nvSpPr>
        <p:spPr>
          <a:xfrm>
            <a:off x="5944138" y="4194361"/>
            <a:ext cx="484632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Down Arrow 13"/>
          <p:cNvSpPr/>
          <p:nvPr/>
        </p:nvSpPr>
        <p:spPr>
          <a:xfrm>
            <a:off x="1524000" y="2536735"/>
            <a:ext cx="484632" cy="4868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Down Arrow 14"/>
          <p:cNvSpPr/>
          <p:nvPr/>
        </p:nvSpPr>
        <p:spPr>
          <a:xfrm>
            <a:off x="1524000" y="3399863"/>
            <a:ext cx="484632" cy="4868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20040" lvl="1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Image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database                          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Encrypted Message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20040" lvl="1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20040" lvl="1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Image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selection                                     </a:t>
            </a:r>
          </a:p>
          <a:p>
            <a:pPr marL="320040" lvl="1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                                                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Binary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message</a:t>
            </a:r>
          </a:p>
          <a:p>
            <a:pPr marL="320040" lvl="1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LSB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 RGB                                                                                            </a:t>
            </a:r>
          </a:p>
          <a:p>
            <a:pPr marL="320040" lvl="1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20040" lvl="1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Key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generation                         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Message decryption 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20040" lvl="1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20040" lvl="1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</a:p>
          <a:p>
            <a:pPr marL="320040" lvl="1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Original message   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FRAMEWORK(RECEIVER</a:t>
            </a:r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1372945" y="1954306"/>
            <a:ext cx="484632" cy="4868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Down Arrow 6"/>
          <p:cNvSpPr/>
          <p:nvPr/>
        </p:nvSpPr>
        <p:spPr>
          <a:xfrm>
            <a:off x="1374559" y="2819400"/>
            <a:ext cx="484632" cy="4868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Down Arrow 7"/>
          <p:cNvSpPr/>
          <p:nvPr/>
        </p:nvSpPr>
        <p:spPr>
          <a:xfrm>
            <a:off x="1376173" y="3657600"/>
            <a:ext cx="484632" cy="4868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ight Arrow 8"/>
          <p:cNvSpPr/>
          <p:nvPr/>
        </p:nvSpPr>
        <p:spPr>
          <a:xfrm>
            <a:off x="3429000" y="4157941"/>
            <a:ext cx="1981200" cy="4515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Down Arrow 9"/>
          <p:cNvSpPr/>
          <p:nvPr/>
        </p:nvSpPr>
        <p:spPr>
          <a:xfrm>
            <a:off x="5943600" y="2061325"/>
            <a:ext cx="484632" cy="8342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Down Arrow 10"/>
          <p:cNvSpPr/>
          <p:nvPr/>
        </p:nvSpPr>
        <p:spPr>
          <a:xfrm>
            <a:off x="5943869" y="4648200"/>
            <a:ext cx="484632" cy="8342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Down Arrow 11"/>
          <p:cNvSpPr/>
          <p:nvPr/>
        </p:nvSpPr>
        <p:spPr>
          <a:xfrm>
            <a:off x="5943600" y="3306298"/>
            <a:ext cx="484632" cy="8342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Proposed system divided into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4 phase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1463040" lvl="4" indent="-457200">
              <a:buClr>
                <a:schemeClr val="bg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Database creation</a:t>
            </a:r>
          </a:p>
          <a:p>
            <a:pPr marL="1463040" lvl="4" indent="-457200">
              <a:buClr>
                <a:schemeClr val="bg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Key generation</a:t>
            </a:r>
          </a:p>
          <a:p>
            <a:pPr marL="1463040" lvl="4" indent="-457200">
              <a:buClr>
                <a:schemeClr val="bg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Encryption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463040" lvl="4" indent="-457200">
              <a:buClr>
                <a:schemeClr val="bg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Decryption</a:t>
            </a:r>
          </a:p>
          <a:p>
            <a:pPr marL="457200" lvl="1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buNone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553200"/>
            <a:ext cx="5421083" cy="30480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ALGORITHMS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3200" y="5486401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IN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Create database for RGB images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Sender &amp; Receiver have same database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Number of images depends on session used   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DATABASE CREATION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09800"/>
            <a:ext cx="8458200" cy="4648200"/>
          </a:xfrm>
        </p:spPr>
        <p:txBody>
          <a:bodyPr>
            <a:normAutofit fontScale="25000" lnSpcReduction="20000"/>
          </a:bodyPr>
          <a:lstStyle/>
          <a:p>
            <a:endParaRPr lang="en-US" sz="6700" dirty="0" smtClean="0"/>
          </a:p>
          <a:p>
            <a:pPr>
              <a:buNone/>
            </a:pPr>
            <a:r>
              <a:rPr lang="en-US" sz="9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Topic approval                       :   6/09/2013</a:t>
            </a:r>
          </a:p>
          <a:p>
            <a:pPr>
              <a:buNone/>
            </a:pP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 Slide approval                        </a:t>
            </a:r>
            <a:r>
              <a:rPr lang="en-US" sz="12800" smtClean="0">
                <a:latin typeface="Times New Roman" pitchFamily="18" charset="0"/>
                <a:cs typeface="Times New Roman" pitchFamily="18" charset="0"/>
              </a:rPr>
              <a:t>:   18/10/2013</a:t>
            </a:r>
            <a:endParaRPr lang="en-US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 Topic and slides approved by :   Jisha P Abraham </a:t>
            </a:r>
          </a:p>
          <a:p>
            <a:pPr>
              <a:buNone/>
            </a:pP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>
              <a:buNone/>
            </a:pP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en-US" sz="12800" dirty="0" err="1" smtClean="0">
                <a:latin typeface="Times New Roman" pitchFamily="18" charset="0"/>
                <a:cs typeface="Times New Roman" pitchFamily="18" charset="0"/>
              </a:rPr>
              <a:t>Mebin</a:t>
            </a: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 Mathew</a:t>
            </a:r>
          </a:p>
          <a:p>
            <a:pPr>
              <a:buNone/>
            </a:pP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		                                           Roll no:33</a:t>
            </a:r>
          </a:p>
          <a:p>
            <a:pPr>
              <a:buNone/>
            </a:pP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S7 R</a:t>
            </a:r>
            <a:endParaRPr lang="en-IN" sz="1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</a:t>
            </a:r>
            <a:endParaRPr lang="en-IN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295400"/>
          </a:xfrm>
        </p:spPr>
        <p:txBody>
          <a:bodyPr>
            <a:normAutofit fontScale="90000"/>
          </a:bodyPr>
          <a:lstStyle/>
          <a:p>
            <a:r>
              <a:rPr lang="en-IN" sz="4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 NOVEL CRYPTOGRAPHY METHOD BASED ON IMAGE FOR KEY GENERATION</a:t>
            </a:r>
            <a:r>
              <a:rPr lang="en-IN" b="1" dirty="0" smtClean="0">
                <a:solidFill>
                  <a:schemeClr val="tx1"/>
                </a:solidFill>
                <a:effectLst/>
              </a:rPr>
              <a:t> </a:t>
            </a:r>
            <a:endParaRPr lang="en-IN" b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71500" indent="-571500">
              <a:buFont typeface="+mj-lt"/>
              <a:buAutoNum type="romanL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Get values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of K &amp;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N from binaries message step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+mj-lt"/>
              <a:buAutoNum type="romanL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Select image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database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according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to  the session and current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date or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time</a:t>
            </a:r>
          </a:p>
          <a:p>
            <a:pPr marL="571500" indent="-571500">
              <a:buFont typeface="+mj-lt"/>
              <a:buAutoNum type="romanL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Retrieve the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image and create array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Img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x,y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as LSB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pixels 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+mj-lt"/>
              <a:buAutoNum type="romanL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Create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array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Key[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N,k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] to represent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encryption key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+mj-lt"/>
              <a:buAutoNum type="romanL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Loop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i=0 to N-1 </a:t>
            </a:r>
            <a:endParaRPr lang="en-IN" sz="2800" i="1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+mj-lt"/>
              <a:buAutoNum type="romanL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Loop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c=0 to k/2-1 step</a:t>
            </a: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IN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KEY GENERATION</a:t>
            </a:r>
            <a:br>
              <a:rPr lang="en-IN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en-IN" sz="44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1228" indent="-571500">
              <a:buFont typeface="+mj-lt"/>
              <a:buAutoNum type="romanLcPeriod" startAt="7"/>
            </a:pP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Scan the LSB 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Img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x,y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] to find two 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neighbor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values where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the absolute difference between them is one.</a:t>
            </a:r>
          </a:p>
          <a:p>
            <a:pPr marL="681228" indent="-571500">
              <a:buFont typeface="+mj-lt"/>
              <a:buAutoNum type="romanLcPeriod" startAt="7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Key[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i,c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] = First LSB value.</a:t>
            </a:r>
          </a:p>
          <a:p>
            <a:pPr marL="681228" indent="-571500">
              <a:buFont typeface="+mj-lt"/>
              <a:buAutoNum type="romanLcPeriod" startAt="7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Key[i,c+1] = Second LSB value.</a:t>
            </a:r>
          </a:p>
          <a:p>
            <a:pPr marL="681228" indent="-571500">
              <a:buFont typeface="+mj-lt"/>
              <a:buAutoNum type="romanLcPeriod" startAt="7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End loop</a:t>
            </a:r>
          </a:p>
          <a:p>
            <a:pPr marL="681228" indent="-571500">
              <a:buFont typeface="+mj-lt"/>
              <a:buAutoNum type="romanLcPeriod" startAt="7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End loop</a:t>
            </a: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KEY</a:t>
            </a:r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GENERATION</a:t>
            </a:r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KEY GENERATION EXAMPLE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C:\Users\MEBIN\Pictures\khji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625"/>
                    </a14:imgEffect>
                    <a14:imgEffect>
                      <a14:brightnessContrast bright="-32000" contrast="7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5" y="2339227"/>
            <a:ext cx="5643563" cy="2928939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EBIN\Pictures\bvjhvhv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027" y="2590800"/>
            <a:ext cx="2928938" cy="238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5638800" y="3783806"/>
            <a:ext cx="585227" cy="1785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 9"/>
          <p:cNvSpPr/>
          <p:nvPr/>
        </p:nvSpPr>
        <p:spPr>
          <a:xfrm>
            <a:off x="6224027" y="2590800"/>
            <a:ext cx="710173" cy="381000"/>
          </a:xfrm>
          <a:prstGeom prst="rect">
            <a:avLst/>
          </a:prstGeom>
          <a:solidFill>
            <a:schemeClr val="accent1">
              <a:alpha val="27000"/>
            </a:schemeClr>
          </a:solidFill>
          <a:ln w="22225" cmpd="sng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 10"/>
          <p:cNvSpPr/>
          <p:nvPr/>
        </p:nvSpPr>
        <p:spPr>
          <a:xfrm>
            <a:off x="7002696" y="2590800"/>
            <a:ext cx="609600" cy="381000"/>
          </a:xfrm>
          <a:prstGeom prst="rect">
            <a:avLst/>
          </a:prstGeom>
          <a:solidFill>
            <a:schemeClr val="accent2">
              <a:alpha val="29000"/>
            </a:schemeClr>
          </a:solidFill>
          <a:ln w="31750" cap="flat" cmpd="sng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Rectangle 15"/>
          <p:cNvSpPr/>
          <p:nvPr/>
        </p:nvSpPr>
        <p:spPr>
          <a:xfrm>
            <a:off x="0" y="2438400"/>
            <a:ext cx="381000" cy="342900"/>
          </a:xfrm>
          <a:prstGeom prst="rect">
            <a:avLst/>
          </a:prstGeom>
          <a:solidFill>
            <a:schemeClr val="accent1">
              <a:alpha val="36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Curved Down Arrow 16"/>
          <p:cNvSpPr/>
          <p:nvPr/>
        </p:nvSpPr>
        <p:spPr>
          <a:xfrm>
            <a:off x="190500" y="1752600"/>
            <a:ext cx="6388613" cy="685800"/>
          </a:xfrm>
          <a:prstGeom prst="curvedDownArrow">
            <a:avLst/>
          </a:prstGeom>
          <a:solidFill>
            <a:schemeClr val="accent1"/>
          </a:solidFill>
          <a:ln w="19050">
            <a:solidFill>
              <a:schemeClr val="accent1">
                <a:shade val="50000"/>
              </a:schemeClr>
            </a:solidFill>
            <a:headEnd w="med" len="lg"/>
            <a:tailEnd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1000" y="2438400"/>
            <a:ext cx="304800" cy="342900"/>
          </a:xfrm>
          <a:prstGeom prst="rect">
            <a:avLst/>
          </a:prstGeom>
          <a:solidFill>
            <a:schemeClr val="accent2">
              <a:alpha val="32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Curved Down Arrow 18"/>
          <p:cNvSpPr/>
          <p:nvPr/>
        </p:nvSpPr>
        <p:spPr>
          <a:xfrm>
            <a:off x="533400" y="1573306"/>
            <a:ext cx="6621696" cy="838200"/>
          </a:xfrm>
          <a:prstGeom prst="curvedDownArrow">
            <a:avLst/>
          </a:prstGeom>
          <a:solidFill>
            <a:schemeClr val="accent2">
              <a:alpha val="29000"/>
            </a:schemeClr>
          </a:solidFill>
          <a:ln w="19050">
            <a:solidFill>
              <a:schemeClr val="accent2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1228" indent="-571500">
              <a:buFont typeface="+mj-lt"/>
              <a:buAutoNum type="romanL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Get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the value of K variable.</a:t>
            </a:r>
          </a:p>
          <a:p>
            <a:pPr marL="681228" indent="-571500">
              <a:buFont typeface="+mj-lt"/>
              <a:buAutoNum type="romanL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Read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a message to encrypt</a:t>
            </a:r>
          </a:p>
          <a:p>
            <a:pPr marL="681228" indent="-571500">
              <a:buFont typeface="+mj-lt"/>
              <a:buAutoNum type="romanL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Binaries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the message and store the binary data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pt-BR" sz="2800" dirty="0" smtClean="0">
                <a:latin typeface="Times New Roman" pitchFamily="18" charset="0"/>
                <a:cs typeface="Times New Roman" pitchFamily="18" charset="0"/>
              </a:rPr>
              <a:t>array 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Data[N,N] where message </a:t>
            </a:r>
            <a:r>
              <a:rPr lang="pt-BR" sz="2800" dirty="0" smtClean="0">
                <a:latin typeface="Times New Roman" pitchFamily="18" charset="0"/>
                <a:cs typeface="Times New Roman" pitchFamily="18" charset="0"/>
              </a:rPr>
              <a:t>bits&lt;= 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N*N</a:t>
            </a:r>
          </a:p>
          <a:p>
            <a:pPr marL="681228" indent="-571500">
              <a:buFont typeface="+mj-lt"/>
              <a:buAutoNum type="romanL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Generate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the key using key generation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algorithm and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create Key [N, k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marL="681228" indent="-571500">
              <a:buFont typeface="+mj-lt"/>
              <a:buAutoNum type="romanL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Create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array 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EncData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 [N, N] to store the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encrypted data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marL="681228" indent="-571500">
              <a:buFont typeface="+mj-lt"/>
              <a:buAutoNum type="romanLcPeriod" startAt="6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c=0</a:t>
            </a:r>
          </a:p>
          <a:p>
            <a:pPr marL="1428750" lvl="3" indent="-514350">
              <a:buFont typeface="+mj-lt"/>
              <a:buAutoNum type="romanLcPeriod" startAt="6"/>
            </a:pPr>
            <a:endParaRPr lang="en-IN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907542" lvl="1" indent="-514350">
              <a:buFont typeface="+mj-lt"/>
              <a:buAutoNum type="romanLcPeriod" startAt="6"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ENCRYPTION</a:t>
            </a:r>
            <a:endParaRPr lang="en-IN" sz="4000" dirty="0"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648" y="1600200"/>
            <a:ext cx="8302752" cy="4495800"/>
          </a:xfrm>
        </p:spPr>
        <p:txBody>
          <a:bodyPr>
            <a:noAutofit/>
          </a:bodyPr>
          <a:lstStyle/>
          <a:p>
            <a:pPr marL="681228" indent="-571500">
              <a:buFont typeface="+mj-lt"/>
              <a:buAutoNum type="romanLcPeriod" startAt="7"/>
            </a:pP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Loop i=0 to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N-1</a:t>
            </a:r>
            <a:endParaRPr lang="en-IN" sz="2800" i="1" dirty="0">
              <a:latin typeface="Times New Roman" pitchFamily="18" charset="0"/>
              <a:cs typeface="Times New Roman" pitchFamily="18" charset="0"/>
            </a:endParaRPr>
          </a:p>
          <a:p>
            <a:pPr marL="681228" indent="-571500">
              <a:buFont typeface="+mj-lt"/>
              <a:buAutoNum type="romanLcPeriod" startAt="7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Loop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j=0 to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N-1</a:t>
            </a:r>
            <a:endParaRPr lang="en-IN" sz="2800" i="1" dirty="0">
              <a:latin typeface="Times New Roman" pitchFamily="18" charset="0"/>
              <a:cs typeface="Times New Roman" pitchFamily="18" charset="0"/>
            </a:endParaRPr>
          </a:p>
          <a:p>
            <a:pPr marL="681228" indent="-571500">
              <a:buFont typeface="+mj-lt"/>
              <a:buAutoNum type="romanLcPeriod" startAt="7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Data[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i,j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] = Key[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j,c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marL="681228" indent="-571500">
              <a:buFont typeface="+mj-lt"/>
              <a:buAutoNum type="romanLcPeriod" startAt="7"/>
            </a:pP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EncData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i,j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]=0 </a:t>
            </a:r>
            <a:endParaRPr lang="en-IN" sz="2800" i="1" dirty="0">
              <a:latin typeface="Times New Roman" pitchFamily="18" charset="0"/>
              <a:cs typeface="Times New Roman" pitchFamily="18" charset="0"/>
            </a:endParaRPr>
          </a:p>
          <a:p>
            <a:pPr marL="681228" indent="-571500">
              <a:buFont typeface="+mj-lt"/>
              <a:buAutoNum type="romanLcPeriod" startAt="7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Else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marL="681228" indent="-571500">
              <a:buFont typeface="+mj-lt"/>
              <a:buAutoNum type="romanLcPeriod" startAt="7"/>
            </a:pP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EncData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i,j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]=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IN" sz="2800" i="1" dirty="0">
              <a:latin typeface="Times New Roman" pitchFamily="18" charset="0"/>
              <a:cs typeface="Times New Roman" pitchFamily="18" charset="0"/>
            </a:endParaRPr>
          </a:p>
          <a:p>
            <a:pPr marL="681228" indent="-571500">
              <a:buFont typeface="+mj-lt"/>
              <a:buAutoNum type="romanLcPeriod" startAt="7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End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loop</a:t>
            </a:r>
          </a:p>
          <a:p>
            <a:pPr marL="681228" indent="-571500">
              <a:buFont typeface="+mj-lt"/>
              <a:buAutoNum type="romanLcPeriod" startAt="7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c=c+2</a:t>
            </a:r>
          </a:p>
          <a:p>
            <a:pPr marL="681228" indent="-571500">
              <a:buFont typeface="+mj-lt"/>
              <a:buAutoNum type="romanLcPeriod" startAt="7"/>
            </a:pP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  <a:p>
            <a:pPr marL="681228" indent="-571500">
              <a:buFont typeface="+mj-lt"/>
              <a:buAutoNum type="romanLcPeriod" startAt="7"/>
            </a:pP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681228" indent="-571500">
              <a:buFont typeface="+mj-lt"/>
              <a:buAutoNum type="romanLcPeriod" startAt="7"/>
            </a:pP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  <a:p>
            <a:pPr marL="681228" indent="-571500">
              <a:buFont typeface="+mj-lt"/>
              <a:buAutoNum type="romanLcPeriod" startAt="7"/>
            </a:pP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681228" indent="-571500">
              <a:buFont typeface="+mj-lt"/>
              <a:buAutoNum type="romanLcPeriod" startAt="7"/>
            </a:pPr>
            <a:endParaRPr lang="en-IN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ENCRYPTION(Cont</a:t>
            </a:r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..)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pPr marL="681228" indent="-571500">
              <a:buFont typeface="+mj-lt"/>
              <a:buAutoNum type="romanLcPeriod" startAt="15"/>
            </a:pP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If c &gt;= K then c=0</a:t>
            </a:r>
            <a:endParaRPr lang="en-IN" sz="2800" i="1" dirty="0">
              <a:latin typeface="Times New Roman" pitchFamily="18" charset="0"/>
              <a:cs typeface="Times New Roman" pitchFamily="18" charset="0"/>
            </a:endParaRPr>
          </a:p>
          <a:p>
            <a:pPr marL="681228" indent="-571500">
              <a:buFont typeface="+mj-lt"/>
              <a:buAutoNum type="romanLcPeriod" startAt="15"/>
            </a:pP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End loop</a:t>
            </a:r>
          </a:p>
          <a:p>
            <a:pPr marL="681228" indent="-571500">
              <a:buFont typeface="+mj-lt"/>
              <a:buAutoNum type="romanLcPeriod" startAt="15"/>
            </a:pP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Convert the 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EncData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 from binary data to text.</a:t>
            </a:r>
          </a:p>
          <a:p>
            <a:pPr marL="681228" indent="-571500">
              <a:buFont typeface="+mj-lt"/>
              <a:buAutoNum type="romanLcPeriod" startAt="15"/>
            </a:pPr>
            <a:endParaRPr lang="en-IN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 , MACE , Kothamangalam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ENCRYPTION (Cont..)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65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ENCRYPTION EXAMPLE</a:t>
            </a:r>
            <a:endParaRPr lang="en-IN" sz="4000" dirty="0">
              <a:effectLst/>
            </a:endParaRPr>
          </a:p>
        </p:txBody>
      </p:sp>
      <p:pic>
        <p:nvPicPr>
          <p:cNvPr id="1026" name="Picture 2" descr="C:\Users\MEBIN\Documents\YY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87000"/>
                    </a14:imgEffect>
                    <a14:imgEffect>
                      <a14:brightnessContrast bright="10000" contras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6792913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1228" indent="-571500">
              <a:buFont typeface="+mj-lt"/>
              <a:buAutoNum type="romanLcPeriod"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Get the value of K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variable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marL="681228" indent="-571500">
              <a:buFont typeface="+mj-lt"/>
              <a:buAutoNum type="romanLcPeriod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Binaries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the encrypted message and store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the binary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data in array </a:t>
            </a:r>
            <a:r>
              <a:rPr lang="en-IN" sz="3200" dirty="0" err="1">
                <a:latin typeface="Times New Roman" pitchFamily="18" charset="0"/>
                <a:cs typeface="Times New Roman" pitchFamily="18" charset="0"/>
              </a:rPr>
              <a:t>EncData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[N,N]</a:t>
            </a:r>
          </a:p>
          <a:p>
            <a:pPr marL="681228" indent="-571500">
              <a:buFont typeface="+mj-lt"/>
              <a:buAutoNum type="romanLcPeriod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Generate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the key using key generation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algorithm and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create Key [N, k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marL="681228" indent="-571500">
              <a:buFont typeface="+mj-lt"/>
              <a:buAutoNum type="romanLcPeriod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Create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Data[N, N] to store the original data</a:t>
            </a:r>
          </a:p>
          <a:p>
            <a:pPr marL="681228" indent="-571500">
              <a:buFont typeface="+mj-lt"/>
              <a:buAutoNum type="romanLcPeriod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c=0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marL="681228" indent="-571500">
              <a:buFont typeface="+mj-lt"/>
              <a:buAutoNum type="romanLcPeriod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Loop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i=0 to N-1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DECRYPTION</a:t>
            </a:r>
            <a:endParaRPr lang="en-IN" sz="4000" dirty="0"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1228" indent="-571500">
              <a:buFont typeface="+mj-lt"/>
              <a:buAutoNum type="romanLcPeriod" startAt="7"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Loop j=0 to N-1 </a:t>
            </a:r>
            <a:endParaRPr lang="en-IN" sz="3200" i="1" dirty="0">
              <a:latin typeface="Times New Roman" pitchFamily="18" charset="0"/>
              <a:cs typeface="Times New Roman" pitchFamily="18" charset="0"/>
            </a:endParaRPr>
          </a:p>
          <a:p>
            <a:pPr marL="681228" indent="-571500">
              <a:buFont typeface="+mj-lt"/>
              <a:buAutoNum type="romanLcPeriod" startAt="7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IN" sz="3200" dirty="0" err="1">
                <a:latin typeface="Times New Roman" pitchFamily="18" charset="0"/>
                <a:cs typeface="Times New Roman" pitchFamily="18" charset="0"/>
              </a:rPr>
              <a:t>Encdata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IN" sz="3200" dirty="0" err="1">
                <a:latin typeface="Times New Roman" pitchFamily="18" charset="0"/>
                <a:cs typeface="Times New Roman" pitchFamily="18" charset="0"/>
              </a:rPr>
              <a:t>i,j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]=0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then</a:t>
            </a:r>
          </a:p>
          <a:p>
            <a:pPr marL="681228" indent="-571500">
              <a:buFont typeface="+mj-lt"/>
              <a:buAutoNum type="romanLcPeriod" startAt="7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Data[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,j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]=Key[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j,c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marL="681228" indent="-571500">
              <a:buFont typeface="+mj-lt"/>
              <a:buAutoNum type="romanLcPeriod" startAt="7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Else</a:t>
            </a:r>
          </a:p>
          <a:p>
            <a:pPr marL="681228" indent="-571500">
              <a:buFont typeface="+mj-lt"/>
              <a:buAutoNum type="romanLcPeriod" startAt="7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Data[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,j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] =Key[j,c+1]</a:t>
            </a:r>
          </a:p>
          <a:p>
            <a:pPr marL="681228" indent="-571500">
              <a:buFont typeface="+mj-lt"/>
              <a:buAutoNum type="romanLcPeriod" startAt="7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End loop</a:t>
            </a:r>
          </a:p>
          <a:p>
            <a:pPr marL="681228" indent="-571500">
              <a:buFont typeface="+mj-lt"/>
              <a:buAutoNum type="romanLcPeriod" startAt="7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c=c+2</a:t>
            </a:r>
          </a:p>
          <a:p>
            <a:pPr marL="681228" indent="-571500">
              <a:buFont typeface="+mj-lt"/>
              <a:buAutoNum type="romanLcPeriod" startAt="7"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DECRYPTION(Contd</a:t>
            </a:r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en-IN" sz="4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1228" indent="-571500">
              <a:buFont typeface="+mj-lt"/>
              <a:buAutoNum type="romanLcPeriod" startAt="14"/>
            </a:pP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If c &gt;= K then c=0</a:t>
            </a:r>
            <a:endParaRPr lang="en-IN" sz="2800" i="1" dirty="0">
              <a:latin typeface="Times New Roman" pitchFamily="18" charset="0"/>
              <a:cs typeface="Times New Roman" pitchFamily="18" charset="0"/>
            </a:endParaRPr>
          </a:p>
          <a:p>
            <a:pPr marL="681228" indent="-571500">
              <a:buFont typeface="+mj-lt"/>
              <a:buAutoNum type="romanLcPeriod" startAt="14"/>
            </a:pP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End loop</a:t>
            </a:r>
          </a:p>
          <a:p>
            <a:pPr marL="681228" indent="-571500">
              <a:buFont typeface="+mj-lt"/>
              <a:buAutoNum type="romanLcPeriod" startAt="14"/>
            </a:pP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Convert the 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EncData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 from binary data to text.</a:t>
            </a:r>
          </a:p>
          <a:p>
            <a:pPr marL="681228" indent="-571500">
              <a:buFont typeface="+mj-lt"/>
              <a:buAutoNum type="romanLcPeriod" startAt="14"/>
            </a:pPr>
            <a:endParaRPr lang="en-IN" sz="2800" dirty="0"/>
          </a:p>
          <a:p>
            <a:pPr marL="681228" indent="-571500">
              <a:buFont typeface="+mj-lt"/>
              <a:buAutoNum type="romanLcPeriod" startAt="7"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DECRYPTION(Contd</a:t>
            </a:r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en-IN" sz="4000" dirty="0"/>
          </a:p>
        </p:txBody>
      </p:sp>
    </p:spTree>
    <p:extLst>
      <p:ext uri="{BB962C8B-B14F-4D97-AF65-F5344CB8AC3E}">
        <p14:creationId xmlns:p14="http://schemas.microsoft.com/office/powerpoint/2010/main" val="3656348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</a:p>
          <a:p>
            <a:pPr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Materials &amp; Methods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Framework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Algorithms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3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Experimental results revealed that  this method is more secure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Key length varies according to message length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Guessing of key is difficult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 , MACE , Kothamangalam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CONCLUSION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64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Santhi.b,K.S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Ravichandran,A.P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Arun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 L.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Chakrapani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,”A novel cryptographic key generation using image features”,:88-92,2012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Wikipedia, Channel(digital image)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Seshadri,R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and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T.RaghuTrivedi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“Efficient Cryptographic key generation using biometrics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dirty="0"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 smtClean="0"/>
          </a:p>
          <a:p>
            <a:endParaRPr lang="en-IN" dirty="0" smtClean="0"/>
          </a:p>
          <a:p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THANKYOU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 smtClean="0"/>
          </a:p>
          <a:p>
            <a:endParaRPr lang="en-IN" dirty="0" smtClean="0"/>
          </a:p>
          <a:p>
            <a:pPr>
              <a:buNone/>
            </a:pPr>
            <a:endParaRPr lang="en-IN" dirty="0" smtClean="0"/>
          </a:p>
          <a:p>
            <a:pPr>
              <a:buNone/>
            </a:pPr>
            <a:r>
              <a:rPr lang="en-IN" dirty="0" smtClean="0"/>
              <a:t>                  </a:t>
            </a:r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QUESTIONS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??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Cryptography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Need for cryptography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Key generation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Cipher text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Encryption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Decryption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Biometric finger print method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Biometric iris detection method</a:t>
            </a:r>
          </a:p>
          <a:p>
            <a:pPr marL="109728" indent="0" algn="just"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1" indent="0" algn="just"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EXISTING SYSTEM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Security issues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Storage of key</a:t>
            </a:r>
          </a:p>
          <a:p>
            <a:endParaRPr lang="en-IN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DISADVANTAGES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Key generation using images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Key generated during encryption &amp; decryption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RGB image is used for key generation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Key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varies depending on size of message &amp; session used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Flexible,secure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asy to implement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PROPOSED</a:t>
            </a:r>
            <a:r>
              <a:rPr lang="en-IN" sz="4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SYSTEM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Binary messages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RGB images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LSB of image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Key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416675"/>
            <a:ext cx="5421083" cy="365125"/>
          </a:xfrm>
        </p:spPr>
        <p:txBody>
          <a:bodyPr>
            <a:normAutofit/>
          </a:bodyPr>
          <a:lstStyle/>
          <a:p>
            <a:r>
              <a:rPr lang="en-IN" dirty="0" smtClean="0">
                <a:solidFill>
                  <a:schemeClr val="tx1"/>
                </a:solidFill>
              </a:rPr>
              <a:t>                                                          Dept</a:t>
            </a:r>
            <a:r>
              <a:rPr lang="en-IN" dirty="0">
                <a:solidFill>
                  <a:schemeClr val="tx1"/>
                </a:solidFill>
              </a:rPr>
              <a:t>. of CSE , MACE , </a:t>
            </a:r>
            <a:r>
              <a:rPr lang="en-IN" dirty="0" err="1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MATERIALS &amp; METHODS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7467599" y="5486400"/>
            <a:ext cx="1676401" cy="1143000"/>
          </a:xfrm>
          <a:prstGeom prst="rect">
            <a:avLst/>
          </a:prstGeom>
        </p:spPr>
        <p:txBody>
          <a:bodyPr vert="horz" anchor="ctr"/>
          <a:lstStyle/>
          <a:p>
            <a:pPr lvl="0"/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Original message converted into binary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Stored in multidimensional array Data[N,N] 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 is the number of bits in original message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N*N is the number of bits in binary message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BINARY MESSAGES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5980</TotalTime>
  <Words>1069</Words>
  <Application>Microsoft Office PowerPoint</Application>
  <PresentationFormat>On-screen Show (4:3)</PresentationFormat>
  <Paragraphs>254</Paragraphs>
  <Slides>33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Concourse</vt:lpstr>
      <vt:lpstr>WELCOME...</vt:lpstr>
      <vt:lpstr>A NOVEL CRYPTOGRAPHY METHOD BASED ON IMAGE FOR KEY GENERATION </vt:lpstr>
      <vt:lpstr>CONTENTS</vt:lpstr>
      <vt:lpstr>INTRODUCTION</vt:lpstr>
      <vt:lpstr>EXISTING SYSTEM</vt:lpstr>
      <vt:lpstr>DISADVANTAGES</vt:lpstr>
      <vt:lpstr>PROPOSED SYSTEM</vt:lpstr>
      <vt:lpstr>MATERIALS &amp; METHODS</vt:lpstr>
      <vt:lpstr>BINARY MESSAGES</vt:lpstr>
      <vt:lpstr>  TEXT TO BINARY</vt:lpstr>
      <vt:lpstr>RGB  IMAGES</vt:lpstr>
      <vt:lpstr> LSB OF IMAGES  </vt:lpstr>
      <vt:lpstr>LSB OF RGB</vt:lpstr>
      <vt:lpstr> LSB OF RGB </vt:lpstr>
      <vt:lpstr> KEY </vt:lpstr>
      <vt:lpstr>FRAMEWORK(SENDER)</vt:lpstr>
      <vt:lpstr> FRAMEWORK(RECEIVER)</vt:lpstr>
      <vt:lpstr>ALGORITHMS</vt:lpstr>
      <vt:lpstr>DATABASE CREATION</vt:lpstr>
      <vt:lpstr> KEY GENERATION </vt:lpstr>
      <vt:lpstr> KEY GENERATION </vt:lpstr>
      <vt:lpstr>KEY GENERATION EXAMPLE</vt:lpstr>
      <vt:lpstr>ENCRYPTION</vt:lpstr>
      <vt:lpstr>ENCRYPTION(Cont..)</vt:lpstr>
      <vt:lpstr>ENCRYPTION (Cont..)</vt:lpstr>
      <vt:lpstr>ENCRYPTION EXAMPLE</vt:lpstr>
      <vt:lpstr> DECRYPTION</vt:lpstr>
      <vt:lpstr>DECRYPTION(Contd.)</vt:lpstr>
      <vt:lpstr>DECRYPTION(Contd.)</vt:lpstr>
      <vt:lpstr>CONCLUSION</vt:lpstr>
      <vt:lpstr>REFERENCES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MOHAN JOSE</dc:creator>
  <cp:lastModifiedBy>MEBIN</cp:lastModifiedBy>
  <cp:revision>201</cp:revision>
  <dcterms:created xsi:type="dcterms:W3CDTF">2006-08-16T00:00:00Z</dcterms:created>
  <dcterms:modified xsi:type="dcterms:W3CDTF">2013-10-18T18:19:01Z</dcterms:modified>
</cp:coreProperties>
</file>