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.xml" ContentType="application/vnd.openxmlformats-officedocument.presentationml.tags+xml"/>
  <Override PartName="/ppt/notesSlides/notesSlide14.xml" ContentType="application/vnd.openxmlformats-officedocument.presentationml.notesSlide+xml"/>
  <Override PartName="/ppt/tags/tag3.xml" ContentType="application/vnd.openxmlformats-officedocument.presentationml.tags+xml"/>
  <Override PartName="/ppt/notesSlides/notesSlide15.xml" ContentType="application/vnd.openxmlformats-officedocument.presentationml.notesSlide+xml"/>
  <Override PartName="/ppt/tags/tag4.xml" ContentType="application/vnd.openxmlformats-officedocument.presentationml.tags+xml"/>
  <Override PartName="/ppt/notesSlides/notesSlide16.xml" ContentType="application/vnd.openxmlformats-officedocument.presentationml.notesSlide+xml"/>
  <Override PartName="/ppt/tags/tag5.xml" ContentType="application/vnd.openxmlformats-officedocument.presentationml.tags+xml"/>
  <Override PartName="/ppt/notesSlides/notesSlide17.xml" ContentType="application/vnd.openxmlformats-officedocument.presentationml.notesSlide+xml"/>
  <Override PartName="/ppt/tags/tag6.xml" ContentType="application/vnd.openxmlformats-officedocument.presentationml.tags+xml"/>
  <Override PartName="/ppt/notesSlides/notesSlide18.xml" ContentType="application/vnd.openxmlformats-officedocument.presentationml.notesSlide+xml"/>
  <Override PartName="/ppt/tags/tag7.xml" ContentType="application/vnd.openxmlformats-officedocument.presentationml.tags+xml"/>
  <Override PartName="/ppt/notesSlides/notesSlide19.xml" ContentType="application/vnd.openxmlformats-officedocument.presentationml.notesSlide+xml"/>
  <Override PartName="/ppt/tags/tag8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9.xml" ContentType="application/vnd.openxmlformats-officedocument.presentationml.tags+xml"/>
  <Override PartName="/ppt/notesSlides/notesSlide22.xml" ContentType="application/vnd.openxmlformats-officedocument.presentationml.notesSlide+xml"/>
  <Override PartName="/ppt/tags/tag10.xml" ContentType="application/vnd.openxmlformats-officedocument.presentationml.tags+xml"/>
  <Override PartName="/ppt/notesSlides/notesSlide23.xml" ContentType="application/vnd.openxmlformats-officedocument.presentationml.notesSlide+xml"/>
  <Override PartName="/ppt/tags/tag11.xml" ContentType="application/vnd.openxmlformats-officedocument.presentationml.tags+xml"/>
  <Override PartName="/ppt/notesSlides/notesSlide24.xml" ContentType="application/vnd.openxmlformats-officedocument.presentationml.notesSlide+xml"/>
  <Override PartName="/ppt/tags/tag12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92" r:id="rId1"/>
  </p:sldMasterIdLst>
  <p:notesMasterIdLst>
    <p:notesMasterId r:id="rId35"/>
  </p:notesMasterIdLst>
  <p:handoutMasterIdLst>
    <p:handoutMasterId r:id="rId36"/>
  </p:handoutMasterIdLst>
  <p:sldIdLst>
    <p:sldId id="327" r:id="rId2"/>
    <p:sldId id="256" r:id="rId3"/>
    <p:sldId id="316" r:id="rId4"/>
    <p:sldId id="328" r:id="rId5"/>
    <p:sldId id="330" r:id="rId6"/>
    <p:sldId id="340" r:id="rId7"/>
    <p:sldId id="339" r:id="rId8"/>
    <p:sldId id="329" r:id="rId9"/>
    <p:sldId id="333" r:id="rId10"/>
    <p:sldId id="334" r:id="rId11"/>
    <p:sldId id="337" r:id="rId12"/>
    <p:sldId id="335" r:id="rId13"/>
    <p:sldId id="326" r:id="rId14"/>
    <p:sldId id="257" r:id="rId15"/>
    <p:sldId id="317" r:id="rId16"/>
    <p:sldId id="304" r:id="rId17"/>
    <p:sldId id="303" r:id="rId18"/>
    <p:sldId id="321" r:id="rId19"/>
    <p:sldId id="322" r:id="rId20"/>
    <p:sldId id="314" r:id="rId21"/>
    <p:sldId id="280" r:id="rId22"/>
    <p:sldId id="323" r:id="rId23"/>
    <p:sldId id="278" r:id="rId24"/>
    <p:sldId id="308" r:id="rId25"/>
    <p:sldId id="319" r:id="rId26"/>
    <p:sldId id="320" r:id="rId27"/>
    <p:sldId id="324" r:id="rId28"/>
    <p:sldId id="315" r:id="rId29"/>
    <p:sldId id="293" r:id="rId30"/>
    <p:sldId id="283" r:id="rId31"/>
    <p:sldId id="260" r:id="rId32"/>
    <p:sldId id="331" r:id="rId33"/>
    <p:sldId id="332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4681CA"/>
    <a:srgbClr val="586B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9741" autoAdjust="0"/>
  </p:normalViewPr>
  <p:slideViewPr>
    <p:cSldViewPr snapToGrid="0" snapToObjects="1">
      <p:cViewPr>
        <p:scale>
          <a:sx n="70" d="100"/>
          <a:sy n="70" d="100"/>
        </p:scale>
        <p:origin x="-141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553838-8B47-BF4C-84D7-BBDBEBAD9CF0}" type="datetimeFigureOut">
              <a:rPr lang="en-US" smtClean="0"/>
              <a:t>29/8/2013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D1089F-D9B0-7341-B30F-54955FA307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5420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B0485-F323-AF4D-AA5F-E57593643A6F}" type="datetimeFigureOut">
              <a:rPr lang="en-US" smtClean="0"/>
              <a:t>29/8/2013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DE5E5-550A-DE42-AD60-FCC36B3F2E0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8569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977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24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243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2701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3363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8812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0152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1173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3235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2333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40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243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6159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0925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1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4022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8028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641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1259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113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8185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912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243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235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24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243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24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24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24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FDE5E5-550A-DE42-AD60-FCC36B3F2E0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924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GLogo_flat_transparent_RGB_lar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292" y="6356351"/>
            <a:ext cx="1264408" cy="4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GLogo_flat_transparent_RGB_lar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2392" y="6356351"/>
            <a:ext cx="1264408" cy="4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Picture 9" descr="GLogo_flat_transparent_RGB_lar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6358341"/>
            <a:ext cx="1264408" cy="4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 descr="GLogo_flat_transparent_RGB_lar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2392" y="6356351"/>
            <a:ext cx="1264408" cy="4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A2C59E4-2FE4-564D-A950-09C870524D2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Dept. Of CSE, MA College of Engineering, 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CA2C59E4-2FE4-564D-A950-09C870524D2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welcome</a:t>
            </a:r>
            <a:endParaRPr lang="en-US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18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364" y="6492875"/>
            <a:ext cx="4237629" cy="153585"/>
          </a:xfrm>
        </p:spPr>
        <p:txBody>
          <a:bodyPr/>
          <a:lstStyle/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543499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IMPLEMENTATION(contd..)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8543498" cy="43735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3200" dirty="0" smtClean="0"/>
              <a:t> 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593" y="1752600"/>
            <a:ext cx="5718413" cy="292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77618" y="4681182"/>
            <a:ext cx="54147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 1: Spanner Server organization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Courtesy: 2012 Google research paper: Spanner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76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91"/>
    </mc:Choice>
    <mc:Fallback xmlns="">
      <p:transition xmlns:p14="http://schemas.microsoft.com/office/powerpoint/2010/main" spd="slow" advTm="9319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364" y="6492875"/>
            <a:ext cx="4237629" cy="153585"/>
          </a:xfrm>
        </p:spPr>
        <p:txBody>
          <a:bodyPr/>
          <a:lstStyle/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543499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PAXOS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8543498" cy="43735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3200" dirty="0" smtClean="0"/>
              <a:t>   </a:t>
            </a:r>
          </a:p>
        </p:txBody>
      </p:sp>
      <p:pic>
        <p:nvPicPr>
          <p:cNvPr id="8" name="Picture 7" descr="paxo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5152" y="1856096"/>
            <a:ext cx="5390866" cy="328911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815153" y="5324654"/>
            <a:ext cx="5390865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             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Figure 2: </a:t>
            </a:r>
            <a:r>
              <a:rPr lang="en-US" sz="2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Paxos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implementation</a:t>
            </a:r>
            <a:endParaRPr lang="en-US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dirty="0">
                <a:solidFill>
                  <a:srgbClr val="000000"/>
                </a:solidFill>
              </a:rPr>
              <a:t>       </a:t>
            </a:r>
            <a:r>
              <a:rPr lang="en-US" dirty="0" smtClean="0">
                <a:solidFill>
                  <a:srgbClr val="000000"/>
                </a:solidFill>
              </a:rPr>
              <a:t> 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Courtesy: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1998 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Lamport’s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Paxos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Made symbol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0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91"/>
    </mc:Choice>
    <mc:Fallback xmlns="">
      <p:transition xmlns:p14="http://schemas.microsoft.com/office/powerpoint/2010/main" spd="slow" advTm="9319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364" y="6492875"/>
            <a:ext cx="4237629" cy="153585"/>
          </a:xfrm>
        </p:spPr>
        <p:txBody>
          <a:bodyPr/>
          <a:lstStyle/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543499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span server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8543498" cy="43735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3200" dirty="0" smtClean="0"/>
              <a:t>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31075" y="5435407"/>
            <a:ext cx="473846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Spanserver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software stack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Courtesy: 2012 Google research paper: Spanner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1752600"/>
            <a:ext cx="5762625" cy="3515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20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91"/>
    </mc:Choice>
    <mc:Fallback xmlns="">
      <p:transition xmlns:p14="http://schemas.microsoft.com/office/powerpoint/2010/main" spd="slow" advTm="9319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oter Placeholder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269599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Example: Social Network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an 4"/>
          <p:cNvSpPr/>
          <p:nvPr/>
        </p:nvSpPr>
        <p:spPr>
          <a:xfrm>
            <a:off x="3878205" y="3148134"/>
            <a:ext cx="1545411" cy="1040044"/>
          </a:xfrm>
          <a:prstGeom prst="can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6" name="Can 5"/>
          <p:cNvSpPr/>
          <p:nvPr/>
        </p:nvSpPr>
        <p:spPr>
          <a:xfrm>
            <a:off x="3878205" y="3148134"/>
            <a:ext cx="1545411" cy="1040044"/>
          </a:xfrm>
          <a:prstGeom prst="ca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7" name="Can 6"/>
          <p:cNvSpPr/>
          <p:nvPr/>
        </p:nvSpPr>
        <p:spPr>
          <a:xfrm>
            <a:off x="3878205" y="3148134"/>
            <a:ext cx="1545411" cy="1040044"/>
          </a:xfrm>
          <a:prstGeom prst="can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8" name="Can 7"/>
          <p:cNvSpPr/>
          <p:nvPr/>
        </p:nvSpPr>
        <p:spPr>
          <a:xfrm>
            <a:off x="3878205" y="3141524"/>
            <a:ext cx="1545411" cy="1040044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1409" y="4091187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08109" y="2992962"/>
            <a:ext cx="692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Brazil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58516" y="512625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Russia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52880" y="541828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Spain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488544" y="2958973"/>
            <a:ext cx="14475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San Francisco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Seattle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Arizona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7815" y="1831595"/>
            <a:ext cx="14015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Sao Paulo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Santiago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Buenos Aires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81933" y="3961228"/>
            <a:ext cx="9753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Moscow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Berlin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Krakow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50911" y="4070090"/>
            <a:ext cx="89159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London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Paris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Berlin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Madrid</a:t>
            </a:r>
          </a:p>
          <a:p>
            <a:r>
              <a:rPr lang="en-US" dirty="0" smtClean="0">
                <a:solidFill>
                  <a:srgbClr val="F79646"/>
                </a:solidFill>
              </a:rPr>
              <a:t>Lisbon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19" name="Can 18"/>
          <p:cNvSpPr/>
          <p:nvPr/>
        </p:nvSpPr>
        <p:spPr>
          <a:xfrm>
            <a:off x="3878205" y="3148134"/>
            <a:ext cx="1545411" cy="1040044"/>
          </a:xfrm>
          <a:prstGeom prst="can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grpSp>
        <p:nvGrpSpPr>
          <p:cNvPr id="51" name="Group 50"/>
          <p:cNvGrpSpPr/>
          <p:nvPr/>
        </p:nvGrpSpPr>
        <p:grpSpPr>
          <a:xfrm>
            <a:off x="992341" y="3067884"/>
            <a:ext cx="1355627" cy="1027672"/>
            <a:chOff x="992342" y="3067884"/>
            <a:chExt cx="1355626" cy="1027672"/>
          </a:xfrm>
        </p:grpSpPr>
        <p:grpSp>
          <p:nvGrpSpPr>
            <p:cNvPr id="26" name="Group 25"/>
            <p:cNvGrpSpPr/>
            <p:nvPr/>
          </p:nvGrpSpPr>
          <p:grpSpPr>
            <a:xfrm>
              <a:off x="992342" y="3067884"/>
              <a:ext cx="1355626" cy="1027672"/>
              <a:chOff x="5631367" y="3235596"/>
              <a:chExt cx="1355626" cy="1027672"/>
            </a:xfrm>
          </p:grpSpPr>
          <p:sp>
            <p:nvSpPr>
              <p:cNvPr id="27" name="Can 26"/>
              <p:cNvSpPr/>
              <p:nvPr/>
            </p:nvSpPr>
            <p:spPr>
              <a:xfrm>
                <a:off x="5631367" y="32355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8" name="Can 27"/>
              <p:cNvSpPr/>
              <p:nvPr/>
            </p:nvSpPr>
            <p:spPr>
              <a:xfrm>
                <a:off x="5783767" y="33879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9" name="Can 28"/>
              <p:cNvSpPr/>
              <p:nvPr/>
            </p:nvSpPr>
            <p:spPr>
              <a:xfrm>
                <a:off x="5936167" y="35403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0" name="Can 29"/>
              <p:cNvSpPr/>
              <p:nvPr/>
            </p:nvSpPr>
            <p:spPr>
              <a:xfrm>
                <a:off x="6088567" y="36927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1" name="Can 30"/>
              <p:cNvSpPr/>
              <p:nvPr/>
            </p:nvSpPr>
            <p:spPr>
              <a:xfrm>
                <a:off x="6240967" y="38451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2" name="Can 31"/>
              <p:cNvSpPr/>
              <p:nvPr/>
            </p:nvSpPr>
            <p:spPr>
              <a:xfrm>
                <a:off x="6393367" y="39975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1293847" y="3397054"/>
              <a:ext cx="752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547316" y="1824441"/>
            <a:ext cx="1355627" cy="1027672"/>
            <a:chOff x="4547316" y="1824440"/>
            <a:chExt cx="1355626" cy="1027672"/>
          </a:xfrm>
        </p:grpSpPr>
        <p:grpSp>
          <p:nvGrpSpPr>
            <p:cNvPr id="33" name="Group 32"/>
            <p:cNvGrpSpPr/>
            <p:nvPr/>
          </p:nvGrpSpPr>
          <p:grpSpPr>
            <a:xfrm>
              <a:off x="4547316" y="1824440"/>
              <a:ext cx="1355626" cy="1027672"/>
              <a:chOff x="3648890" y="4005336"/>
              <a:chExt cx="1355626" cy="1027672"/>
            </a:xfrm>
          </p:grpSpPr>
          <p:sp>
            <p:nvSpPr>
              <p:cNvPr id="34" name="Can 33"/>
              <p:cNvSpPr/>
              <p:nvPr/>
            </p:nvSpPr>
            <p:spPr>
              <a:xfrm>
                <a:off x="3648890" y="40053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5" name="Can 34"/>
              <p:cNvSpPr/>
              <p:nvPr/>
            </p:nvSpPr>
            <p:spPr>
              <a:xfrm>
                <a:off x="3801290" y="41577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6" name="Can 35"/>
              <p:cNvSpPr/>
              <p:nvPr/>
            </p:nvSpPr>
            <p:spPr>
              <a:xfrm>
                <a:off x="3953690" y="43101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7" name="Can 36"/>
              <p:cNvSpPr/>
              <p:nvPr/>
            </p:nvSpPr>
            <p:spPr>
              <a:xfrm>
                <a:off x="4106090" y="44625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8" name="Can 37"/>
              <p:cNvSpPr/>
              <p:nvPr/>
            </p:nvSpPr>
            <p:spPr>
              <a:xfrm>
                <a:off x="4258490" y="46149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39" name="Can 38"/>
              <p:cNvSpPr/>
              <p:nvPr/>
            </p:nvSpPr>
            <p:spPr>
              <a:xfrm>
                <a:off x="4410890" y="47673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4848821" y="2153610"/>
              <a:ext cx="752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970904" y="4321346"/>
            <a:ext cx="1355627" cy="1027672"/>
            <a:chOff x="2970904" y="4321345"/>
            <a:chExt cx="1355626" cy="1027672"/>
          </a:xfrm>
        </p:grpSpPr>
        <p:grpSp>
          <p:nvGrpSpPr>
            <p:cNvPr id="40" name="Group 39"/>
            <p:cNvGrpSpPr/>
            <p:nvPr/>
          </p:nvGrpSpPr>
          <p:grpSpPr>
            <a:xfrm>
              <a:off x="2970904" y="4321345"/>
              <a:ext cx="1355626" cy="1027672"/>
              <a:chOff x="1462878" y="3235596"/>
              <a:chExt cx="1355626" cy="1027672"/>
            </a:xfrm>
          </p:grpSpPr>
          <p:sp>
            <p:nvSpPr>
              <p:cNvPr id="41" name="Can 40"/>
              <p:cNvSpPr/>
              <p:nvPr/>
            </p:nvSpPr>
            <p:spPr>
              <a:xfrm>
                <a:off x="1462878" y="32355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42" name="Can 41"/>
              <p:cNvSpPr/>
              <p:nvPr/>
            </p:nvSpPr>
            <p:spPr>
              <a:xfrm>
                <a:off x="1615278" y="33879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43" name="Can 42"/>
              <p:cNvSpPr/>
              <p:nvPr/>
            </p:nvSpPr>
            <p:spPr>
              <a:xfrm>
                <a:off x="1767678" y="35403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44" name="Can 43"/>
              <p:cNvSpPr/>
              <p:nvPr/>
            </p:nvSpPr>
            <p:spPr>
              <a:xfrm>
                <a:off x="1920078" y="36927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45" name="Can 44"/>
              <p:cNvSpPr/>
              <p:nvPr/>
            </p:nvSpPr>
            <p:spPr>
              <a:xfrm>
                <a:off x="2072478" y="38451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46" name="Can 45"/>
              <p:cNvSpPr/>
              <p:nvPr/>
            </p:nvSpPr>
            <p:spPr>
              <a:xfrm>
                <a:off x="2224878" y="39975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3272409" y="4650515"/>
              <a:ext cx="752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39413" y="3917145"/>
            <a:ext cx="1355627" cy="1027672"/>
            <a:chOff x="5987014" y="3917145"/>
            <a:chExt cx="1355626" cy="1027672"/>
          </a:xfrm>
        </p:grpSpPr>
        <p:grpSp>
          <p:nvGrpSpPr>
            <p:cNvPr id="18" name="Group 17"/>
            <p:cNvGrpSpPr/>
            <p:nvPr/>
          </p:nvGrpSpPr>
          <p:grpSpPr>
            <a:xfrm>
              <a:off x="5987014" y="3917145"/>
              <a:ext cx="1355626" cy="1027672"/>
              <a:chOff x="2408280" y="2080570"/>
              <a:chExt cx="1355626" cy="1027672"/>
            </a:xfrm>
          </p:grpSpPr>
          <p:sp>
            <p:nvSpPr>
              <p:cNvPr id="20" name="Can 19"/>
              <p:cNvSpPr/>
              <p:nvPr/>
            </p:nvSpPr>
            <p:spPr>
              <a:xfrm>
                <a:off x="2408280" y="20805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1" name="Can 20"/>
              <p:cNvSpPr/>
              <p:nvPr/>
            </p:nvSpPr>
            <p:spPr>
              <a:xfrm>
                <a:off x="2560680" y="22329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2" name="Can 21"/>
              <p:cNvSpPr/>
              <p:nvPr/>
            </p:nvSpPr>
            <p:spPr>
              <a:xfrm>
                <a:off x="2713080" y="23853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3" name="Can 22"/>
              <p:cNvSpPr/>
              <p:nvPr/>
            </p:nvSpPr>
            <p:spPr>
              <a:xfrm>
                <a:off x="2865480" y="25377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4" name="Can 23"/>
              <p:cNvSpPr/>
              <p:nvPr/>
            </p:nvSpPr>
            <p:spPr>
              <a:xfrm>
                <a:off x="3017880" y="26901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25" name="Can 24"/>
              <p:cNvSpPr/>
              <p:nvPr/>
            </p:nvSpPr>
            <p:spPr>
              <a:xfrm>
                <a:off x="3170280" y="28425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6288519" y="4246315"/>
              <a:ext cx="752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sp>
        <p:nvSpPr>
          <p:cNvPr id="55" name="Footer Placeholder 5"/>
          <p:cNvSpPr txBox="1">
            <a:spLocks/>
          </p:cNvSpPr>
          <p:nvPr/>
        </p:nvSpPr>
        <p:spPr>
          <a:xfrm>
            <a:off x="2504364" y="6465579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716976" y="168964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1979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760"/>
    </mc:Choice>
    <mc:Fallback xmlns="">
      <p:transition xmlns:p14="http://schemas.microsoft.com/office/powerpoint/2010/main" spd="slow" advTm="647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2361 -0.02778 " pathEditMode="relative" ptsTypes="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8785 0.1669 " pathEditMode="relative" ptsTypes="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41 0.11135 " pathEditMode="relative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4549 -0.19236 " pathEditMode="relative" ptsTypes="AA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Overview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66382" y="1612900"/>
            <a:ext cx="7772400" cy="4525963"/>
          </a:xfrm>
        </p:spPr>
        <p:txBody>
          <a:bodyPr>
            <a:noAutofit/>
          </a:bodyPr>
          <a:lstStyle/>
          <a:p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Feature: Lock-free distributed read transactions</a:t>
            </a:r>
          </a:p>
          <a:p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Property: External consistency of distributed transactions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First system at global scale</a:t>
            </a:r>
          </a:p>
          <a:p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Implementation: Integration of concurrency control, replication, and 2PC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Correctness and performance</a:t>
            </a:r>
          </a:p>
          <a:p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Enabling technology: TrueTime</a:t>
            </a:r>
          </a:p>
          <a:p>
            <a:pPr lvl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nterval-based global time</a:t>
            </a:r>
          </a:p>
        </p:txBody>
      </p:sp>
      <p:sp>
        <p:nvSpPr>
          <p:cNvPr id="8" name="Footer Placeholder 5"/>
          <p:cNvSpPr txBox="1">
            <a:spLocks/>
          </p:cNvSpPr>
          <p:nvPr/>
        </p:nvSpPr>
        <p:spPr>
          <a:xfrm>
            <a:off x="2504364" y="6465579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1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905"/>
    </mc:Choice>
    <mc:Fallback xmlns="">
      <p:transition xmlns:p14="http://schemas.microsoft.com/office/powerpoint/2010/main" spd="slow" advTm="70905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71500" y="274638"/>
            <a:ext cx="85725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       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CONCURRENCY SYSTEM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83334" y="1600200"/>
            <a:ext cx="8055447" cy="1803400"/>
          </a:xfrm>
        </p:spPr>
        <p:txBody>
          <a:bodyPr>
            <a:normAutofit/>
          </a:bodyPr>
          <a:lstStyle/>
          <a:p>
            <a:r>
              <a:rPr lang="en-US" sz="3200" b="0" dirty="0">
                <a:latin typeface="Times New Roman" pitchFamily="18" charset="0"/>
                <a:cs typeface="Times New Roman" pitchFamily="18" charset="0"/>
              </a:rPr>
              <a:t>Generate a page of friends’ recent </a:t>
            </a: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posts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Consistent view of friend list and their posts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029803"/>
            <a:ext cx="8229600" cy="2821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 consistency matters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Remove untrustworthy person X as friend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Post P: “My government is repressive…”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5"/>
          <p:cNvSpPr txBox="1">
            <a:spLocks/>
          </p:cNvSpPr>
          <p:nvPr/>
        </p:nvSpPr>
        <p:spPr>
          <a:xfrm>
            <a:off x="2504364" y="6465579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266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330"/>
    </mc:Choice>
    <mc:Fallback xmlns="">
      <p:transition xmlns:p14="http://schemas.microsoft.com/office/powerpoint/2010/main" spd="slow" advTm="513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n 5"/>
          <p:cNvSpPr/>
          <p:nvPr/>
        </p:nvSpPr>
        <p:spPr>
          <a:xfrm>
            <a:off x="3738970" y="2706456"/>
            <a:ext cx="1880780" cy="1503680"/>
          </a:xfrm>
          <a:prstGeom prst="can">
            <a:avLst/>
          </a:prstGeom>
          <a:solidFill>
            <a:schemeClr val="accent6"/>
          </a:solidFill>
          <a:ln>
            <a:solidFill>
              <a:srgbClr val="F7964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71" name="Can 70"/>
          <p:cNvSpPr/>
          <p:nvPr/>
        </p:nvSpPr>
        <p:spPr>
          <a:xfrm>
            <a:off x="3738970" y="2706456"/>
            <a:ext cx="1880780" cy="1503680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7964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506523"/>
            <a:ext cx="3429000" cy="28384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816454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Single Machine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39520" y="2990056"/>
            <a:ext cx="1360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Friend2 post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5619749" y="2432567"/>
            <a:ext cx="831851" cy="76069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210302" y="2063234"/>
            <a:ext cx="1901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Generate my page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139520" y="2672556"/>
            <a:ext cx="1360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 post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91643" y="3764756"/>
            <a:ext cx="171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Friend1000 post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94551" y="3459956"/>
            <a:ext cx="1594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Friend999 post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2482131" y="29211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482131" y="40006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482131" y="3230231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482131" y="3691664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997200" y="2247900"/>
            <a:ext cx="0" cy="2247900"/>
          </a:xfrm>
          <a:prstGeom prst="line">
            <a:avLst/>
          </a:prstGeom>
          <a:ln w="762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36" idx="2"/>
          </p:cNvCxnSpPr>
          <p:nvPr/>
        </p:nvCxnSpPr>
        <p:spPr>
          <a:xfrm>
            <a:off x="7161268" y="2432566"/>
            <a:ext cx="5581" cy="55749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324067" y="1860035"/>
            <a:ext cx="1369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Block </a:t>
            </a:r>
            <a:r>
              <a:rPr lang="en-US" dirty="0">
                <a:solidFill>
                  <a:srgbClr val="800000"/>
                </a:solidFill>
              </a:rPr>
              <a:t>writes </a:t>
            </a:r>
            <a:endParaRPr lang="en-US" dirty="0">
              <a:ln>
                <a:solidFill>
                  <a:srgbClr val="FF0000"/>
                </a:solidFill>
              </a:ln>
              <a:solidFill>
                <a:srgbClr val="800000"/>
              </a:solidFill>
            </a:endParaRPr>
          </a:p>
          <a:p>
            <a:endParaRPr lang="en-US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07820" y="319325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</a:p>
        </p:txBody>
      </p:sp>
      <p:sp>
        <p:nvSpPr>
          <p:cNvPr id="22" name="Footer Placeholder 5"/>
          <p:cNvSpPr txBox="1">
            <a:spLocks/>
          </p:cNvSpPr>
          <p:nvPr/>
        </p:nvSpPr>
        <p:spPr>
          <a:xfrm>
            <a:off x="2504364" y="6465579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817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406"/>
    </mc:Choice>
    <mc:Fallback xmlns="">
      <p:transition xmlns:p14="http://schemas.microsoft.com/office/powerpoint/2010/main" spd="slow" advTm="134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33333E-6 L 0.27222 3.33333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1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1" grpId="1" animBg="1"/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n 7"/>
          <p:cNvSpPr/>
          <p:nvPr/>
        </p:nvSpPr>
        <p:spPr>
          <a:xfrm>
            <a:off x="3459018" y="3931918"/>
            <a:ext cx="1592580" cy="1211582"/>
          </a:xfrm>
          <a:prstGeom prst="can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 </a:t>
            </a:r>
            <a:endParaRPr lang="en-US" dirty="0"/>
          </a:p>
        </p:txBody>
      </p:sp>
      <p:sp>
        <p:nvSpPr>
          <p:cNvPr id="71" name="Can 70"/>
          <p:cNvSpPr/>
          <p:nvPr/>
        </p:nvSpPr>
        <p:spPr>
          <a:xfrm>
            <a:off x="3459018" y="3931918"/>
            <a:ext cx="1592580" cy="1211582"/>
          </a:xfrm>
          <a:prstGeom prst="can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404333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Multiple Machines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an 8"/>
          <p:cNvSpPr/>
          <p:nvPr/>
        </p:nvSpPr>
        <p:spPr>
          <a:xfrm>
            <a:off x="3459018" y="2103666"/>
            <a:ext cx="1592580" cy="1290022"/>
          </a:xfrm>
          <a:prstGeom prst="can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  <a:endParaRPr lang="en-US" dirty="0"/>
          </a:p>
        </p:txBody>
      </p:sp>
      <p:cxnSp>
        <p:nvCxnSpPr>
          <p:cNvPr id="50" name="Straight Connector 49"/>
          <p:cNvCxnSpPr>
            <a:stCxn id="51" idx="1"/>
            <a:endCxn id="9" idx="4"/>
          </p:cNvCxnSpPr>
          <p:nvPr/>
        </p:nvCxnSpPr>
        <p:spPr>
          <a:xfrm flipH="1" flipV="1">
            <a:off x="5051598" y="2748677"/>
            <a:ext cx="1450804" cy="901779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502402" y="3465790"/>
            <a:ext cx="1901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Generate my page</a:t>
            </a:r>
            <a:endParaRPr lang="en-US" dirty="0"/>
          </a:p>
        </p:txBody>
      </p:sp>
      <p:cxnSp>
        <p:nvCxnSpPr>
          <p:cNvPr id="53" name="Straight Connector 52"/>
          <p:cNvCxnSpPr>
            <a:stCxn id="51" idx="1"/>
            <a:endCxn id="8" idx="4"/>
          </p:cNvCxnSpPr>
          <p:nvPr/>
        </p:nvCxnSpPr>
        <p:spPr>
          <a:xfrm flipH="1">
            <a:off x="5051598" y="3650456"/>
            <a:ext cx="1450804" cy="887253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09536" y="2786856"/>
            <a:ext cx="1360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Friend2 post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909536" y="2431256"/>
            <a:ext cx="1360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 post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61658" y="4361656"/>
            <a:ext cx="171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Friend1000 post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678653" y="4056856"/>
            <a:ext cx="1594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Friend999 post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2190031" y="26798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190031" y="45975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190031" y="2988931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190031" y="4288564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2705100" y="2140466"/>
            <a:ext cx="0" cy="2609334"/>
          </a:xfrm>
          <a:prstGeom prst="line">
            <a:avLst/>
          </a:prstGeom>
          <a:ln w="7620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Can 65"/>
          <p:cNvSpPr/>
          <p:nvPr/>
        </p:nvSpPr>
        <p:spPr>
          <a:xfrm>
            <a:off x="3459018" y="2104239"/>
            <a:ext cx="1592580" cy="1288877"/>
          </a:xfrm>
          <a:prstGeom prst="ca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  <a:endParaRPr lang="en-US" dirty="0"/>
          </a:p>
        </p:txBody>
      </p:sp>
      <p:cxnSp>
        <p:nvCxnSpPr>
          <p:cNvPr id="72" name="Straight Connector 71"/>
          <p:cNvCxnSpPr>
            <a:stCxn id="51" idx="2"/>
          </p:cNvCxnSpPr>
          <p:nvPr/>
        </p:nvCxnSpPr>
        <p:spPr>
          <a:xfrm flipH="1">
            <a:off x="6616705" y="3835122"/>
            <a:ext cx="836663" cy="702588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51" idx="0"/>
          </p:cNvCxnSpPr>
          <p:nvPr/>
        </p:nvCxnSpPr>
        <p:spPr>
          <a:xfrm flipH="1" flipV="1">
            <a:off x="6616705" y="2800588"/>
            <a:ext cx="836663" cy="665202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31966" y="1771134"/>
            <a:ext cx="1369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Block writes </a:t>
            </a:r>
            <a:endParaRPr lang="en-US" dirty="0">
              <a:ln>
                <a:solidFill>
                  <a:srgbClr val="FF0000"/>
                </a:solidFill>
              </a:ln>
              <a:solidFill>
                <a:srgbClr val="8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68120" y="337105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</a:p>
        </p:txBody>
      </p:sp>
      <p:sp>
        <p:nvSpPr>
          <p:cNvPr id="27" name="Footer Placeholder 5"/>
          <p:cNvSpPr txBox="1">
            <a:spLocks/>
          </p:cNvSpPr>
          <p:nvPr/>
        </p:nvSpPr>
        <p:spPr>
          <a:xfrm>
            <a:off x="2504364" y="6479227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5696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392"/>
    </mc:Choice>
    <mc:Fallback xmlns="">
      <p:transition xmlns:p14="http://schemas.microsoft.com/office/powerpoint/2010/main" spd="slow" advTm="673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18663 -4.07407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18663 -4.44444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18646 -4.44444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07407E-6 L 0.18646 -4.07407E-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1" grpId="1" animBg="1"/>
      <p:bldP spid="71" grpId="2" animBg="1"/>
      <p:bldP spid="71" grpId="3" animBg="1"/>
      <p:bldP spid="71" grpId="4" animBg="1"/>
      <p:bldP spid="66" grpId="0" animBg="1"/>
      <p:bldP spid="66" grpId="1" animBg="1"/>
      <p:bldP spid="66" grpId="2" animBg="1"/>
      <p:bldP spid="66" grpId="3" animBg="1"/>
      <p:bldP spid="66" grpId="4" animBg="1"/>
      <p:bldP spid="2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an 30"/>
          <p:cNvSpPr/>
          <p:nvPr/>
        </p:nvSpPr>
        <p:spPr>
          <a:xfrm>
            <a:off x="3751118" y="5054601"/>
            <a:ext cx="1592580" cy="121158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 </a:t>
            </a:r>
            <a:endParaRPr lang="en-US" dirty="0"/>
          </a:p>
        </p:txBody>
      </p:sp>
      <p:sp>
        <p:nvSpPr>
          <p:cNvPr id="8" name="Can 7"/>
          <p:cNvSpPr/>
          <p:nvPr/>
        </p:nvSpPr>
        <p:spPr>
          <a:xfrm>
            <a:off x="3751118" y="3868419"/>
            <a:ext cx="1592580" cy="1211582"/>
          </a:xfrm>
          <a:prstGeom prst="can">
            <a:avLst/>
          </a:prstGeom>
          <a:solidFill>
            <a:schemeClr val="accent2"/>
          </a:solidFill>
          <a:ln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 </a:t>
            </a:r>
            <a:endParaRPr lang="en-US" dirty="0"/>
          </a:p>
        </p:txBody>
      </p:sp>
      <p:sp>
        <p:nvSpPr>
          <p:cNvPr id="24" name="Can 23"/>
          <p:cNvSpPr/>
          <p:nvPr/>
        </p:nvSpPr>
        <p:spPr>
          <a:xfrm>
            <a:off x="3751118" y="2584050"/>
            <a:ext cx="1592580" cy="1290022"/>
          </a:xfrm>
          <a:prstGeom prst="can">
            <a:avLst/>
          </a:prstGeom>
          <a:solidFill>
            <a:schemeClr val="accent6"/>
          </a:solidFill>
          <a:ln>
            <a:solidFill>
              <a:srgbClr val="F7964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65124" y="6492875"/>
            <a:ext cx="3429000" cy="28384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5711" y="1"/>
            <a:ext cx="8734567" cy="129718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Multiple Datacenters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an 8"/>
          <p:cNvSpPr/>
          <p:nvPr/>
        </p:nvSpPr>
        <p:spPr>
          <a:xfrm>
            <a:off x="3751118" y="1297182"/>
            <a:ext cx="1592580" cy="1290022"/>
          </a:xfrm>
          <a:prstGeom prst="can">
            <a:avLst/>
          </a:prstGeom>
          <a:solidFill>
            <a:srgbClr val="9BBB59"/>
          </a:solidFill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User posts</a:t>
            </a:r>
          </a:p>
          <a:p>
            <a:pPr algn="ctr"/>
            <a:r>
              <a:rPr lang="en-US" dirty="0" smtClean="0"/>
              <a:t>Friend lists</a:t>
            </a:r>
            <a:endParaRPr lang="en-US" dirty="0"/>
          </a:p>
        </p:txBody>
      </p:sp>
      <p:cxnSp>
        <p:nvCxnSpPr>
          <p:cNvPr id="50" name="Straight Connector 49"/>
          <p:cNvCxnSpPr>
            <a:stCxn id="51" idx="1"/>
            <a:endCxn id="24" idx="4"/>
          </p:cNvCxnSpPr>
          <p:nvPr/>
        </p:nvCxnSpPr>
        <p:spPr>
          <a:xfrm flipH="1" flipV="1">
            <a:off x="5343698" y="3229061"/>
            <a:ext cx="1666704" cy="593639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010402" y="3638034"/>
            <a:ext cx="1901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Generate my page</a:t>
            </a:r>
            <a:endParaRPr lang="en-US" dirty="0"/>
          </a:p>
        </p:txBody>
      </p:sp>
      <p:cxnSp>
        <p:nvCxnSpPr>
          <p:cNvPr id="53" name="Straight Connector 52"/>
          <p:cNvCxnSpPr>
            <a:endCxn id="8" idx="4"/>
          </p:cNvCxnSpPr>
          <p:nvPr/>
        </p:nvCxnSpPr>
        <p:spPr>
          <a:xfrm flipH="1">
            <a:off x="5343697" y="3868419"/>
            <a:ext cx="1666704" cy="605791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201636" y="2990056"/>
            <a:ext cx="1360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Friend2 post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201636" y="1669255"/>
            <a:ext cx="1360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 post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53758" y="5441156"/>
            <a:ext cx="171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Friend1000 post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70753" y="4260056"/>
            <a:ext cx="1594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Friend999 post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2482131" y="19178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482131" y="5613598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2482131" y="3192131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482131" y="4491764"/>
            <a:ext cx="1193972" cy="0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7486649" y="4013674"/>
            <a:ext cx="755651" cy="1715256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7486649" y="4041029"/>
            <a:ext cx="450851" cy="450736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660220" y="3612356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</a:p>
        </p:txBody>
      </p:sp>
      <p:cxnSp>
        <p:nvCxnSpPr>
          <p:cNvPr id="27" name="Straight Connector 26"/>
          <p:cNvCxnSpPr>
            <a:endCxn id="9" idx="4"/>
          </p:cNvCxnSpPr>
          <p:nvPr/>
        </p:nvCxnSpPr>
        <p:spPr>
          <a:xfrm flipH="1" flipV="1">
            <a:off x="5343697" y="1942192"/>
            <a:ext cx="1666704" cy="1695842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31" idx="4"/>
          </p:cNvCxnSpPr>
          <p:nvPr/>
        </p:nvCxnSpPr>
        <p:spPr>
          <a:xfrm flipH="1">
            <a:off x="5343697" y="3956567"/>
            <a:ext cx="1666704" cy="1703825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7486649" y="1981204"/>
            <a:ext cx="755651" cy="1656831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 flipV="1">
            <a:off x="7486649" y="3237946"/>
            <a:ext cx="450851" cy="400088"/>
          </a:xfrm>
          <a:prstGeom prst="line">
            <a:avLst/>
          </a:prstGeom>
          <a:ln>
            <a:solidFill>
              <a:schemeClr val="accent6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95333" y="1948656"/>
            <a:ext cx="437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449772" y="331950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Spain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339657" y="569618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Russia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449093" y="4629388"/>
            <a:ext cx="692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Brazil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3869593" y="1428357"/>
            <a:ext cx="1355627" cy="1027672"/>
            <a:chOff x="992342" y="3067884"/>
            <a:chExt cx="1355626" cy="1027672"/>
          </a:xfrm>
        </p:grpSpPr>
        <p:grpSp>
          <p:nvGrpSpPr>
            <p:cNvPr id="75" name="Group 74"/>
            <p:cNvGrpSpPr/>
            <p:nvPr/>
          </p:nvGrpSpPr>
          <p:grpSpPr>
            <a:xfrm>
              <a:off x="992342" y="3067884"/>
              <a:ext cx="1355626" cy="1027672"/>
              <a:chOff x="5631367" y="3235596"/>
              <a:chExt cx="1355626" cy="1027672"/>
            </a:xfrm>
          </p:grpSpPr>
          <p:sp>
            <p:nvSpPr>
              <p:cNvPr id="77" name="Can 76"/>
              <p:cNvSpPr/>
              <p:nvPr/>
            </p:nvSpPr>
            <p:spPr>
              <a:xfrm>
                <a:off x="5631367" y="32355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78" name="Can 77"/>
              <p:cNvSpPr/>
              <p:nvPr/>
            </p:nvSpPr>
            <p:spPr>
              <a:xfrm>
                <a:off x="5783767" y="33879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79" name="Can 78"/>
              <p:cNvSpPr/>
              <p:nvPr/>
            </p:nvSpPr>
            <p:spPr>
              <a:xfrm>
                <a:off x="5936167" y="35403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0" name="Can 79"/>
              <p:cNvSpPr/>
              <p:nvPr/>
            </p:nvSpPr>
            <p:spPr>
              <a:xfrm>
                <a:off x="6088567" y="36927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1" name="Can 80"/>
              <p:cNvSpPr/>
              <p:nvPr/>
            </p:nvSpPr>
            <p:spPr>
              <a:xfrm>
                <a:off x="6240967" y="38451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2" name="Can 81"/>
              <p:cNvSpPr/>
              <p:nvPr/>
            </p:nvSpPr>
            <p:spPr>
              <a:xfrm>
                <a:off x="6393367" y="3997596"/>
                <a:ext cx="593626" cy="265672"/>
              </a:xfrm>
              <a:prstGeom prst="can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1293847" y="3397054"/>
              <a:ext cx="752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3869593" y="3960374"/>
            <a:ext cx="1355627" cy="1027672"/>
            <a:chOff x="4547316" y="1824440"/>
            <a:chExt cx="1355626" cy="1027672"/>
          </a:xfrm>
        </p:grpSpPr>
        <p:grpSp>
          <p:nvGrpSpPr>
            <p:cNvPr id="84" name="Group 83"/>
            <p:cNvGrpSpPr/>
            <p:nvPr/>
          </p:nvGrpSpPr>
          <p:grpSpPr>
            <a:xfrm>
              <a:off x="4547316" y="1824440"/>
              <a:ext cx="1355626" cy="1027672"/>
              <a:chOff x="3648890" y="4005336"/>
              <a:chExt cx="1355626" cy="1027672"/>
            </a:xfrm>
          </p:grpSpPr>
          <p:sp>
            <p:nvSpPr>
              <p:cNvPr id="86" name="Can 85"/>
              <p:cNvSpPr/>
              <p:nvPr/>
            </p:nvSpPr>
            <p:spPr>
              <a:xfrm>
                <a:off x="3648890" y="40053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7" name="Can 86"/>
              <p:cNvSpPr/>
              <p:nvPr/>
            </p:nvSpPr>
            <p:spPr>
              <a:xfrm>
                <a:off x="3801290" y="41577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8" name="Can 87"/>
              <p:cNvSpPr/>
              <p:nvPr/>
            </p:nvSpPr>
            <p:spPr>
              <a:xfrm>
                <a:off x="3953690" y="43101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89" name="Can 88"/>
              <p:cNvSpPr/>
              <p:nvPr/>
            </p:nvSpPr>
            <p:spPr>
              <a:xfrm>
                <a:off x="4106090" y="44625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0" name="Can 89"/>
              <p:cNvSpPr/>
              <p:nvPr/>
            </p:nvSpPr>
            <p:spPr>
              <a:xfrm>
                <a:off x="4258490" y="46149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1" name="Can 90"/>
              <p:cNvSpPr/>
              <p:nvPr/>
            </p:nvSpPr>
            <p:spPr>
              <a:xfrm>
                <a:off x="4410890" y="4767336"/>
                <a:ext cx="593626" cy="265672"/>
              </a:xfrm>
              <a:prstGeom prst="can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85" name="TextBox 84"/>
            <p:cNvSpPr txBox="1"/>
            <p:nvPr/>
          </p:nvSpPr>
          <p:spPr>
            <a:xfrm>
              <a:off x="4848821" y="2153610"/>
              <a:ext cx="752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3869593" y="2715225"/>
            <a:ext cx="1355627" cy="1027672"/>
            <a:chOff x="2970904" y="4321345"/>
            <a:chExt cx="1355626" cy="1027672"/>
          </a:xfrm>
        </p:grpSpPr>
        <p:grpSp>
          <p:nvGrpSpPr>
            <p:cNvPr id="93" name="Group 92"/>
            <p:cNvGrpSpPr/>
            <p:nvPr/>
          </p:nvGrpSpPr>
          <p:grpSpPr>
            <a:xfrm>
              <a:off x="2970904" y="4321345"/>
              <a:ext cx="1355626" cy="1027672"/>
              <a:chOff x="1462878" y="3235596"/>
              <a:chExt cx="1355626" cy="1027672"/>
            </a:xfrm>
          </p:grpSpPr>
          <p:sp>
            <p:nvSpPr>
              <p:cNvPr id="95" name="Can 94"/>
              <p:cNvSpPr/>
              <p:nvPr/>
            </p:nvSpPr>
            <p:spPr>
              <a:xfrm>
                <a:off x="1462878" y="32355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6" name="Can 95"/>
              <p:cNvSpPr/>
              <p:nvPr/>
            </p:nvSpPr>
            <p:spPr>
              <a:xfrm>
                <a:off x="1615278" y="33879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7" name="Can 96"/>
              <p:cNvSpPr/>
              <p:nvPr/>
            </p:nvSpPr>
            <p:spPr>
              <a:xfrm>
                <a:off x="1767678" y="35403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8" name="Can 97"/>
              <p:cNvSpPr/>
              <p:nvPr/>
            </p:nvSpPr>
            <p:spPr>
              <a:xfrm>
                <a:off x="1920078" y="36927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99" name="Can 98"/>
              <p:cNvSpPr/>
              <p:nvPr/>
            </p:nvSpPr>
            <p:spPr>
              <a:xfrm>
                <a:off x="2072478" y="38451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0" name="Can 99"/>
              <p:cNvSpPr/>
              <p:nvPr/>
            </p:nvSpPr>
            <p:spPr>
              <a:xfrm>
                <a:off x="2224878" y="3997596"/>
                <a:ext cx="593626" cy="265672"/>
              </a:xfrm>
              <a:prstGeom prst="can">
                <a:avLst/>
              </a:prstGeom>
              <a:solidFill>
                <a:schemeClr val="accent6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3272409" y="4650515"/>
              <a:ext cx="752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3869593" y="5146556"/>
            <a:ext cx="1355627" cy="1027672"/>
            <a:chOff x="5987014" y="3917145"/>
            <a:chExt cx="1355626" cy="1027672"/>
          </a:xfrm>
        </p:grpSpPr>
        <p:grpSp>
          <p:nvGrpSpPr>
            <p:cNvPr id="102" name="Group 101"/>
            <p:cNvGrpSpPr/>
            <p:nvPr/>
          </p:nvGrpSpPr>
          <p:grpSpPr>
            <a:xfrm>
              <a:off x="5987014" y="3917145"/>
              <a:ext cx="1355626" cy="1027672"/>
              <a:chOff x="2408280" y="2080570"/>
              <a:chExt cx="1355626" cy="1027672"/>
            </a:xfrm>
          </p:grpSpPr>
          <p:sp>
            <p:nvSpPr>
              <p:cNvPr id="104" name="Can 103"/>
              <p:cNvSpPr/>
              <p:nvPr/>
            </p:nvSpPr>
            <p:spPr>
              <a:xfrm>
                <a:off x="2408280" y="20805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5" name="Can 104"/>
              <p:cNvSpPr/>
              <p:nvPr/>
            </p:nvSpPr>
            <p:spPr>
              <a:xfrm>
                <a:off x="2560680" y="22329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6" name="Can 105"/>
              <p:cNvSpPr/>
              <p:nvPr/>
            </p:nvSpPr>
            <p:spPr>
              <a:xfrm>
                <a:off x="2713080" y="23853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7" name="Can 106"/>
              <p:cNvSpPr/>
              <p:nvPr/>
            </p:nvSpPr>
            <p:spPr>
              <a:xfrm>
                <a:off x="2865480" y="25377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8" name="Can 107"/>
              <p:cNvSpPr/>
              <p:nvPr/>
            </p:nvSpPr>
            <p:spPr>
              <a:xfrm>
                <a:off x="3017880" y="26901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  <p:sp>
            <p:nvSpPr>
              <p:cNvPr id="109" name="Can 108"/>
              <p:cNvSpPr/>
              <p:nvPr/>
            </p:nvSpPr>
            <p:spPr>
              <a:xfrm>
                <a:off x="3170280" y="2842570"/>
                <a:ext cx="593626" cy="265672"/>
              </a:xfrm>
              <a:prstGeom prst="can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endParaRPr lang="en-US" dirty="0" smtClean="0"/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>
              <a:off x="6288519" y="4246315"/>
              <a:ext cx="752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x1000</a:t>
              </a:r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106182" y="1711657"/>
            <a:ext cx="890439" cy="4081571"/>
            <a:chOff x="4106181" y="1711656"/>
            <a:chExt cx="890439" cy="4081571"/>
          </a:xfrm>
        </p:grpSpPr>
        <p:sp>
          <p:nvSpPr>
            <p:cNvPr id="111" name="Can 110"/>
            <p:cNvSpPr/>
            <p:nvPr/>
          </p:nvSpPr>
          <p:spPr>
            <a:xfrm>
              <a:off x="4250594" y="3096225"/>
              <a:ext cx="593626" cy="265672"/>
            </a:xfrm>
            <a:prstGeom prst="can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112" name="Can 111"/>
            <p:cNvSpPr/>
            <p:nvPr/>
          </p:nvSpPr>
          <p:spPr>
            <a:xfrm>
              <a:off x="4250594" y="4341373"/>
              <a:ext cx="593626" cy="265672"/>
            </a:xfrm>
            <a:prstGeom prst="can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113" name="Can 112"/>
            <p:cNvSpPr/>
            <p:nvPr/>
          </p:nvSpPr>
          <p:spPr>
            <a:xfrm>
              <a:off x="4250594" y="5527555"/>
              <a:ext cx="593626" cy="265672"/>
            </a:xfrm>
            <a:prstGeom prst="can">
              <a:avLst/>
            </a:prstGeom>
            <a:solidFill>
              <a:srgbClr val="8064A2"/>
            </a:solidFill>
            <a:ln>
              <a:solidFill>
                <a:srgbClr val="8064A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114" name="Can 113"/>
            <p:cNvSpPr/>
            <p:nvPr/>
          </p:nvSpPr>
          <p:spPr>
            <a:xfrm>
              <a:off x="4106181" y="1711656"/>
              <a:ext cx="593626" cy="265672"/>
            </a:xfrm>
            <a:prstGeom prst="can">
              <a:avLst/>
            </a:prstGeom>
            <a:solidFill>
              <a:schemeClr val="accent3"/>
            </a:solidFill>
            <a:ln>
              <a:solidFill>
                <a:srgbClr val="9BBB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110" name="Can 109"/>
            <p:cNvSpPr/>
            <p:nvPr/>
          </p:nvSpPr>
          <p:spPr>
            <a:xfrm>
              <a:off x="4250594" y="1809356"/>
              <a:ext cx="593626" cy="265672"/>
            </a:xfrm>
            <a:prstGeom prst="can">
              <a:avLst/>
            </a:prstGeom>
            <a:solidFill>
              <a:schemeClr val="accent3"/>
            </a:solidFill>
            <a:ln>
              <a:solidFill>
                <a:srgbClr val="9BBB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74" name="Can 73"/>
            <p:cNvSpPr/>
            <p:nvPr/>
          </p:nvSpPr>
          <p:spPr>
            <a:xfrm>
              <a:off x="4402994" y="1961756"/>
              <a:ext cx="593626" cy="265672"/>
            </a:xfrm>
            <a:prstGeom prst="can">
              <a:avLst/>
            </a:prstGeom>
            <a:solidFill>
              <a:schemeClr val="accent3"/>
            </a:solidFill>
            <a:ln>
              <a:solidFill>
                <a:srgbClr val="9BBB5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  <p:sp>
          <p:nvSpPr>
            <p:cNvPr id="115" name="Can 114"/>
            <p:cNvSpPr/>
            <p:nvPr/>
          </p:nvSpPr>
          <p:spPr>
            <a:xfrm>
              <a:off x="4402994" y="4493773"/>
              <a:ext cx="593626" cy="265672"/>
            </a:xfrm>
            <a:prstGeom prst="can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endParaRPr lang="en-US" dirty="0" smtClean="0"/>
            </a:p>
          </p:txBody>
        </p:sp>
      </p:grpSp>
      <p:sp>
        <p:nvSpPr>
          <p:cNvPr id="117" name="Footer Placeholder 5"/>
          <p:cNvSpPr txBox="1">
            <a:spLocks/>
          </p:cNvSpPr>
          <p:nvPr/>
        </p:nvSpPr>
        <p:spPr>
          <a:xfrm>
            <a:off x="2504364" y="6465579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118" name="TextBox 117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083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901"/>
    </mc:Choice>
    <mc:Fallback xmlns="">
      <p:transition xmlns:p14="http://schemas.microsoft.com/office/powerpoint/2010/main" spd="slow" advTm="439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7.40741E-7 L 0.27223 0.0037 " pathEditMode="relative" ptsTypes="AA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8" grpId="0" animBg="1"/>
      <p:bldP spid="24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830101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Version Management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86888" y="1600200"/>
            <a:ext cx="7742712" cy="18415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Transactions that write use strict 2PL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Each transaction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assigned a timestamp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Data written by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is timestamped with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35342" y="3843471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59972" y="38434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801311" y="3843471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86601" y="4284706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[X]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696884" y="4960723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[me]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569925" y="38434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058345" y="4250903"/>
            <a:ext cx="43551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454400" y="3843472"/>
            <a:ext cx="0" cy="159212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539939" y="4627606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[P]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134544" y="429260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friends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147244" y="4635500"/>
            <a:ext cx="1036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posts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147245" y="4965700"/>
            <a:ext cx="114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X’s friends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751801" y="428470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[]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4751801" y="497050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[]</a:t>
            </a:r>
            <a:endParaRPr lang="en-US" dirty="0"/>
          </a:p>
        </p:txBody>
      </p:sp>
      <p:sp>
        <p:nvSpPr>
          <p:cNvPr id="21" name="Footer Placeholder 5"/>
          <p:cNvSpPr txBox="1">
            <a:spLocks/>
          </p:cNvSpPr>
          <p:nvPr/>
        </p:nvSpPr>
        <p:spPr>
          <a:xfrm>
            <a:off x="2504364" y="6479227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9973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408"/>
    </mc:Choice>
    <mc:Fallback xmlns="">
      <p:transition xmlns:p14="http://schemas.microsoft.com/office/powerpoint/2010/main" spd="slow" advTm="4540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8488906" cy="43735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\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endParaRPr lang="en-US" dirty="0" smtClean="0">
              <a:solidFill>
                <a:srgbClr val="FFFF00"/>
              </a:solidFill>
            </a:endParaRPr>
          </a:p>
          <a:p>
            <a:endParaRPr lang="en-US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    TOPIC APPROVAL:23/8/2013                                 Manu Joy              </a:t>
            </a:r>
          </a:p>
          <a:p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b="0" smtClean="0">
                <a:latin typeface="Times New Roman" pitchFamily="18" charset="0"/>
                <a:cs typeface="Times New Roman" pitchFamily="18" charset="0"/>
              </a:rPr>
              <a:t>SLIDE APPROVAL:29/8/2013                                    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S7R 32</a:t>
            </a:r>
          </a:p>
          <a:p>
            <a:endParaRPr lang="en-US" sz="2400" b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    TOPIC AND SLIDE APPROVED BY:</a:t>
            </a:r>
          </a:p>
          <a:p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     Mr. </a:t>
            </a:r>
            <a:r>
              <a:rPr lang="en-US" sz="2400" b="0" dirty="0" err="1" smtClean="0">
                <a:latin typeface="Times New Roman" pitchFamily="18" charset="0"/>
                <a:cs typeface="Times New Roman" pitchFamily="18" charset="0"/>
              </a:rPr>
              <a:t>Abi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 smtClean="0">
                <a:latin typeface="Times New Roman" pitchFamily="18" charset="0"/>
                <a:cs typeface="Times New Roman" pitchFamily="18" charset="0"/>
              </a:rPr>
              <a:t>Abahai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T</a:t>
            </a:r>
            <a:endParaRPr lang="en-US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 idx="4294967295"/>
          </p:nvPr>
        </p:nvSpPr>
        <p:spPr>
          <a:xfrm>
            <a:off x="-1" y="423081"/>
            <a:ext cx="8488907" cy="367124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/>
              <a:t/>
            </a:r>
            <a:br>
              <a:rPr lang="en-US" sz="4900" dirty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SPANNER</a:t>
            </a:r>
            <a:r>
              <a:rPr lang="en-US" sz="4400" b="1" dirty="0">
                <a:latin typeface="Times New Roman" pitchFamily="18" charset="0"/>
                <a:cs typeface="Times New Roman" pitchFamily="18" charset="0"/>
              </a:rPr>
              <a:t>: GOOGLE’S GLOBALLY-DISTRIBUTED DATABASE</a:t>
            </a:r>
            <a:br>
              <a:rPr lang="en-US" sz="4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09426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49"/>
    </mc:Choice>
    <mc:Fallback xmlns="">
      <p:transition xmlns:p14="http://schemas.microsoft.com/office/powerpoint/2010/main" spd="slow" advTm="14849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2600" y="6492875"/>
            <a:ext cx="3429000" cy="28384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7"/>
            <a:ext cx="8547100" cy="126755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Synchronizing Snapshots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914400" y="2439988"/>
            <a:ext cx="8229600" cy="1665287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==	</a:t>
            </a:r>
          </a:p>
          <a:p>
            <a:pPr marL="0" indent="0" algn="ctr">
              <a:buNone/>
            </a:pP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External Consistency:</a:t>
            </a:r>
          </a:p>
          <a:p>
            <a:pPr marL="57150" indent="0" algn="ctr">
              <a:buNone/>
            </a:pPr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Commit order respects global wall-time order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482600" y="4105277"/>
            <a:ext cx="8229600" cy="21558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 algn="ctr">
              <a:buFont typeface="Arial"/>
              <a:buNone/>
            </a:pPr>
            <a:r>
              <a:rPr lang="en-US" dirty="0" smtClean="0"/>
              <a:t>==</a:t>
            </a:r>
          </a:p>
          <a:p>
            <a:pPr marL="57150" indent="0" algn="ctr">
              <a:buFont typeface="Arial"/>
              <a:buNone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Timestamp order respects global wall-time order</a:t>
            </a:r>
          </a:p>
          <a:p>
            <a:pPr marL="57150" indent="0" algn="ctr">
              <a:buFont typeface="Arial"/>
              <a:buNone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given</a:t>
            </a:r>
          </a:p>
          <a:p>
            <a:pPr marL="57150" indent="0" algn="ctr">
              <a:buFont typeface="Arial"/>
              <a:buNone/>
            </a:pP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timestamp order == commit order</a:t>
            </a:r>
            <a:endParaRPr lang="en-US" sz="3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482600" y="1752602"/>
            <a:ext cx="8229600" cy="863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dirty="0" smtClean="0"/>
              <a:t>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Global wall-clock time</a:t>
            </a:r>
          </a:p>
        </p:txBody>
      </p:sp>
      <p:sp>
        <p:nvSpPr>
          <p:cNvPr id="10" name="Footer Placeholder 5"/>
          <p:cNvSpPr txBox="1">
            <a:spLocks/>
          </p:cNvSpPr>
          <p:nvPr/>
        </p:nvSpPr>
        <p:spPr>
          <a:xfrm>
            <a:off x="2504364" y="6506523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639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281"/>
    </mc:Choice>
    <mc:Fallback xmlns="">
      <p:transition xmlns:p14="http://schemas.microsoft.com/office/powerpoint/2010/main" spd="slow" advTm="732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639033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Timestamps, Global Clock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63700"/>
            <a:ext cx="8686800" cy="1320800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Strict two-phase locking for write transactions</a:t>
            </a:r>
          </a:p>
          <a:p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Assign timestamp while locks are held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171700" y="4157967"/>
            <a:ext cx="4419600" cy="393700"/>
            <a:chOff x="2197100" y="3829050"/>
            <a:chExt cx="1562100" cy="3937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738581" y="4170150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978151" y="4375150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49580" y="4724400"/>
            <a:ext cx="1470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Pick </a:t>
            </a:r>
            <a:r>
              <a:rPr lang="en-US" i="1" dirty="0" smtClean="0">
                <a:solidFill>
                  <a:srgbClr val="F79646"/>
                </a:solidFill>
              </a:rPr>
              <a:t>s</a:t>
            </a:r>
            <a:r>
              <a:rPr lang="en-US" dirty="0" smtClean="0">
                <a:solidFill>
                  <a:srgbClr val="F79646"/>
                </a:solidFill>
              </a:rPr>
              <a:t> = now()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55144" y="3672959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825751" y="4070351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120455" y="4070351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26891" y="3672959"/>
            <a:ext cx="1422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sp>
        <p:nvSpPr>
          <p:cNvPr id="18" name="Can 17"/>
          <p:cNvSpPr/>
          <p:nvPr/>
        </p:nvSpPr>
        <p:spPr>
          <a:xfrm>
            <a:off x="406401" y="4108450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21" name="Footer Placeholder 5"/>
          <p:cNvSpPr txBox="1">
            <a:spLocks/>
          </p:cNvSpPr>
          <p:nvPr/>
        </p:nvSpPr>
        <p:spPr>
          <a:xfrm>
            <a:off x="2504364" y="6451931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9146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983"/>
    </mc:Choice>
    <mc:Fallback xmlns="">
      <p:transition xmlns:p14="http://schemas.microsoft.com/office/powerpoint/2010/main" spd="slow" advTm="279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3333 0 " pathEditMode="relative" ptsTypes="AA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3333 0 " pathEditMode="relative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4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750300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Timestamp Invariants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0700" y="1588534"/>
            <a:ext cx="8229600" cy="786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Timestamp order == commit order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20700" y="3615216"/>
            <a:ext cx="8229600" cy="96579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Timestamp order respects global wall-time order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2171700" y="3132396"/>
            <a:ext cx="4419600" cy="393700"/>
            <a:chOff x="2197100" y="3829050"/>
            <a:chExt cx="1562100" cy="393700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1738581" y="3144580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2</a:t>
            </a:r>
            <a:endParaRPr lang="en-US" dirty="0">
              <a:solidFill>
                <a:srgbClr val="8000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171702" y="4568826"/>
            <a:ext cx="1471879" cy="393700"/>
            <a:chOff x="2197100" y="3829050"/>
            <a:chExt cx="1562100" cy="39370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738581" y="4581010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3</a:t>
            </a:r>
            <a:endParaRPr lang="en-US" dirty="0">
              <a:solidFill>
                <a:srgbClr val="8000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076701" y="5194559"/>
            <a:ext cx="3365500" cy="393700"/>
            <a:chOff x="2197100" y="3829050"/>
            <a:chExt cx="1562100" cy="393700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3643581" y="5206743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4</a:t>
            </a:r>
            <a:endParaRPr lang="en-US" dirty="0">
              <a:solidFill>
                <a:srgbClr val="80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866900" y="2389188"/>
            <a:ext cx="4419600" cy="393700"/>
            <a:chOff x="2197100" y="3829050"/>
            <a:chExt cx="1562100" cy="3937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1433781" y="2401372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1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660651" y="4533901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3003551" y="4533901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4337051" y="2341563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5314951" y="2328862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3536951" y="3097471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3117851" y="3097471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5086351" y="5159634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949951" y="5159634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Can 36"/>
          <p:cNvSpPr/>
          <p:nvPr/>
        </p:nvSpPr>
        <p:spPr>
          <a:xfrm>
            <a:off x="281543" y="2678153"/>
            <a:ext cx="912259" cy="492732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38" name="Can 37"/>
          <p:cNvSpPr/>
          <p:nvPr/>
        </p:nvSpPr>
        <p:spPr>
          <a:xfrm>
            <a:off x="319643" y="5118604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39" name="Can 38"/>
          <p:cNvSpPr/>
          <p:nvPr/>
        </p:nvSpPr>
        <p:spPr>
          <a:xfrm>
            <a:off x="305871" y="4473472"/>
            <a:ext cx="912259" cy="492732"/>
          </a:xfrm>
          <a:prstGeom prst="ca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40" name="Footer Placeholder 5"/>
          <p:cNvSpPr txBox="1">
            <a:spLocks/>
          </p:cNvSpPr>
          <p:nvPr/>
        </p:nvSpPr>
        <p:spPr>
          <a:xfrm>
            <a:off x="2504364" y="6479227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25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066"/>
    </mc:Choice>
    <mc:Fallback xmlns="">
      <p:transition xmlns:p14="http://schemas.microsoft.com/office/powerpoint/2010/main" spd="slow" advTm="64067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>
          <a:xfrm>
            <a:off x="2820923" y="6492875"/>
            <a:ext cx="3429000" cy="283845"/>
          </a:xfrm>
        </p:spPr>
        <p:txBody>
          <a:bodyPr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44383" y="1600200"/>
            <a:ext cx="8668987" cy="4800600"/>
          </a:xfrm>
        </p:spPr>
        <p:txBody>
          <a:bodyPr/>
          <a:lstStyle/>
          <a:p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“Global wall-clock time” with bounded uncertainty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584442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True Time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521467" y="3785116"/>
            <a:ext cx="35814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102867" y="3600450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8" name="Left Bracket 7"/>
          <p:cNvSpPr/>
          <p:nvPr/>
        </p:nvSpPr>
        <p:spPr>
          <a:xfrm>
            <a:off x="2820923" y="3327916"/>
            <a:ext cx="73152" cy="914400"/>
          </a:xfrm>
          <a:prstGeom prst="leftBracket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9" name="Right Bracket 8"/>
          <p:cNvSpPr/>
          <p:nvPr/>
        </p:nvSpPr>
        <p:spPr>
          <a:xfrm>
            <a:off x="4926075" y="3327916"/>
            <a:ext cx="73152" cy="914400"/>
          </a:xfrm>
          <a:prstGeom prst="rightBracket">
            <a:avLst/>
          </a:prstGeom>
          <a:ln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18018" y="4159250"/>
            <a:ext cx="876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earliest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07428" y="4159250"/>
            <a:ext cx="70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latest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97245" y="3491984"/>
            <a:ext cx="99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TT.now()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820923" y="4813300"/>
            <a:ext cx="2178304" cy="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49184" y="4978400"/>
            <a:ext cx="522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2*ε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8" name="Footer Placeholder 5"/>
          <p:cNvSpPr txBox="1">
            <a:spLocks/>
          </p:cNvSpPr>
          <p:nvPr/>
        </p:nvSpPr>
        <p:spPr>
          <a:xfrm>
            <a:off x="2504364" y="6451931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942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848"/>
    </mc:Choice>
    <mc:Fallback xmlns="">
      <p:transition xmlns:p14="http://schemas.microsoft.com/office/powerpoint/2010/main" spd="slow" advTm="43848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516203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Timestamps and TrueTime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943100" y="2654301"/>
            <a:ext cx="4419600" cy="393700"/>
            <a:chOff x="2197100" y="3829050"/>
            <a:chExt cx="1562100" cy="3937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509981" y="2666484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838451" y="2914651"/>
            <a:ext cx="0" cy="46355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881279" y="3404632"/>
            <a:ext cx="230646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Pick </a:t>
            </a:r>
            <a:r>
              <a:rPr lang="en-US" i="1" dirty="0" smtClean="0">
                <a:solidFill>
                  <a:srgbClr val="F79646"/>
                </a:solidFill>
              </a:rPr>
              <a:t>s</a:t>
            </a:r>
            <a:r>
              <a:rPr lang="en-US" dirty="0" smtClean="0">
                <a:solidFill>
                  <a:srgbClr val="F79646"/>
                </a:solidFill>
              </a:rPr>
              <a:t> = TT.now().latest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26544" y="2203450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2597151" y="25336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891855" y="25336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487191" y="2208768"/>
            <a:ext cx="1422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895600" y="4368800"/>
            <a:ext cx="2895600" cy="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722536" y="3404632"/>
            <a:ext cx="302390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Wait until TT.now().earliest &gt; </a:t>
            </a:r>
            <a:r>
              <a:rPr lang="en-US" i="1" dirty="0" smtClean="0">
                <a:solidFill>
                  <a:srgbClr val="F79646"/>
                </a:solidFill>
              </a:rPr>
              <a:t>s</a:t>
            </a:r>
            <a:endParaRPr lang="en-US" i="1" dirty="0">
              <a:solidFill>
                <a:srgbClr val="F79646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4540251" y="2914651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396584" y="3404632"/>
            <a:ext cx="27443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79646"/>
                </a:solidFill>
              </a:rPr>
              <a:t>s</a:t>
            </a:r>
            <a:endParaRPr lang="en-US" dirty="0">
              <a:solidFill>
                <a:srgbClr val="F79646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5791200" y="2914650"/>
            <a:ext cx="0" cy="47676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310341" y="4654034"/>
            <a:ext cx="1076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average ε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30335" y="3938032"/>
            <a:ext cx="1384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Commit wait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97400" y="4654034"/>
            <a:ext cx="1076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average ε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4496991" y="4508501"/>
            <a:ext cx="0" cy="660400"/>
          </a:xfrm>
          <a:prstGeom prst="straightConnector1">
            <a:avLst/>
          </a:prstGeom>
          <a:ln>
            <a:solidFill>
              <a:schemeClr val="accent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n 24"/>
          <p:cNvSpPr/>
          <p:nvPr/>
        </p:nvSpPr>
        <p:spPr>
          <a:xfrm>
            <a:off x="167243" y="2604784"/>
            <a:ext cx="912259" cy="492732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32" name="Footer Placeholder 5"/>
          <p:cNvSpPr txBox="1">
            <a:spLocks/>
          </p:cNvSpPr>
          <p:nvPr/>
        </p:nvSpPr>
        <p:spPr>
          <a:xfrm>
            <a:off x="2504364" y="6479227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122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113"/>
    </mc:Choice>
    <mc:Fallback xmlns="">
      <p:transition xmlns:p14="http://schemas.microsoft.com/office/powerpoint/2010/main" spd="slow" advTm="981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6" grpId="0"/>
      <p:bldP spid="23" grpId="0"/>
      <p:bldP spid="28" grpId="0"/>
      <p:bldP spid="30" grpId="0"/>
      <p:bldP spid="31" grpId="0"/>
      <p:bldP spid="4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761863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Commit Wait and Replication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514600" y="3006060"/>
            <a:ext cx="4419600" cy="393700"/>
            <a:chOff x="2197100" y="3829050"/>
            <a:chExt cx="1562100" cy="3937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2081481" y="3018244"/>
            <a:ext cx="40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98044" y="2559050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181351" y="2889251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463355" y="2889251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855491" y="2564368"/>
            <a:ext cx="1422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113855" y="2254250"/>
            <a:ext cx="0" cy="9144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568005" y="2266951"/>
            <a:ext cx="0" cy="9017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807491" y="1929368"/>
            <a:ext cx="165308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Start consensus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653855" y="2254250"/>
            <a:ext cx="0" cy="9144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274591" y="1929368"/>
            <a:ext cx="137076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Notify slaves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6362700" y="3295650"/>
            <a:ext cx="0" cy="476766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408428" y="3759716"/>
            <a:ext cx="19181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Commit wait done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3409951" y="3270250"/>
            <a:ext cx="0" cy="46355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062381" y="3759716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79646"/>
                </a:solidFill>
              </a:rPr>
              <a:t>Pick </a:t>
            </a:r>
            <a:r>
              <a:rPr lang="en-US" i="1" dirty="0" smtClean="0">
                <a:solidFill>
                  <a:srgbClr val="F79646"/>
                </a:solidFill>
              </a:rPr>
              <a:t>s</a:t>
            </a:r>
            <a:endParaRPr lang="en-US" dirty="0">
              <a:solidFill>
                <a:srgbClr val="F79646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20391" y="1929368"/>
            <a:ext cx="194264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Achieve consensus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9" name="Can 28"/>
          <p:cNvSpPr/>
          <p:nvPr/>
        </p:nvSpPr>
        <p:spPr>
          <a:xfrm>
            <a:off x="814943" y="2985784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33" name="Can 32"/>
          <p:cNvSpPr/>
          <p:nvPr/>
        </p:nvSpPr>
        <p:spPr>
          <a:xfrm>
            <a:off x="814943" y="4021098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34" name="Can 33"/>
          <p:cNvSpPr/>
          <p:nvPr/>
        </p:nvSpPr>
        <p:spPr>
          <a:xfrm>
            <a:off x="814943" y="1944384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37" name="Footer Placeholder 5"/>
          <p:cNvSpPr txBox="1">
            <a:spLocks/>
          </p:cNvSpPr>
          <p:nvPr/>
        </p:nvSpPr>
        <p:spPr>
          <a:xfrm>
            <a:off x="2504364" y="6465579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182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388"/>
    </mc:Choice>
    <mc:Fallback xmlns="">
      <p:transition xmlns:p14="http://schemas.microsoft.com/office/powerpoint/2010/main" spd="slow" advTm="7138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7" grpId="0"/>
      <p:bldP spid="30" grpId="0"/>
      <p:bldP spid="32" grpId="0"/>
      <p:bldP spid="36" grpId="0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51647" y="6466958"/>
            <a:ext cx="3429000" cy="28384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676796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2-phase commit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943100" y="2297417"/>
            <a:ext cx="4419600" cy="393700"/>
            <a:chOff x="2197100" y="3829050"/>
            <a:chExt cx="1562100" cy="39370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358901" y="2309600"/>
            <a:ext cx="5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C</a:t>
            </a:r>
            <a:endParaRPr lang="en-US" baseline="-25000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9744" y="1873250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597151" y="2203451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891855" y="2203451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487191" y="1878568"/>
            <a:ext cx="1422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311401" y="3265443"/>
            <a:ext cx="4889500" cy="393700"/>
            <a:chOff x="2197100" y="3829050"/>
            <a:chExt cx="1562100" cy="39370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701801" y="3277626"/>
            <a:ext cx="5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P1</a:t>
            </a:r>
            <a:endParaRPr lang="en-US" baseline="-25000" dirty="0">
              <a:solidFill>
                <a:srgbClr val="8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413944" y="2825750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3219451" y="3155951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780855" y="3155951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071391" y="2831068"/>
            <a:ext cx="1422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1879600" y="4236735"/>
            <a:ext cx="5842000" cy="393700"/>
            <a:chOff x="2197100" y="3829050"/>
            <a:chExt cx="1562100" cy="39370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TextBox 41"/>
          <p:cNvSpPr txBox="1"/>
          <p:nvPr/>
        </p:nvSpPr>
        <p:spPr>
          <a:xfrm>
            <a:off x="1270001" y="4248918"/>
            <a:ext cx="5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P2</a:t>
            </a:r>
            <a:endParaRPr lang="en-US" baseline="-25000" dirty="0">
              <a:solidFill>
                <a:srgbClr val="8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78944" y="3803650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locks</a:t>
            </a:r>
            <a:endParaRPr lang="en-US" dirty="0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444751" y="41338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6628455" y="4095750"/>
            <a:ext cx="0" cy="2794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982491" y="3770868"/>
            <a:ext cx="1422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Release locks</a:t>
            </a:r>
            <a:endParaRPr lang="en-US" dirty="0"/>
          </a:p>
        </p:txBody>
      </p:sp>
      <p:cxnSp>
        <p:nvCxnSpPr>
          <p:cNvPr id="49" name="Straight Arrow Connector 48"/>
          <p:cNvCxnSpPr/>
          <p:nvPr/>
        </p:nvCxnSpPr>
        <p:spPr>
          <a:xfrm flipV="1">
            <a:off x="3301055" y="3479800"/>
            <a:ext cx="0" cy="1409700"/>
          </a:xfrm>
          <a:prstGeom prst="straightConnector1">
            <a:avLst/>
          </a:prstGeom>
          <a:ln>
            <a:solidFill>
              <a:schemeClr val="accent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6071390" y="2527301"/>
            <a:ext cx="519911" cy="908050"/>
          </a:xfrm>
          <a:prstGeom prst="straightConnector1">
            <a:avLst/>
          </a:prstGeom>
          <a:ln cap="rnd"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068709" y="2527300"/>
            <a:ext cx="433691" cy="184785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362701" y="2584450"/>
            <a:ext cx="231409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Notify participants of </a:t>
            </a:r>
            <a:r>
              <a:rPr lang="en-US" i="1" dirty="0" smtClean="0">
                <a:solidFill>
                  <a:schemeClr val="accent6"/>
                </a:solidFill>
              </a:rPr>
              <a:t>s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5791200" y="2584450"/>
            <a:ext cx="0" cy="230505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624328" y="4877316"/>
            <a:ext cx="191815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Commit wait done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296930" y="4864616"/>
            <a:ext cx="20095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Compute </a:t>
            </a:r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 for each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72592" y="1395968"/>
            <a:ext cx="136377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Start logging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69591" y="1395968"/>
            <a:ext cx="141788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Done logging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3821755" y="1765301"/>
            <a:ext cx="0" cy="167005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977455" y="1765301"/>
            <a:ext cx="0" cy="167005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4799655" y="1771650"/>
            <a:ext cx="0" cy="26035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4012427" y="1771650"/>
            <a:ext cx="0" cy="26035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V="1">
            <a:off x="5141611" y="2584450"/>
            <a:ext cx="121595" cy="85725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5141609" y="2584450"/>
            <a:ext cx="255891" cy="1790700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451523" y="4393684"/>
            <a:ext cx="104265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Prepared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 flipV="1">
            <a:off x="2805755" y="2584450"/>
            <a:ext cx="0" cy="2305050"/>
          </a:xfrm>
          <a:prstGeom prst="straightConnector1">
            <a:avLst/>
          </a:prstGeom>
          <a:ln>
            <a:solidFill>
              <a:schemeClr val="accent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2552700" y="4433584"/>
            <a:ext cx="0" cy="455916"/>
          </a:xfrm>
          <a:prstGeom prst="straightConnector1">
            <a:avLst/>
          </a:prstGeom>
          <a:ln>
            <a:solidFill>
              <a:schemeClr val="accent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084853" y="5272564"/>
            <a:ext cx="187333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Compute overall </a:t>
            </a:r>
            <a:r>
              <a:rPr lang="en-US" i="1" dirty="0">
                <a:solidFill>
                  <a:schemeClr val="accent6"/>
                </a:solidFill>
              </a:rPr>
              <a:t>s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5487189" y="2584450"/>
            <a:ext cx="0" cy="2688114"/>
          </a:xfrm>
          <a:prstGeom prst="straightConnector1">
            <a:avLst/>
          </a:prstGeom>
          <a:ln>
            <a:solidFill>
              <a:schemeClr val="accent6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Can 74"/>
          <p:cNvSpPr/>
          <p:nvPr/>
        </p:nvSpPr>
        <p:spPr>
          <a:xfrm>
            <a:off x="167243" y="2247900"/>
            <a:ext cx="912259" cy="492732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76" name="Can 75"/>
          <p:cNvSpPr/>
          <p:nvPr/>
        </p:nvSpPr>
        <p:spPr>
          <a:xfrm>
            <a:off x="167243" y="4187218"/>
            <a:ext cx="912259" cy="492732"/>
          </a:xfrm>
          <a:prstGeom prst="can">
            <a:avLst>
              <a:gd name="adj" fmla="val 14690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77" name="Can 76"/>
          <p:cNvSpPr/>
          <p:nvPr/>
        </p:nvSpPr>
        <p:spPr>
          <a:xfrm>
            <a:off x="167243" y="3215926"/>
            <a:ext cx="912259" cy="492732"/>
          </a:xfrm>
          <a:prstGeom prst="can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68" name="TextBox 67"/>
          <p:cNvSpPr txBox="1"/>
          <p:nvPr/>
        </p:nvSpPr>
        <p:spPr>
          <a:xfrm>
            <a:off x="6452293" y="2321784"/>
            <a:ext cx="123687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Committed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451522" y="4622284"/>
            <a:ext cx="79220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Send </a:t>
            </a:r>
            <a:r>
              <a:rPr lang="en-US" i="1" dirty="0" smtClean="0">
                <a:solidFill>
                  <a:schemeClr val="accent6"/>
                </a:solidFill>
              </a:rPr>
              <a:t>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9" name="Footer Placeholder 5"/>
          <p:cNvSpPr txBox="1">
            <a:spLocks/>
          </p:cNvSpPr>
          <p:nvPr/>
        </p:nvSpPr>
        <p:spPr>
          <a:xfrm>
            <a:off x="2504364" y="6465579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7582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227"/>
    </mc:Choice>
    <mc:Fallback xmlns="">
      <p:transition xmlns:p14="http://schemas.microsoft.com/office/powerpoint/2010/main" spd="slow" advTm="972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7" grpId="0"/>
      <p:bldP spid="48" grpId="0"/>
      <p:bldP spid="52" grpId="0"/>
      <p:bldP spid="56" grpId="0"/>
      <p:bldP spid="57" grpId="0"/>
      <p:bldP spid="54" grpId="0"/>
      <p:bldP spid="55" grpId="0"/>
      <p:bldP spid="64" grpId="0"/>
      <p:bldP spid="71" grpId="0"/>
      <p:bldP spid="68" grpId="0"/>
      <p:bldP spid="6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982304" y="6500305"/>
            <a:ext cx="3429000" cy="28384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816454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Example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3813" y="3463922"/>
            <a:ext cx="4822889" cy="393700"/>
            <a:chOff x="2197100" y="3829050"/>
            <a:chExt cx="1562100" cy="39370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334444" y="3476106"/>
            <a:ext cx="5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P</a:t>
            </a:r>
            <a:endParaRPr lang="en-US" baseline="-25000" dirty="0">
              <a:solidFill>
                <a:srgbClr val="8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85922" y="1544161"/>
            <a:ext cx="1639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X from my friend list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810719" y="2904352"/>
            <a:ext cx="1918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Remove myself from X’s friend list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038351" y="244067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i="1" baseline="-25000" dirty="0" smtClean="0">
                <a:solidFill>
                  <a:schemeClr val="accent6"/>
                </a:solidFill>
              </a:rPr>
              <a:t>C</a:t>
            </a:r>
            <a:r>
              <a:rPr lang="en-US" i="1" dirty="0" smtClean="0">
                <a:solidFill>
                  <a:schemeClr val="accent6"/>
                </a:solidFill>
              </a:rPr>
              <a:t>=</a:t>
            </a:r>
            <a:r>
              <a:rPr lang="en-US" dirty="0" smtClean="0">
                <a:solidFill>
                  <a:schemeClr val="accent6"/>
                </a:solidFill>
              </a:rPr>
              <a:t>6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068431" y="3797042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i="1" baseline="-25000" dirty="0" smtClean="0">
                <a:solidFill>
                  <a:schemeClr val="accent6"/>
                </a:solidFill>
              </a:rPr>
              <a:t>P</a:t>
            </a:r>
            <a:r>
              <a:rPr lang="en-US" i="1" dirty="0" smtClean="0">
                <a:solidFill>
                  <a:schemeClr val="accent6"/>
                </a:solidFill>
              </a:rPr>
              <a:t>=</a:t>
            </a:r>
            <a:r>
              <a:rPr lang="en-US" dirty="0">
                <a:solidFill>
                  <a:schemeClr val="accent6"/>
                </a:solidFill>
              </a:rPr>
              <a:t>8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3696804" y="2254248"/>
            <a:ext cx="304800" cy="1384303"/>
          </a:xfrm>
          <a:prstGeom prst="straightConnector1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887304" y="2440672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=8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4729194" y="2254248"/>
            <a:ext cx="1070479" cy="1384303"/>
          </a:xfrm>
          <a:prstGeom prst="straightConnector1">
            <a:avLst/>
          </a:prstGeom>
          <a:ln cap="rnd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515101" y="2440672"/>
            <a:ext cx="711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=15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723877" y="1721354"/>
            <a:ext cx="1292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Risky post P</a:t>
            </a:r>
            <a:endParaRPr lang="en-US" dirty="0"/>
          </a:p>
        </p:txBody>
      </p:sp>
      <p:sp>
        <p:nvSpPr>
          <p:cNvPr id="70" name="Can 69"/>
          <p:cNvSpPr/>
          <p:nvPr/>
        </p:nvSpPr>
        <p:spPr>
          <a:xfrm>
            <a:off x="167243" y="2036840"/>
            <a:ext cx="912259" cy="492732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71" name="Can 70"/>
          <p:cNvSpPr/>
          <p:nvPr/>
        </p:nvSpPr>
        <p:spPr>
          <a:xfrm>
            <a:off x="178273" y="3454394"/>
            <a:ext cx="912259" cy="492732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72" name="TextBox 71"/>
          <p:cNvSpPr txBox="1"/>
          <p:nvPr/>
        </p:nvSpPr>
        <p:spPr>
          <a:xfrm>
            <a:off x="5820556" y="3797042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accent6"/>
                </a:solidFill>
              </a:rPr>
              <a:t>s</a:t>
            </a:r>
            <a:r>
              <a:rPr lang="en-US" dirty="0" smtClean="0">
                <a:solidFill>
                  <a:schemeClr val="accent6"/>
                </a:solidFill>
              </a:rPr>
              <a:t>=8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121142" y="4338771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78" name="Can 77"/>
          <p:cNvSpPr/>
          <p:nvPr/>
        </p:nvSpPr>
        <p:spPr>
          <a:xfrm>
            <a:off x="2020838" y="4861422"/>
            <a:ext cx="530868" cy="222046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80" name="TextBox 79"/>
          <p:cNvSpPr txBox="1"/>
          <p:nvPr/>
        </p:nvSpPr>
        <p:spPr>
          <a:xfrm>
            <a:off x="4690311" y="4338771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&lt;8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4675601" y="4780006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[X]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4585884" y="5456023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[me]</a:t>
            </a:r>
            <a:endParaRPr 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6128725" y="4338771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15</a:t>
            </a:r>
          </a:p>
        </p:txBody>
      </p:sp>
      <p:cxnSp>
        <p:nvCxnSpPr>
          <p:cNvPr id="90" name="Straight Connector 89"/>
          <p:cNvCxnSpPr/>
          <p:nvPr/>
        </p:nvCxnSpPr>
        <p:spPr>
          <a:xfrm>
            <a:off x="2744145" y="4746203"/>
            <a:ext cx="42281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4140200" y="4338772"/>
            <a:ext cx="0" cy="1592129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2278265" y="3428997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9501" y="2069581"/>
            <a:ext cx="55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 smtClean="0">
                <a:solidFill>
                  <a:srgbClr val="800000"/>
                </a:solidFill>
              </a:rPr>
              <a:t>C</a:t>
            </a:r>
            <a:endParaRPr lang="en-US" baseline="-25000" dirty="0">
              <a:solidFill>
                <a:srgbClr val="80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524001" y="2057397"/>
            <a:ext cx="3619500" cy="393700"/>
            <a:chOff x="2197100" y="3829050"/>
            <a:chExt cx="1562100" cy="3937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6273801" y="2057397"/>
            <a:ext cx="2222500" cy="393700"/>
            <a:chOff x="2197100" y="3829050"/>
            <a:chExt cx="1562100" cy="393700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2197100" y="4025900"/>
              <a:ext cx="1562100" cy="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200822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3759200" y="3829050"/>
              <a:ext cx="0" cy="393700"/>
            </a:xfrm>
            <a:prstGeom prst="line">
              <a:avLst/>
            </a:prstGeom>
            <a:ln>
              <a:solidFill>
                <a:srgbClr val="8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5880101" y="2069581"/>
            <a:ext cx="459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</a:t>
            </a:r>
            <a:r>
              <a:rPr lang="en-US" baseline="-25000" dirty="0">
                <a:solidFill>
                  <a:srgbClr val="800000"/>
                </a:solidFill>
              </a:rPr>
              <a:t>2</a:t>
            </a: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2278265" y="2022472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V="1">
            <a:off x="4606903" y="2022472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6000751" y="3428997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V="1">
            <a:off x="6673851" y="2022472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8147051" y="2022472"/>
            <a:ext cx="0" cy="463550"/>
          </a:xfrm>
          <a:prstGeom prst="straightConnector1">
            <a:avLst/>
          </a:prstGeom>
          <a:ln>
            <a:solidFill>
              <a:srgbClr val="F79646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111439" y="5122906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[P]</a:t>
            </a:r>
            <a:endParaRPr lang="en-US" dirty="0"/>
          </a:p>
        </p:txBody>
      </p:sp>
      <p:sp>
        <p:nvSpPr>
          <p:cNvPr id="67" name="Can 66"/>
          <p:cNvSpPr/>
          <p:nvPr/>
        </p:nvSpPr>
        <p:spPr>
          <a:xfrm>
            <a:off x="2020838" y="5215050"/>
            <a:ext cx="530868" cy="222046"/>
          </a:xfrm>
          <a:prstGeom prst="ca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68" name="Can 67"/>
          <p:cNvSpPr/>
          <p:nvPr/>
        </p:nvSpPr>
        <p:spPr>
          <a:xfrm>
            <a:off x="2020838" y="5568678"/>
            <a:ext cx="530868" cy="222046"/>
          </a:xfrm>
          <a:prstGeom prst="can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2820346" y="478790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friends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2833044" y="5130800"/>
            <a:ext cx="1036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My posts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2833045" y="5461000"/>
            <a:ext cx="114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X’s friends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5528511" y="433877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5513801" y="4780006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[]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5525684" y="5456023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[]</a:t>
            </a:r>
            <a:endParaRPr lang="en-US" dirty="0"/>
          </a:p>
        </p:txBody>
      </p:sp>
      <p:sp>
        <p:nvSpPr>
          <p:cNvPr id="79" name="Footer Placeholder 5"/>
          <p:cNvSpPr txBox="1">
            <a:spLocks/>
          </p:cNvSpPr>
          <p:nvPr/>
        </p:nvSpPr>
        <p:spPr>
          <a:xfrm>
            <a:off x="2504364" y="6465579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96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600"/>
    </mc:Choice>
    <mc:Fallback xmlns="">
      <p:transition xmlns:p14="http://schemas.microsoft.com/office/powerpoint/2010/main" spd="slow" advTm="136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6" grpId="0"/>
      <p:bldP spid="40" grpId="0"/>
      <p:bldP spid="62" grpId="0"/>
      <p:bldP spid="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789158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What Have We LEARNED?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86552"/>
            <a:ext cx="8686800" cy="4525963"/>
          </a:xfrm>
        </p:spPr>
        <p:txBody>
          <a:bodyPr>
            <a:normAutofit/>
          </a:bodyPr>
          <a:lstStyle/>
          <a:p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Lock-free read transactions across datacenters</a:t>
            </a:r>
            <a:endParaRPr lang="en-US" sz="3200" b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External </a:t>
            </a:r>
            <a:r>
              <a:rPr lang="en-US" sz="3200" b="0" dirty="0">
                <a:latin typeface="Times New Roman" pitchFamily="18" charset="0"/>
                <a:cs typeface="Times New Roman" pitchFamily="18" charset="0"/>
              </a:rPr>
              <a:t>consistency</a:t>
            </a:r>
          </a:p>
          <a:p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Timestamp assignment</a:t>
            </a:r>
          </a:p>
          <a:p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TrueTime</a:t>
            </a:r>
            <a:endParaRPr lang="en-US" sz="3200" b="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ncertainty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time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be waited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out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7" name="Footer Placeholder 5"/>
          <p:cNvSpPr txBox="1">
            <a:spLocks/>
          </p:cNvSpPr>
          <p:nvPr/>
        </p:nvSpPr>
        <p:spPr>
          <a:xfrm>
            <a:off x="2504364" y="6465579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4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721"/>
    </mc:Choice>
    <mc:Fallback xmlns="">
      <p:transition xmlns:p14="http://schemas.microsoft.com/office/powerpoint/2010/main" spd="slow" advTm="28721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775510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Evaluation 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15154" y="1752600"/>
            <a:ext cx="8113691" cy="4373563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latin typeface="Times New Roman" pitchFamily="18" charset="0"/>
                <a:cs typeface="Times New Roman" pitchFamily="18" charset="0"/>
              </a:rPr>
              <a:t>F1( </a:t>
            </a:r>
            <a:r>
              <a:rPr lang="en-US" sz="3600" b="0" dirty="0" err="1" smtClean="0"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en-US" sz="3600" b="0" dirty="0" smtClean="0">
                <a:latin typeface="Times New Roman" pitchFamily="18" charset="0"/>
                <a:cs typeface="Times New Roman" pitchFamily="18" charset="0"/>
              </a:rPr>
              <a:t> advertising backend)</a:t>
            </a:r>
          </a:p>
          <a:p>
            <a:pPr marL="457200" indent="-457200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Previously used MySQL</a:t>
            </a:r>
          </a:p>
          <a:p>
            <a:pPr marL="457200" indent="-457200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Synchronous replication  and automatic failover</a:t>
            </a:r>
          </a:p>
          <a:p>
            <a:pPr marL="457200" indent="-457200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Enabled F1 to specify data placement</a:t>
            </a:r>
          </a:p>
          <a:p>
            <a:endParaRPr lang="en-US" sz="2800" b="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ooter Placeholder 5"/>
          <p:cNvSpPr txBox="1">
            <a:spLocks/>
          </p:cNvSpPr>
          <p:nvPr/>
        </p:nvSpPr>
        <p:spPr>
          <a:xfrm>
            <a:off x="2504364" y="6479227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604" y="4220570"/>
            <a:ext cx="4714875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83604" y="5748115"/>
            <a:ext cx="533627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– Operation latencies over 24 hours</a:t>
            </a:r>
          </a:p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Courtesy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 2012 Google research paper: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66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04"/>
    </mc:Choice>
    <mc:Fallback xmlns="">
      <p:transition xmlns:p14="http://schemas.microsoft.com/office/powerpoint/2010/main" spd="slow" advTm="58004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364" y="6492875"/>
            <a:ext cx="4237629" cy="153585"/>
          </a:xfrm>
        </p:spPr>
        <p:txBody>
          <a:bodyPr/>
          <a:lstStyle/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707272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2137" y="1524000"/>
            <a:ext cx="7620000" cy="4373563"/>
          </a:xfrm>
        </p:spPr>
        <p:txBody>
          <a:bodyPr>
            <a:normAutofit fontScale="92500" lnSpcReduction="10000"/>
          </a:bodyPr>
          <a:lstStyle/>
          <a:p>
            <a:pPr marL="342900" lvl="1" indent="-342900"/>
            <a:endParaRPr lang="en-US" sz="2400" dirty="0" smtClean="0"/>
          </a:p>
          <a:p>
            <a:pPr marL="342900" lvl="1" indent="-34290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Introduction </a:t>
            </a:r>
          </a:p>
          <a:p>
            <a:pPr marL="342900" lvl="1" indent="-34290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</a:p>
          <a:p>
            <a:pPr marL="342900" lvl="1" indent="-34290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Concurrency System</a:t>
            </a:r>
          </a:p>
          <a:p>
            <a:pPr marL="342900" lvl="1" indent="-34290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True time API</a:t>
            </a:r>
          </a:p>
          <a:p>
            <a:pPr marL="342900" lvl="1" indent="-34290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Evaluation</a:t>
            </a:r>
          </a:p>
          <a:p>
            <a:pPr marL="342900" lvl="1" indent="-34290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 marL="342900" lvl="1" indent="-34290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16976" y="168964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8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91"/>
    </mc:Choice>
    <mc:Fallback xmlns="">
      <p:transition xmlns:p14="http://schemas.microsoft.com/office/powerpoint/2010/main" spd="slow" advTm="93191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584442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Conclusions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56259" y="1612900"/>
            <a:ext cx="8109429" cy="4525963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latin typeface="Times New Roman" pitchFamily="18" charset="0"/>
                <a:cs typeface="Times New Roman" pitchFamily="18" charset="0"/>
              </a:rPr>
              <a:t>Reify clock uncertainty in time APIs</a:t>
            </a:r>
          </a:p>
          <a:p>
            <a:r>
              <a:rPr lang="en-US" sz="3600" b="0" dirty="0" smtClean="0">
                <a:latin typeface="Times New Roman" pitchFamily="18" charset="0"/>
                <a:cs typeface="Times New Roman" pitchFamily="18" charset="0"/>
              </a:rPr>
              <a:t>Stronger semantics are achievable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Greater scale != weaker semantics</a:t>
            </a:r>
          </a:p>
          <a:p>
            <a:pPr lvl="1"/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5"/>
          <p:cNvSpPr txBox="1">
            <a:spLocks/>
          </p:cNvSpPr>
          <p:nvPr/>
        </p:nvSpPr>
        <p:spPr>
          <a:xfrm>
            <a:off x="2504364" y="6465579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852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8"/>
    </mc:Choice>
    <mc:Fallback xmlns="">
      <p:transition xmlns:p14="http://schemas.microsoft.com/office/powerpoint/2010/main" spd="slow" advTm="778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611737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752600"/>
            <a:ext cx="7162800" cy="4373563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b="0" dirty="0" err="1">
                <a:latin typeface="Times New Roman" pitchFamily="18" charset="0"/>
                <a:cs typeface="Times New Roman" pitchFamily="18" charset="0"/>
              </a:rPr>
              <a:t>Azza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 err="1">
                <a:latin typeface="Times New Roman" pitchFamily="18" charset="0"/>
                <a:cs typeface="Times New Roman" pitchFamily="18" charset="0"/>
              </a:rPr>
              <a:t>Abouzeid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 et al. “</a:t>
            </a:r>
            <a:r>
              <a:rPr lang="en-US" sz="2400" b="0" dirty="0" err="1">
                <a:latin typeface="Times New Roman" pitchFamily="18" charset="0"/>
                <a:cs typeface="Times New Roman" pitchFamily="18" charset="0"/>
              </a:rPr>
              <a:t>HadoopDB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: an architectural hybrid </a:t>
            </a:r>
            <a:r>
              <a:rPr lang="en-US" sz="2400" b="0" dirty="0" err="1" smtClean="0">
                <a:latin typeface="Times New Roman" pitchFamily="18" charset="0"/>
                <a:cs typeface="Times New Roman" pitchFamily="18" charset="0"/>
              </a:rPr>
              <a:t>ofMapReduce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and DBMS technologies for analytical workloads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”.</a:t>
            </a:r>
            <a:r>
              <a:rPr lang="en-US" sz="2400" b="0" dirty="0" err="1" smtClean="0">
                <a:latin typeface="Times New Roman" pitchFamily="18" charset="0"/>
                <a:cs typeface="Times New Roman" pitchFamily="18" charset="0"/>
              </a:rPr>
              <a:t>Proc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. of VLDB. 2009, pp. 922–933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Fay Chang et al. “</a:t>
            </a:r>
            <a:r>
              <a:rPr lang="en-US" sz="2400" b="0" dirty="0" err="1">
                <a:latin typeface="Times New Roman" pitchFamily="18" charset="0"/>
                <a:cs typeface="Times New Roman" pitchFamily="18" charset="0"/>
              </a:rPr>
              <a:t>Bigtable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: A Distributed Storage System </a:t>
            </a:r>
            <a:r>
              <a:rPr lang="en-US" sz="2400" b="0" dirty="0" err="1" smtClean="0">
                <a:latin typeface="Times New Roman" pitchFamily="18" charset="0"/>
                <a:cs typeface="Times New Roman" pitchFamily="18" charset="0"/>
              </a:rPr>
              <a:t>forStructured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Data”. ACM TOCS 26.2 (June 2008), 4:1–4:26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Leslie </a:t>
            </a:r>
            <a:r>
              <a:rPr lang="en-US" sz="2400" b="0" dirty="0" err="1">
                <a:latin typeface="Times New Roman" pitchFamily="18" charset="0"/>
                <a:cs typeface="Times New Roman" pitchFamily="18" charset="0"/>
              </a:rPr>
              <a:t>Lamport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. “The part-time parliament”. ACM TOCS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16.2(May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1998), pp.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133–169.Jason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Baker et al. “Megastore: Providing Scalable, </a:t>
            </a:r>
            <a:r>
              <a:rPr lang="en-US" sz="2400" b="0" dirty="0" err="1" smtClean="0">
                <a:latin typeface="Times New Roman" pitchFamily="18" charset="0"/>
                <a:cs typeface="Times New Roman" pitchFamily="18" charset="0"/>
              </a:rPr>
              <a:t>HighlyAvailable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Storage for Interactive Services”. Proc. of 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CIDR.2011, pp. 223–234.</a:t>
            </a:r>
            <a:endParaRPr lang="en-US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5"/>
          <p:cNvSpPr txBox="1">
            <a:spLocks/>
          </p:cNvSpPr>
          <p:nvPr/>
        </p:nvSpPr>
        <p:spPr>
          <a:xfrm>
            <a:off x="2504364" y="6479227"/>
            <a:ext cx="4237629" cy="15358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10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8"/>
    </mc:Choice>
    <mc:Fallback xmlns="">
      <p:transition xmlns:p14="http://schemas.microsoft.com/office/powerpoint/2010/main" spd="slow" advTm="868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QUESTIONS??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545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US" sz="6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42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364" y="6492875"/>
            <a:ext cx="4237629" cy="153585"/>
          </a:xfrm>
        </p:spPr>
        <p:txBody>
          <a:bodyPr/>
          <a:lstStyle/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830101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27512" y="1752600"/>
            <a:ext cx="7638313" cy="4373563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Essential Properties for a global database</a:t>
            </a:r>
          </a:p>
          <a:p>
            <a:pPr lvl="1" indent="-45720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Globally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distributed</a:t>
            </a:r>
          </a:p>
          <a:p>
            <a:pPr lvl="1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Scalable, multi-version</a:t>
            </a:r>
          </a:p>
          <a:p>
            <a:pPr lvl="1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Synchronously replicated</a:t>
            </a:r>
          </a:p>
          <a:p>
            <a:pPr lvl="1" indent="-4572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External consistency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67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91"/>
    </mc:Choice>
    <mc:Fallback xmlns="">
      <p:transition xmlns:p14="http://schemas.microsoft.com/office/powerpoint/2010/main" spd="slow" advTm="9319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364" y="6492875"/>
            <a:ext cx="4237629" cy="153585"/>
          </a:xfrm>
        </p:spPr>
        <p:txBody>
          <a:bodyPr/>
          <a:lstStyle/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830101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Existing system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4378" y="1752600"/>
            <a:ext cx="7465621" cy="452537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Big Table And Megastore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Distributed storage system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Manages structured data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High scalability 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avaliability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0" lvl="1" indent="0">
              <a:buNone/>
            </a:pPr>
            <a:endParaRPr lang="en-US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5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91"/>
    </mc:Choice>
    <mc:Fallback xmlns="">
      <p:transition xmlns:p14="http://schemas.microsoft.com/office/powerpoint/2010/main" spd="slow" advTm="9319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364" y="6492875"/>
            <a:ext cx="4237629" cy="153585"/>
          </a:xfrm>
        </p:spPr>
        <p:txBody>
          <a:bodyPr/>
          <a:lstStyle/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830101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BIGTABLE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8130" y="1752600"/>
            <a:ext cx="7441870" cy="4525370"/>
          </a:xfrm>
        </p:spPr>
        <p:txBody>
          <a:bodyPr>
            <a:normAutofit lnSpcReduction="10000"/>
          </a:bodyPr>
          <a:lstStyle/>
          <a:p>
            <a:pPr marL="274320" lvl="1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Advantages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Wide applicability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Scalability and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avaliability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High performance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74320" lvl="1" indent="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1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Disadvantages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Difficult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use for complex, evolving schemas</a:t>
            </a:r>
          </a:p>
          <a:p>
            <a:pPr lvl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Can’t give strong consistency guarantees for geo-replicated sites</a:t>
            </a:r>
          </a:p>
          <a:p>
            <a:pPr lvl="1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lvl="1" indent="0">
              <a:buNone/>
            </a:pPr>
            <a:endParaRPr lang="en-US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403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91"/>
    </mc:Choice>
    <mc:Fallback xmlns="">
      <p:transition xmlns:p14="http://schemas.microsoft.com/office/powerpoint/2010/main" spd="slow" advTm="9319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364" y="6492875"/>
            <a:ext cx="4237629" cy="153585"/>
          </a:xfrm>
        </p:spPr>
        <p:txBody>
          <a:bodyPr/>
          <a:lstStyle/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830101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MEGA STORE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5003" y="1629770"/>
            <a:ext cx="8735097" cy="452537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Advantages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Combination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NoSQL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and RDBMS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Full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ACID properties </a:t>
            </a:r>
          </a:p>
          <a:p>
            <a:pPr lvl="1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rovides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semi-relational </a:t>
            </a:r>
            <a:r>
              <a:rPr lang="en-US" sz="280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model</a:t>
            </a:r>
          </a:p>
          <a:p>
            <a:pPr marL="274320" lvl="1" indent="0">
              <a:buNone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lvl="1" indent="0"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Disadvantages</a:t>
            </a:r>
          </a:p>
          <a:p>
            <a:pPr lvl="1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Poor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write throughput</a:t>
            </a:r>
          </a:p>
          <a:p>
            <a:pPr marL="274320" lvl="1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274320" lvl="1" indent="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lvl="1" indent="0">
              <a:buNone/>
            </a:pPr>
            <a:endParaRPr lang="en-US" sz="32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91"/>
    </mc:Choice>
    <mc:Fallback xmlns="">
      <p:transition xmlns:p14="http://schemas.microsoft.com/office/powerpoint/2010/main" spd="slow" advTm="9319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364" y="6492875"/>
            <a:ext cx="4237629" cy="153585"/>
          </a:xfrm>
        </p:spPr>
        <p:txBody>
          <a:bodyPr/>
          <a:lstStyle/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543499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752600"/>
            <a:ext cx="8543498" cy="4373563"/>
          </a:xfrm>
        </p:spPr>
        <p:txBody>
          <a:bodyPr>
            <a:noAutofit/>
          </a:bodyPr>
          <a:lstStyle/>
          <a:p>
            <a:pPr marL="400050" lvl="2" indent="0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Distributed </a:t>
            </a:r>
            <a:r>
              <a:rPr lang="en-US" sz="3200" dirty="0" err="1">
                <a:latin typeface="Times New Roman" pitchFamily="18" charset="0"/>
                <a:cs typeface="Times New Roman" pitchFamily="18" charset="0"/>
              </a:rPr>
              <a:t>multiversion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database</a:t>
            </a:r>
          </a:p>
          <a:p>
            <a:pPr marL="742950" lvl="2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General-purpose transactions (ACID)</a:t>
            </a:r>
          </a:p>
          <a:p>
            <a:pPr marL="742950" lvl="2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SQL query language</a:t>
            </a:r>
          </a:p>
          <a:p>
            <a:pPr marL="742950" lvl="2" indent="-342900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Sharding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2" indent="-34290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Semi-relational data model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0" indent="-400050"/>
            <a:r>
              <a:rPr lang="en-US" sz="3200" b="0" dirty="0" smtClean="0">
                <a:latin typeface="Times New Roman" pitchFamily="18" charset="0"/>
                <a:cs typeface="Times New Roman" pitchFamily="18" charset="0"/>
              </a:rPr>
              <a:t>      Running in production</a:t>
            </a:r>
          </a:p>
          <a:p>
            <a:pPr marL="800100" lvl="2" indent="-40005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Storage for Google’s ad data</a:t>
            </a:r>
          </a:p>
          <a:p>
            <a:pPr marL="800100" lvl="2" indent="-40005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Replaced 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sharded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MySQL database</a:t>
            </a:r>
          </a:p>
          <a:p>
            <a:pPr marL="0" lvl="1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357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91"/>
    </mc:Choice>
    <mc:Fallback xmlns="">
      <p:transition xmlns:p14="http://schemas.microsoft.com/office/powerpoint/2010/main" spd="slow" advTm="9319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364" y="6492875"/>
            <a:ext cx="4237629" cy="153585"/>
          </a:xfrm>
        </p:spPr>
        <p:txBody>
          <a:bodyPr/>
          <a:lstStyle/>
          <a:p>
            <a:pPr algn="ctr"/>
            <a:r>
              <a:rPr lang="en-US" dirty="0" smtClean="0"/>
              <a:t>Dept. Of CSE, MA College of Engineering,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-1" y="152400"/>
            <a:ext cx="8543499" cy="137160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0761" y="1752600"/>
            <a:ext cx="8092737" cy="4373563"/>
          </a:xfrm>
        </p:spPr>
        <p:txBody>
          <a:bodyPr>
            <a:normAutofit/>
          </a:bodyPr>
          <a:lstStyle/>
          <a:p>
            <a:pPr lvl="1" indent="-4572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Universe</a:t>
            </a:r>
          </a:p>
          <a:p>
            <a:pPr lvl="1" indent="-4572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Zone</a:t>
            </a:r>
          </a:p>
          <a:p>
            <a:pPr lvl="1" indent="-4572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Universe master</a:t>
            </a:r>
          </a:p>
          <a:p>
            <a:pPr lvl="1" indent="-457200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Placement driver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16976" y="157089"/>
            <a:ext cx="521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Spanner: Google’s Globally-Distributed Database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37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191"/>
    </mc:Choice>
    <mc:Fallback xmlns="">
      <p:transition xmlns:p14="http://schemas.microsoft.com/office/powerpoint/2010/main" spd="slow" advTm="93191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5|13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2.2|15.3|24.2|7.8|3.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2.6|4.9|8.2|3.5|3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8|2.9|1.9|14.4|3.1|9.3|4.7|24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|1.3|0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2|25.1|1.1|5.9|11.2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2|16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5|25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2.7|2.4|3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15951</TotalTime>
  <Words>1366</Words>
  <Application>Microsoft Office PowerPoint</Application>
  <PresentationFormat>On-screen Show (4:3)</PresentationFormat>
  <Paragraphs>399</Paragraphs>
  <Slides>33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Essential</vt:lpstr>
      <vt:lpstr>welcome</vt:lpstr>
      <vt:lpstr>                                                                        SPANNER: GOOGLE’S GLOBALLY-DISTRIBUTED DATABASE                              </vt:lpstr>
      <vt:lpstr>CONTENTS</vt:lpstr>
      <vt:lpstr>INTRODUCTION</vt:lpstr>
      <vt:lpstr>Existing system</vt:lpstr>
      <vt:lpstr>BIGTABLE</vt:lpstr>
      <vt:lpstr>MEGA STORE</vt:lpstr>
      <vt:lpstr> Proposed system</vt:lpstr>
      <vt:lpstr> IMPLEMENTATION</vt:lpstr>
      <vt:lpstr> IMPLEMENTATION(contd..)</vt:lpstr>
      <vt:lpstr> PAXOS</vt:lpstr>
      <vt:lpstr> span server</vt:lpstr>
      <vt:lpstr>Example: Social Network</vt:lpstr>
      <vt:lpstr>Overview</vt:lpstr>
      <vt:lpstr>        CONCURRENCY SYSTEM</vt:lpstr>
      <vt:lpstr>Single Machine</vt:lpstr>
      <vt:lpstr>Multiple Machines</vt:lpstr>
      <vt:lpstr>Multiple Datacenters</vt:lpstr>
      <vt:lpstr>Version Management</vt:lpstr>
      <vt:lpstr>Synchronizing Snapshots</vt:lpstr>
      <vt:lpstr>Timestamps, Global Clock</vt:lpstr>
      <vt:lpstr>Timestamp Invariants</vt:lpstr>
      <vt:lpstr>True Time</vt:lpstr>
      <vt:lpstr>Timestamps and TrueTime</vt:lpstr>
      <vt:lpstr>Commit Wait and Replication</vt:lpstr>
      <vt:lpstr>2-phase commit</vt:lpstr>
      <vt:lpstr>Example</vt:lpstr>
      <vt:lpstr>What Have We LEARNED?</vt:lpstr>
      <vt:lpstr>Evaluation </vt:lpstr>
      <vt:lpstr>Conclusions</vt:lpstr>
      <vt:lpstr>REFERENCES</vt:lpstr>
      <vt:lpstr>QUESTIONS??</vt:lpstr>
      <vt:lpstr>THANK YOU</vt:lpstr>
    </vt:vector>
  </TitlesOfParts>
  <Company>Google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Spanner: Google's Globally-Distributed Database</dc:title>
  <dc:creator>Wilson Hsieh</dc:creator>
  <cp:lastModifiedBy>Anu Joy</cp:lastModifiedBy>
  <cp:revision>478</cp:revision>
  <dcterms:created xsi:type="dcterms:W3CDTF">2012-09-17T13:55:16Z</dcterms:created>
  <dcterms:modified xsi:type="dcterms:W3CDTF">2013-08-30T02:32:35Z</dcterms:modified>
</cp:coreProperties>
</file>