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8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70" r:id="rId16"/>
    <p:sldId id="271" r:id="rId17"/>
    <p:sldId id="280" r:id="rId18"/>
    <p:sldId id="281" r:id="rId19"/>
    <p:sldId id="279" r:id="rId20"/>
    <p:sldId id="283" r:id="rId21"/>
    <p:sldId id="288" r:id="rId22"/>
    <p:sldId id="289" r:id="rId23"/>
    <p:sldId id="284" r:id="rId24"/>
    <p:sldId id="272" r:id="rId25"/>
    <p:sldId id="278" r:id="rId26"/>
    <p:sldId id="274" r:id="rId27"/>
    <p:sldId id="27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6E3697B-9853-4052-A9BC-1822ACD22BA0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D1415DD-7146-45E6-A943-48D4E5624AD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3697B-9853-4052-A9BC-1822ACD22BA0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15DD-7146-45E6-A943-48D4E5624A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3697B-9853-4052-A9BC-1822ACD22BA0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15DD-7146-45E6-A943-48D4E5624A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E3697B-9853-4052-A9BC-1822ACD22BA0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1415DD-7146-45E6-A943-48D4E5624AD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6E3697B-9853-4052-A9BC-1822ACD22BA0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D1415DD-7146-45E6-A943-48D4E5624AD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3697B-9853-4052-A9BC-1822ACD22BA0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15DD-7146-45E6-A943-48D4E5624AD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3697B-9853-4052-A9BC-1822ACD22BA0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15DD-7146-45E6-A943-48D4E5624AD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E3697B-9853-4052-A9BC-1822ACD22BA0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1415DD-7146-45E6-A943-48D4E5624AD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3697B-9853-4052-A9BC-1822ACD22BA0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15DD-7146-45E6-A943-48D4E5624A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E3697B-9853-4052-A9BC-1822ACD22BA0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1415DD-7146-45E6-A943-48D4E5624AD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E3697B-9853-4052-A9BC-1822ACD22BA0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1415DD-7146-45E6-A943-48D4E5624AD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6E3697B-9853-4052-A9BC-1822ACD22BA0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D1415DD-7146-45E6-A943-48D4E5624AD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752600"/>
            <a:ext cx="5638800" cy="2133600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dirty="0" smtClean="0">
                <a:latin typeface="Centaur" pitchFamily="18" charset="0"/>
                <a:cs typeface="Times New Roman" pitchFamily="18" charset="0"/>
              </a:rPr>
              <a:t>WELCOME</a:t>
            </a:r>
            <a:endParaRPr lang="en-US" sz="7200" dirty="0">
              <a:latin typeface="Centaur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66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6553200"/>
            <a:ext cx="8763000" cy="304800"/>
          </a:xfrm>
        </p:spPr>
        <p:txBody>
          <a:bodyPr>
            <a:normAutofit fontScale="70000" lnSpcReduction="20000"/>
          </a:bodyPr>
          <a:lstStyle/>
          <a:p>
            <a:pPr marL="0" lvl="0" indent="0" algn="ctr">
              <a:buNone/>
            </a:pPr>
            <a:r>
              <a:rPr lang="en-US" dirty="0">
                <a:solidFill>
                  <a:srgbClr val="464646"/>
                </a:solidFill>
                <a:latin typeface="Times New Roman"/>
              </a:rPr>
              <a:t> Dept. of </a:t>
            </a:r>
            <a:r>
              <a:rPr lang="en-US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609600"/>
            <a:ext cx="7543800" cy="579120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5700" b="1" dirty="0" smtClean="0">
                <a:latin typeface="Times New Roman" pitchFamily="18" charset="0"/>
                <a:cs typeface="Times New Roman" pitchFamily="18" charset="0"/>
              </a:rPr>
              <a:t>ILLUSTRATION</a:t>
            </a:r>
          </a:p>
          <a:p>
            <a:pPr marL="0" indent="0" algn="ctr">
              <a:buNone/>
            </a:pPr>
            <a:endParaRPr lang="en-US" sz="57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5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57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5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57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5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Courtesy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scidb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userguide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Illustration is 2D, data can have unlimited dimensions.</a:t>
            </a:r>
          </a:p>
          <a:p>
            <a:pPr marL="0" indent="0" algn="ctr">
              <a:buNone/>
            </a:pPr>
            <a:endParaRPr lang="en-US" sz="57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5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57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5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57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5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57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57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Users\JOASH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47800"/>
            <a:ext cx="6242051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74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304800"/>
          </a:xfrm>
        </p:spPr>
        <p:txBody>
          <a:bodyPr>
            <a:no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6477000"/>
            <a:ext cx="8839200" cy="381000"/>
          </a:xfrm>
        </p:spPr>
        <p:txBody>
          <a:bodyPr>
            <a:noAutofit/>
          </a:bodyPr>
          <a:lstStyle/>
          <a:p>
            <a:pPr marL="0" lvl="0" indent="0" algn="ctr">
              <a:buClr>
                <a:srgbClr val="629DD1"/>
              </a:buClr>
              <a:buNone/>
            </a:pPr>
            <a:r>
              <a:rPr lang="en-US" sz="17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17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700" dirty="0">
              <a:solidFill>
                <a:srgbClr val="464646"/>
              </a:solidFill>
              <a:latin typeface="Times New Roman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3400" y="609600"/>
            <a:ext cx="7543800" cy="556260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ts val="4300"/>
              </a:lnSpc>
              <a:buNone/>
            </a:pP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0" b="1" dirty="0" smtClean="0">
                <a:latin typeface="Times New Roman" pitchFamily="18" charset="0"/>
                <a:cs typeface="Times New Roman" pitchFamily="18" charset="0"/>
              </a:rPr>
              <a:t>STORAGE EFFICIENCY</a:t>
            </a:r>
          </a:p>
          <a:p>
            <a:pPr marL="0" indent="0" algn="ctr">
              <a:lnSpc>
                <a:spcPts val="4300"/>
              </a:lnSpc>
              <a:buNone/>
            </a:pPr>
            <a:endParaRPr lang="en-US" sz="16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ts val="4300"/>
              </a:lnSpc>
              <a:buNone/>
            </a:pPr>
            <a:endParaRPr lang="en-US" sz="5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ts val="4300"/>
              </a:lnSpc>
              <a:buNone/>
            </a:pPr>
            <a:endParaRPr lang="en-US" sz="5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ts val="4300"/>
              </a:lnSpc>
              <a:buNone/>
            </a:pPr>
            <a:endParaRPr lang="en-US" sz="5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ts val="4300"/>
              </a:lnSpc>
              <a:buNone/>
            </a:pPr>
            <a:endParaRPr lang="en-US" sz="5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ts val="4300"/>
              </a:lnSpc>
              <a:buNone/>
            </a:pPr>
            <a:endParaRPr lang="en-US" sz="5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ts val="4300"/>
              </a:lnSpc>
              <a:buNone/>
            </a:pP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Dramatic  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storage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  efficiency as the attributes and dimensions increases</a:t>
            </a:r>
          </a:p>
          <a:p>
            <a:pPr marL="0" indent="0" algn="ctr">
              <a:lnSpc>
                <a:spcPts val="4300"/>
              </a:lnSpc>
              <a:buNone/>
            </a:pPr>
            <a:endParaRPr lang="en-US" sz="5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ts val="4300"/>
              </a:lnSpc>
              <a:buNone/>
            </a:pPr>
            <a:endParaRPr lang="en-US" sz="8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ts val="4300"/>
              </a:lnSpc>
              <a:buNone/>
            </a:pPr>
            <a:endParaRPr lang="en-US" sz="8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ts val="4300"/>
              </a:lnSpc>
              <a:buNone/>
            </a:pPr>
            <a:r>
              <a:rPr lang="en-US" sz="8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8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JOASH\Desktop\Untitled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1611550"/>
            <a:ext cx="4956176" cy="3442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97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6019801"/>
            <a:ext cx="8610600" cy="838199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Clr>
                <a:srgbClr val="629DD1"/>
              </a:buClr>
              <a:buNone/>
            </a:pPr>
            <a:r>
              <a:rPr lang="en-US" sz="1700" dirty="0" smtClean="0">
                <a:solidFill>
                  <a:srgbClr val="464646"/>
                </a:solidFill>
                <a:latin typeface="Times New Roman"/>
              </a:rPr>
              <a:t>Courtesy  Architecture of  </a:t>
            </a:r>
            <a:r>
              <a:rPr lang="en-US" sz="1700" dirty="0" err="1" smtClean="0">
                <a:solidFill>
                  <a:srgbClr val="464646"/>
                </a:solidFill>
                <a:latin typeface="Times New Roman"/>
              </a:rPr>
              <a:t>scidb</a:t>
            </a:r>
            <a:r>
              <a:rPr lang="en-US" sz="1700" dirty="0" smtClean="0">
                <a:solidFill>
                  <a:srgbClr val="464646"/>
                </a:solidFill>
                <a:latin typeface="Times New Roman"/>
              </a:rPr>
              <a:t> :Paradigm 4</a:t>
            </a:r>
          </a:p>
          <a:p>
            <a:pPr marL="0" lvl="0" indent="0" algn="ctr">
              <a:buClr>
                <a:srgbClr val="629DD1"/>
              </a:buClr>
              <a:buNone/>
            </a:pPr>
            <a:endParaRPr lang="en-US" sz="1700" dirty="0">
              <a:solidFill>
                <a:srgbClr val="464646"/>
              </a:solidFill>
              <a:latin typeface="Times New Roman"/>
            </a:endParaRPr>
          </a:p>
          <a:p>
            <a:pPr marL="0" lvl="0" indent="0" algn="ctr">
              <a:buClr>
                <a:srgbClr val="629DD1"/>
              </a:buClr>
              <a:buNone/>
            </a:pPr>
            <a:r>
              <a:rPr lang="en-US" sz="1700" dirty="0" smtClean="0">
                <a:solidFill>
                  <a:srgbClr val="464646"/>
                </a:solidFill>
                <a:latin typeface="Times New Roman"/>
              </a:rPr>
              <a:t>Dept</a:t>
            </a:r>
            <a:r>
              <a:rPr lang="en-US" sz="1700" dirty="0">
                <a:solidFill>
                  <a:srgbClr val="464646"/>
                </a:solidFill>
                <a:latin typeface="Times New Roman"/>
              </a:rPr>
              <a:t>. of </a:t>
            </a:r>
            <a:r>
              <a:rPr lang="en-US" sz="17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7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57200"/>
            <a:ext cx="7620000" cy="57150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300" b="1" dirty="0" smtClean="0">
                <a:latin typeface="Times New Roman" pitchFamily="18" charset="0"/>
                <a:cs typeface="Times New Roman" pitchFamily="18" charset="0"/>
              </a:rPr>
              <a:t>BASIC ARCHITECTURE</a:t>
            </a:r>
          </a:p>
          <a:p>
            <a:pPr marL="0" indent="0" algn="ctr">
              <a:buNone/>
            </a:pPr>
            <a:endParaRPr lang="en-US" sz="43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4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JOASH\Desktop\Untitled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1"/>
            <a:ext cx="7303658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16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6553200"/>
            <a:ext cx="8610600" cy="304800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Clr>
                <a:srgbClr val="629DD1"/>
              </a:buClr>
              <a:buNone/>
            </a:pPr>
            <a:r>
              <a:rPr lang="en-US" sz="17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17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7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57200"/>
            <a:ext cx="7620000" cy="57150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300" b="1" dirty="0" smtClean="0">
                <a:latin typeface="Times New Roman" pitchFamily="18" charset="0"/>
                <a:cs typeface="Times New Roman" pitchFamily="18" charset="0"/>
              </a:rPr>
              <a:t> ARCHITECTURE</a:t>
            </a:r>
          </a:p>
          <a:p>
            <a:pPr marL="0" indent="0" algn="ctr">
              <a:buNone/>
            </a:pPr>
            <a:endParaRPr lang="en-US" sz="43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Shared nothing architecture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Interconnected with standard TCP/IP network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Coordinator instance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    -Query execution and result fetching</a:t>
            </a:r>
          </a:p>
          <a:p>
            <a:pPr marL="0" indent="0" algn="r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     -Mediate communication between clients and      database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Worker Instance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     -Perform local query processing 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System catalog</a:t>
            </a: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      -Implemented as 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PostgreSQL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tables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-Tables shared between instance of cluster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19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6553200"/>
            <a:ext cx="8610600" cy="304800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Clr>
                <a:srgbClr val="629DD1"/>
              </a:buClr>
              <a:buNone/>
            </a:pPr>
            <a:r>
              <a:rPr lang="en-US" sz="17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17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7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57200"/>
            <a:ext cx="7620000" cy="58674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300" b="1" dirty="0" smtClean="0">
                <a:latin typeface="Times New Roman" pitchFamily="18" charset="0"/>
                <a:cs typeface="Times New Roman" pitchFamily="18" charset="0"/>
              </a:rPr>
              <a:t>STORAGE MANAGEMENT</a:t>
            </a:r>
          </a:p>
          <a:p>
            <a:pPr marL="0" indent="0" algn="ctr">
              <a:buNone/>
            </a:pPr>
            <a:endParaRPr lang="en-US" sz="43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Array stored as fixed logical size chunks</a:t>
            </a:r>
          </a:p>
          <a:p>
            <a:pPr>
              <a:buFont typeface="Wingdings" pitchFamily="2" charset="2"/>
              <a:buChar char="§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Chunks distributed across instances(Linux Clusters)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Example :An array with dimensions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and j.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               i of length 10 and chunk size 5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               j of length 30 and chunk size10</a:t>
            </a: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courtesy SCIDB user guide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JOASH\Desktop\Untitled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107543"/>
            <a:ext cx="2343150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28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6553200"/>
            <a:ext cx="8610600" cy="304800"/>
          </a:xfrm>
        </p:spPr>
        <p:txBody>
          <a:bodyPr>
            <a:normAutofit fontScale="77500" lnSpcReduction="20000"/>
          </a:bodyPr>
          <a:lstStyle/>
          <a:p>
            <a:pPr marL="0" lvl="0" indent="0" algn="ctr">
              <a:buClr>
                <a:srgbClr val="629DD1"/>
              </a:buClr>
              <a:buNone/>
            </a:pPr>
            <a:r>
              <a:rPr lang="en-US" sz="17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17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7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57200"/>
            <a:ext cx="7772400" cy="60198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300" b="1" dirty="0" smtClean="0">
                <a:latin typeface="Times New Roman" pitchFamily="18" charset="0"/>
                <a:cs typeface="Times New Roman" pitchFamily="18" charset="0"/>
              </a:rPr>
              <a:t>CHUNK OVERLAP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Neighboring chunks of array overlap</a:t>
            </a:r>
          </a:p>
          <a:p>
            <a:pPr marL="0" indent="0" algn="ctr">
              <a:buNone/>
            </a:pPr>
            <a:endParaRPr lang="en-US" sz="4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43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4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43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4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43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Courtesy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paradigm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marL="0" indent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Advantages: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Improve data availability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Parallel execution of nearest neighbor queries</a:t>
            </a:r>
          </a:p>
        </p:txBody>
      </p:sp>
      <p:pic>
        <p:nvPicPr>
          <p:cNvPr id="1026" name="Picture 2" descr="C:\Users\JOASH\Desktop\Untitled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196" y="1600200"/>
            <a:ext cx="6022893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51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6553200"/>
            <a:ext cx="8610600" cy="304800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Clr>
                <a:srgbClr val="629DD1"/>
              </a:buClr>
              <a:buNone/>
            </a:pPr>
            <a:r>
              <a:rPr lang="en-US" sz="17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17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7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57200"/>
            <a:ext cx="7772400" cy="57150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300" b="1" dirty="0" smtClean="0">
                <a:latin typeface="Times New Roman" pitchFamily="18" charset="0"/>
                <a:cs typeface="Times New Roman" pitchFamily="18" charset="0"/>
              </a:rPr>
              <a:t>QUERY LANGUAGE</a:t>
            </a:r>
          </a:p>
          <a:p>
            <a:pPr marL="0" indent="0" algn="ctr">
              <a:buNone/>
            </a:pP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Array Query Language: Data retrieval and storage.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Array Functional language: To perform operations on database</a:t>
            </a:r>
          </a:p>
        </p:txBody>
      </p:sp>
    </p:spTree>
    <p:extLst>
      <p:ext uri="{BB962C8B-B14F-4D97-AF65-F5344CB8AC3E}">
        <p14:creationId xmlns:p14="http://schemas.microsoft.com/office/powerpoint/2010/main" val="132050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6553200"/>
            <a:ext cx="8610600" cy="304800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Clr>
                <a:srgbClr val="629DD1"/>
              </a:buClr>
              <a:buNone/>
            </a:pPr>
            <a:r>
              <a:rPr lang="en-US" sz="17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17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7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57200"/>
            <a:ext cx="8153400" cy="59436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300" b="1" dirty="0" smtClean="0">
                <a:latin typeface="Times New Roman" pitchFamily="18" charset="0"/>
                <a:cs typeface="Times New Roman" pitchFamily="18" charset="0"/>
              </a:rPr>
              <a:t>CREATE AN ARRAY</a:t>
            </a:r>
          </a:p>
          <a:p>
            <a:pPr marL="0" indent="0" algn="ctr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Syntax: </a:t>
            </a: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CREATE ARRAY 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array_name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&lt;attributes&gt;[dimensions].</a:t>
            </a: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Array Name: Uniquely identify array in database</a:t>
            </a:r>
          </a:p>
          <a:p>
            <a:pPr marL="0" indent="0">
              <a:buNone/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Attribute : Contain actual data. Components are,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Attribute name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Attribute type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Specifying NULL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Specifying DEFAULT</a:t>
            </a:r>
          </a:p>
          <a:p>
            <a:pPr marL="0" indent="0" algn="ctr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43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43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07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6553200"/>
            <a:ext cx="8610600" cy="304800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Clr>
                <a:srgbClr val="629DD1"/>
              </a:buClr>
              <a:buNone/>
            </a:pPr>
            <a:r>
              <a:rPr lang="en-US" sz="17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17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7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57200"/>
            <a:ext cx="8153400" cy="59436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300" b="1" dirty="0" smtClean="0">
                <a:latin typeface="Times New Roman" pitchFamily="18" charset="0"/>
                <a:cs typeface="Times New Roman" pitchFamily="18" charset="0"/>
              </a:rPr>
              <a:t>CREATE AN ARRAY</a:t>
            </a:r>
          </a:p>
          <a:p>
            <a:pPr marL="0" indent="0" algn="ctr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Dimension :Forms coordinates system of array.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Dimension name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Dimension start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Dimension end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Dimension Chunk size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Dimension Chunk Overlap</a:t>
            </a: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CREATE ARRAY  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array_name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&lt;x: double NULL,  y: double  DEFAULT=10.0 &gt;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[i=0:99,10,0, j=0:99,10,0];</a:t>
            </a:r>
          </a:p>
          <a:p>
            <a:pPr marL="0" indent="0">
              <a:buNone/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43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43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42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6553200"/>
            <a:ext cx="8610600" cy="304800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Clr>
                <a:srgbClr val="629DD1"/>
              </a:buClr>
              <a:buNone/>
            </a:pPr>
            <a:r>
              <a:rPr lang="en-US" sz="17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17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7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57200"/>
            <a:ext cx="7620000" cy="57150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300" b="1" dirty="0" smtClean="0">
                <a:latin typeface="Times New Roman" pitchFamily="18" charset="0"/>
                <a:cs typeface="Times New Roman" pitchFamily="18" charset="0"/>
              </a:rPr>
              <a:t>LOAD FORMATTED FILE</a:t>
            </a:r>
            <a:endParaRPr lang="en-US" sz="43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43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scidb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formatted file loaded using LOAD command.</a:t>
            </a: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Syntax: load(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array_name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 ‘path’);</a:t>
            </a: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scidb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file format:</a:t>
            </a: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[{index1,index2,…..}(attr1,attr2,attr3),…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                   .</a:t>
            </a: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                    .</a:t>
            </a: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{index 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m,index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n,… ..}(attr1,attr2,attr3)];</a:t>
            </a: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37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5908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SCIDB:A DATABASE MANAGEMENT SYSTEM FOR APPLICATIONS WITH COMPLEX ANALYTICS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152400" y="4267200"/>
            <a:ext cx="4419600" cy="2209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>
                <a:latin typeface="+mj-lt"/>
              </a:rPr>
              <a:t>Topic Approval : 05-09-13</a:t>
            </a:r>
          </a:p>
          <a:p>
            <a:pPr marL="0" indent="0">
              <a:buNone/>
            </a:pPr>
            <a:r>
              <a:rPr lang="en-US" sz="2200" dirty="0" smtClean="0">
                <a:latin typeface="+mj-lt"/>
              </a:rPr>
              <a:t>Slide Approval  :09-10-13</a:t>
            </a:r>
          </a:p>
          <a:p>
            <a:pPr marL="0" indent="0">
              <a:buNone/>
            </a:pPr>
            <a:endParaRPr lang="en-US" dirty="0" smtClean="0">
              <a:latin typeface="+mj-lt"/>
            </a:endParaRP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4267200" y="4267200"/>
            <a:ext cx="4495800" cy="190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2200" dirty="0" smtClean="0"/>
              <a:t>Presented By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      JOASH JOSE 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      CLASS </a:t>
            </a:r>
            <a:r>
              <a:rPr lang="en-US" sz="2200" dirty="0"/>
              <a:t>N </a:t>
            </a:r>
            <a:r>
              <a:rPr lang="en-US" sz="2200" dirty="0" smtClean="0"/>
              <a:t>O: 28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      S7R,DEPT.CS      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220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6553200"/>
            <a:ext cx="8610600" cy="304800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Clr>
                <a:srgbClr val="629DD1"/>
              </a:buClr>
              <a:buNone/>
            </a:pPr>
            <a:r>
              <a:rPr lang="en-US" sz="17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17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7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57200"/>
            <a:ext cx="7620000" cy="57150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300" b="1" dirty="0" smtClean="0">
                <a:latin typeface="Times New Roman" pitchFamily="18" charset="0"/>
                <a:cs typeface="Times New Roman" pitchFamily="18" charset="0"/>
              </a:rPr>
              <a:t>CODES FOR MISSSING DATA</a:t>
            </a: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Support missing reason codes</a:t>
            </a:r>
          </a:p>
          <a:p>
            <a:pPr>
              <a:buFont typeface="Courier New" pitchFamily="49" charset="0"/>
              <a:buChar char="o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Specify multiple types of null.</a:t>
            </a:r>
          </a:p>
          <a:p>
            <a:pPr marL="0" indent="0">
              <a:buNone/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[{0,0}(10,4.4,”My 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String”,’C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’)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{0,1}(1-,5.1,?1,’D’)</a:t>
            </a: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];</a:t>
            </a: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90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6553200"/>
            <a:ext cx="8610600" cy="304800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Clr>
                <a:srgbClr val="629DD1"/>
              </a:buClr>
              <a:buNone/>
            </a:pPr>
            <a:r>
              <a:rPr lang="en-US" sz="17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17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7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457200"/>
            <a:ext cx="7924800" cy="57150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300" b="1" dirty="0" smtClean="0">
                <a:latin typeface="Times New Roman" pitchFamily="18" charset="0"/>
                <a:cs typeface="Times New Roman" pitchFamily="18" charset="0"/>
              </a:rPr>
              <a:t>ARRAY VERSIONING</a:t>
            </a: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To implement no overwrite storage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 special dimension called version is used</a:t>
            </a: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Select * from scan(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array_name@datetime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(“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yyyy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-mm-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dd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” “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hh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-mm-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”));</a:t>
            </a: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18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6553200"/>
            <a:ext cx="8610600" cy="304800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Clr>
                <a:srgbClr val="629DD1"/>
              </a:buClr>
              <a:buNone/>
            </a:pPr>
            <a:r>
              <a:rPr lang="en-US" sz="17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17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7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57200"/>
            <a:ext cx="7620000" cy="57150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300" b="1" dirty="0" smtClean="0">
                <a:latin typeface="Times New Roman" pitchFamily="18" charset="0"/>
                <a:cs typeface="Times New Roman" pitchFamily="18" charset="0"/>
              </a:rPr>
              <a:t>USE CASES</a:t>
            </a: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Satellite Imagery</a:t>
            </a:r>
          </a:p>
          <a:p>
            <a:pPr>
              <a:buFont typeface="Courier New" pitchFamily="49" charset="0"/>
              <a:buChar char="o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Astronomy Applications</a:t>
            </a:r>
          </a:p>
          <a:p>
            <a:pPr>
              <a:buFont typeface="Courier New" pitchFamily="49" charset="0"/>
              <a:buChar char="o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Genomics</a:t>
            </a:r>
          </a:p>
          <a:p>
            <a:pPr>
              <a:buFont typeface="Courier New" pitchFamily="49" charset="0"/>
              <a:buChar char="o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Commercial application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      -Analytics on location based data    </a:t>
            </a:r>
          </a:p>
        </p:txBody>
      </p:sp>
    </p:spTree>
    <p:extLst>
      <p:ext uri="{BB962C8B-B14F-4D97-AF65-F5344CB8AC3E}">
        <p14:creationId xmlns:p14="http://schemas.microsoft.com/office/powerpoint/2010/main" val="38047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6553200"/>
            <a:ext cx="8610600" cy="304800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Clr>
                <a:srgbClr val="629DD1"/>
              </a:buClr>
              <a:buNone/>
            </a:pPr>
            <a:r>
              <a:rPr lang="en-US" sz="17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17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7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57200"/>
            <a:ext cx="7620000" cy="57150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3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Improved storage efficiency as dimension and attribute grows</a:t>
            </a:r>
          </a:p>
          <a:p>
            <a:pPr>
              <a:buFont typeface="Courier New" pitchFamily="49" charset="0"/>
              <a:buChar char="o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10 to 100 times faster than RDBMS in both dense and sparse data.</a:t>
            </a:r>
          </a:p>
          <a:p>
            <a:pPr marL="0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48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-152400" y="6553200"/>
            <a:ext cx="8686800" cy="304800"/>
          </a:xfrm>
        </p:spPr>
        <p:txBody>
          <a:bodyPr>
            <a:normAutofit fontScale="25000" lnSpcReduction="20000"/>
          </a:bodyPr>
          <a:lstStyle/>
          <a:p>
            <a:pPr marL="0" lvl="0" indent="0" algn="ctr">
              <a:buClr>
                <a:srgbClr val="629DD1"/>
              </a:buClr>
              <a:buNone/>
            </a:pPr>
            <a:r>
              <a:rPr lang="en-US" sz="6400" dirty="0" smtClean="0">
                <a:solidFill>
                  <a:srgbClr val="464646"/>
                </a:solidFill>
                <a:latin typeface="Times New Roman"/>
              </a:rPr>
              <a:t>       Dept</a:t>
            </a:r>
            <a:r>
              <a:rPr lang="en-US" sz="6400" dirty="0">
                <a:solidFill>
                  <a:srgbClr val="464646"/>
                </a:solidFill>
                <a:latin typeface="Times New Roman"/>
              </a:rPr>
              <a:t>. of </a:t>
            </a:r>
            <a:r>
              <a:rPr lang="en-US" sz="64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6400" dirty="0">
              <a:solidFill>
                <a:srgbClr val="464646"/>
              </a:solidFill>
              <a:latin typeface="Times New Roman"/>
            </a:endParaRPr>
          </a:p>
          <a:p>
            <a:endParaRPr lang="en-US" sz="24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57200"/>
            <a:ext cx="7620000" cy="571500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0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pPr marL="0" indent="0">
              <a:buNone/>
            </a:pP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1. J. </a:t>
            </a:r>
            <a:r>
              <a:rPr lang="en-US" sz="11200" dirty="0" err="1">
                <a:latin typeface="Times New Roman" pitchFamily="18" charset="0"/>
                <a:cs typeface="Times New Roman" pitchFamily="18" charset="0"/>
              </a:rPr>
              <a:t>Becla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 and K.-T. Lim, “Report from the First 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Workshop on 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Extremely Large Databases,” Data Science J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., vol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. 7, 2008, pp. 1–13.</a:t>
            </a:r>
          </a:p>
          <a:p>
            <a:pPr marL="0" indent="0">
              <a:buNone/>
            </a:pP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2. M. </a:t>
            </a:r>
            <a:r>
              <a:rPr lang="en-US" sz="11200" dirty="0" err="1">
                <a:latin typeface="Times New Roman" pitchFamily="18" charset="0"/>
                <a:cs typeface="Times New Roman" pitchFamily="18" charset="0"/>
              </a:rPr>
              <a:t>Stonebraker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 et al., “The Architecture of </a:t>
            </a:r>
            <a:r>
              <a:rPr lang="en-US" sz="11200" dirty="0" err="1">
                <a:latin typeface="Times New Roman" pitchFamily="18" charset="0"/>
                <a:cs typeface="Times New Roman" pitchFamily="18" charset="0"/>
              </a:rPr>
              <a:t>SciDB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,”Proc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. Scientific and Statistical Data Management Conf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., Springer-</a:t>
            </a:r>
            <a:r>
              <a:rPr lang="en-US" sz="11200" dirty="0" err="1" smtClean="0">
                <a:latin typeface="Times New Roman" pitchFamily="18" charset="0"/>
                <a:cs typeface="Times New Roman" pitchFamily="18" charset="0"/>
              </a:rPr>
              <a:t>Verlag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, 2011, pp. 1–16.</a:t>
            </a:r>
          </a:p>
          <a:p>
            <a:pPr marL="0" indent="0">
              <a:buNone/>
            </a:pP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3. A.S. </a:t>
            </a:r>
            <a:r>
              <a:rPr lang="en-US" sz="11200" dirty="0" err="1">
                <a:latin typeface="Times New Roman" pitchFamily="18" charset="0"/>
                <a:cs typeface="Times New Roman" pitchFamily="18" charset="0"/>
              </a:rPr>
              <a:t>Szalay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 et al., “Designing and Mining 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Multi-Terabyte Astronomy 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Archives: The Sloan Digital Sky Survey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,”</a:t>
            </a:r>
            <a:r>
              <a:rPr lang="en-US" sz="11200" dirty="0" err="1" smtClean="0">
                <a:latin typeface="Times New Roman" pitchFamily="18" charset="0"/>
                <a:cs typeface="Times New Roman" pitchFamily="18" charset="0"/>
              </a:rPr>
              <a:t>Proc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200" dirty="0" err="1">
                <a:latin typeface="Times New Roman" pitchFamily="18" charset="0"/>
                <a:cs typeface="Times New Roman" pitchFamily="18" charset="0"/>
              </a:rPr>
              <a:t>Sigmod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 Conf., ACM, 2000, pp. 451–462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sz="11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4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4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6553200"/>
            <a:ext cx="8610600" cy="304800"/>
          </a:xfrm>
        </p:spPr>
        <p:txBody>
          <a:bodyPr>
            <a:normAutofit fontScale="25000" lnSpcReduction="20000"/>
          </a:bodyPr>
          <a:lstStyle/>
          <a:p>
            <a:pPr marL="0" lvl="0" indent="0" algn="ctr">
              <a:buClr>
                <a:srgbClr val="629DD1"/>
              </a:buClr>
              <a:buNone/>
            </a:pPr>
            <a:r>
              <a:rPr lang="en-US" sz="56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56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56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57200"/>
            <a:ext cx="7620000" cy="571500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0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pPr marL="0" indent="0">
              <a:buNone/>
            </a:pP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4. A. </a:t>
            </a:r>
            <a:r>
              <a:rPr lang="en-US" sz="11200" dirty="0" err="1">
                <a:latin typeface="Times New Roman" pitchFamily="18" charset="0"/>
                <a:cs typeface="Times New Roman" pitchFamily="18" charset="0"/>
              </a:rPr>
              <a:t>Pavlo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 and et al., “A Comparison of Approaches 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to Large-scale 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Data Analysis,” Proc. </a:t>
            </a:r>
            <a:r>
              <a:rPr lang="en-US" sz="11200" dirty="0" err="1">
                <a:latin typeface="Times New Roman" pitchFamily="18" charset="0"/>
                <a:cs typeface="Times New Roman" pitchFamily="18" charset="0"/>
              </a:rPr>
              <a:t>Sigmod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 Conf., 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ACM, 2009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, pp. 165–178.</a:t>
            </a:r>
          </a:p>
          <a:p>
            <a:pPr marL="0" indent="0">
              <a:buNone/>
            </a:pP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5. P.A. </a:t>
            </a:r>
            <a:r>
              <a:rPr lang="en-US" sz="11200" dirty="0" err="1">
                <a:latin typeface="Times New Roman" pitchFamily="18" charset="0"/>
                <a:cs typeface="Times New Roman" pitchFamily="18" charset="0"/>
              </a:rPr>
              <a:t>Boncz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, S. </a:t>
            </a:r>
            <a:r>
              <a:rPr lang="en-US" sz="11200" dirty="0" err="1">
                <a:latin typeface="Times New Roman" pitchFamily="18" charset="0"/>
                <a:cs typeface="Times New Roman" pitchFamily="18" charset="0"/>
              </a:rPr>
              <a:t>Manegold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, and M.L. </a:t>
            </a:r>
            <a:r>
              <a:rPr lang="en-US" sz="11200" dirty="0" err="1">
                <a:latin typeface="Times New Roman" pitchFamily="18" charset="0"/>
                <a:cs typeface="Times New Roman" pitchFamily="18" charset="0"/>
              </a:rPr>
              <a:t>Kersten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, “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Database  Architecture 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Evolution: Mammals 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Flourished Long 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Before Dinosaurs Became Extinct,” Proc. 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Conf. Very 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Large Data Bases (VLDB), VLDB 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Endowment, 2009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, pp. 1648–1653.</a:t>
            </a:r>
          </a:p>
          <a:p>
            <a:pPr marL="0" indent="0">
              <a:buNone/>
            </a:pP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6. J. Duggan, “Compression and Execution in 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1200" dirty="0" err="1" smtClean="0">
                <a:latin typeface="Times New Roman" pitchFamily="18" charset="0"/>
                <a:cs typeface="Times New Roman" pitchFamily="18" charset="0"/>
              </a:rPr>
              <a:t>SciDB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,” 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in preparation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endParaRPr lang="en-US" sz="4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81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1447800"/>
            <a:ext cx="7620000" cy="2209800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QUESTIONS?</a:t>
            </a:r>
            <a:endParaRPr lang="en-US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52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1524000"/>
            <a:ext cx="7086600" cy="1905000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THANK YOU</a:t>
            </a:r>
            <a:endParaRPr lang="en-US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72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8686800" cy="228599"/>
          </a:xfrm>
        </p:spPr>
        <p:txBody>
          <a:bodyPr>
            <a:noAutofit/>
          </a:bodyPr>
          <a:lstStyle/>
          <a:p>
            <a:pPr algn="ctr"/>
            <a:r>
              <a:rPr lang="en-US" sz="1100" dirty="0" smtClean="0"/>
              <a:t>SCIDB: a DATABASE MANAGEMENT SYSTEM FOR APPLICATIONS WITH COMPLEX ANALYTICS</a:t>
            </a:r>
            <a:endParaRPr lang="en-US" sz="11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304800"/>
            <a:ext cx="8382000" cy="51816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CONTENTS</a:t>
            </a:r>
          </a:p>
          <a:p>
            <a:pPr marL="0" indent="0" algn="ctr">
              <a:buNone/>
            </a:pP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Data Model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Architecture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Query Language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Reference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52400" y="6629400"/>
            <a:ext cx="8534400" cy="228600"/>
          </a:xfrm>
        </p:spPr>
        <p:txBody>
          <a:bodyPr>
            <a:no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n-US" sz="14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14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400" dirty="0">
              <a:solidFill>
                <a:srgbClr val="464646"/>
              </a:solidFill>
              <a:latin typeface="Times New Roman"/>
            </a:endParaRPr>
          </a:p>
          <a:p>
            <a:pPr>
              <a:buFont typeface="Wingdings" pitchFamily="2" charset="2"/>
              <a:buChar char="Ø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8245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8686800" cy="228599"/>
          </a:xfrm>
        </p:spPr>
        <p:txBody>
          <a:bodyPr>
            <a:noAutofit/>
          </a:bodyPr>
          <a:lstStyle/>
          <a:p>
            <a:pPr algn="ctr"/>
            <a:r>
              <a:rPr lang="en-US" sz="1100" dirty="0" smtClean="0"/>
              <a:t>SCIDB: a DATABASE MANAGEMENT SYSTEM FOR APPLICATIONS WITH COMPLEX ANALYTICS</a:t>
            </a:r>
            <a:endParaRPr lang="en-US" sz="11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304800"/>
            <a:ext cx="8382000" cy="5181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marL="0" indent="0" algn="ctr">
              <a:buNone/>
            </a:pP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Support data management need of scientists.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Representing Scientific data (series of spatial and temporal data).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SCIDB(Scientific Database):Open source software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platform.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52400" y="6629400"/>
            <a:ext cx="8534400" cy="228600"/>
          </a:xfrm>
        </p:spPr>
        <p:txBody>
          <a:bodyPr>
            <a:no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n-US" sz="14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14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400" dirty="0">
              <a:solidFill>
                <a:srgbClr val="464646"/>
              </a:solidFill>
              <a:latin typeface="Times New Roman"/>
            </a:endParaRPr>
          </a:p>
          <a:p>
            <a:pPr>
              <a:buFont typeface="Wingdings" pitchFamily="2" charset="2"/>
              <a:buChar char="Ø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3414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610600" cy="228600"/>
          </a:xfrm>
        </p:spPr>
        <p:txBody>
          <a:bodyPr>
            <a:noAutofit/>
          </a:bodyPr>
          <a:lstStyle/>
          <a:p>
            <a:pPr algn="ctr"/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2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381000"/>
            <a:ext cx="8305800" cy="5334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EXISTING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SYSTEMS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Relational Database Management System(RDBMS)</a:t>
            </a:r>
          </a:p>
          <a:p>
            <a:pPr marL="0" lvl="0" indent="0">
              <a:buClr>
                <a:srgbClr val="629DD1"/>
              </a:buClr>
              <a:buNone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-Microsoft SQL server</a:t>
            </a:r>
          </a:p>
          <a:p>
            <a:pPr marL="0" lvl="0" indent="0">
              <a:buClr>
                <a:srgbClr val="629DD1"/>
              </a:buClr>
              <a:buNone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          -MySQL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File Systems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52400" y="6553200"/>
            <a:ext cx="8610600" cy="304800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n-US" sz="14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14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4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01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458200" cy="228600"/>
          </a:xfrm>
        </p:spPr>
        <p:txBody>
          <a:bodyPr>
            <a:no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304800"/>
            <a:ext cx="8305800" cy="6248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DRAWBACKS RDBMS</a:t>
            </a: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wrong data model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-Tables not arrays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Missing required capabilities </a:t>
            </a:r>
          </a:p>
          <a:p>
            <a:pPr marL="0" indent="0">
              <a:buSzPct val="60000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-No overwrite storage</a:t>
            </a:r>
          </a:p>
          <a:p>
            <a:pPr marL="0" indent="0">
              <a:buSzPct val="60000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- A requirement of provenance</a:t>
            </a:r>
          </a:p>
          <a:p>
            <a:pPr marL="0" indent="0">
              <a:buSzPct val="60000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- Represent uncertain data  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SzPct val="60000"/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Requirement of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open source.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52400" y="6553200"/>
            <a:ext cx="8610600" cy="304800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en-US" sz="14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14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4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03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228600"/>
          </a:xfrm>
        </p:spPr>
        <p:txBody>
          <a:bodyPr>
            <a:no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6553200"/>
            <a:ext cx="8534400" cy="304800"/>
          </a:xfrm>
        </p:spPr>
        <p:txBody>
          <a:bodyPr>
            <a:normAutofit fontScale="85000" lnSpcReduction="20000"/>
          </a:bodyPr>
          <a:lstStyle/>
          <a:p>
            <a:pPr marL="0" lvl="0" indent="0" algn="ctr">
              <a:buNone/>
            </a:pPr>
            <a:r>
              <a:rPr lang="en-US" sz="2000" dirty="0" smtClean="0">
                <a:solidFill>
                  <a:srgbClr val="464646"/>
                </a:solidFill>
                <a:latin typeface="Times New Roman"/>
              </a:rPr>
              <a:t> </a:t>
            </a:r>
            <a:r>
              <a:rPr lang="en-US" sz="1600" dirty="0" smtClean="0">
                <a:solidFill>
                  <a:srgbClr val="464646"/>
                </a:solidFill>
                <a:latin typeface="Times New Roman"/>
              </a:rPr>
              <a:t>Dept</a:t>
            </a:r>
            <a:r>
              <a:rPr lang="en-US" sz="1600" dirty="0">
                <a:solidFill>
                  <a:srgbClr val="464646"/>
                </a:solidFill>
                <a:latin typeface="Times New Roman"/>
              </a:rPr>
              <a:t>. of </a:t>
            </a:r>
            <a:r>
              <a:rPr lang="en-US" sz="16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16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57200"/>
            <a:ext cx="7620000" cy="57150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sz="5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700" b="1" dirty="0" smtClean="0">
                <a:latin typeface="Times New Roman" pitchFamily="18" charset="0"/>
                <a:cs typeface="Times New Roman" pitchFamily="18" charset="0"/>
              </a:rPr>
              <a:t>DRAWBACKS  FILE SYSTEMS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Font typeface="Courier New" pitchFamily="49" charset="0"/>
              <a:buChar char="o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Searching metadata problematic</a:t>
            </a:r>
          </a:p>
          <a:p>
            <a:pPr>
              <a:lnSpc>
                <a:spcPct val="120000"/>
              </a:lnSpc>
              <a:buFont typeface="Courier New" pitchFamily="49" charset="0"/>
              <a:buChar char="o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File accessing routines  written manually</a:t>
            </a:r>
          </a:p>
          <a:p>
            <a:pPr>
              <a:lnSpc>
                <a:spcPct val="120000"/>
              </a:lnSpc>
              <a:buFont typeface="Courier New" pitchFamily="49" charset="0"/>
              <a:buChar char="o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Lack of standard file format</a:t>
            </a:r>
            <a:endParaRPr lang="en-US" sz="3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12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6477000"/>
            <a:ext cx="8534400" cy="381000"/>
          </a:xfrm>
        </p:spPr>
        <p:txBody>
          <a:bodyPr>
            <a:normAutofit fontScale="47500" lnSpcReduction="20000"/>
          </a:bodyPr>
          <a:lstStyle/>
          <a:p>
            <a:pPr marL="0" lvl="0" indent="0" algn="ctr">
              <a:buNone/>
            </a:pPr>
            <a:r>
              <a:rPr lang="en-US" sz="4300" dirty="0">
                <a:solidFill>
                  <a:srgbClr val="464646"/>
                </a:solidFill>
                <a:latin typeface="Times New Roman"/>
              </a:rPr>
              <a:t> </a:t>
            </a:r>
            <a:r>
              <a:rPr lang="en-US" sz="2900" dirty="0">
                <a:solidFill>
                  <a:srgbClr val="464646"/>
                </a:solidFill>
                <a:latin typeface="Times New Roman"/>
              </a:rPr>
              <a:t>Dept. of </a:t>
            </a:r>
            <a:r>
              <a:rPr lang="en-US" sz="2900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sz="2900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3400" y="609600"/>
            <a:ext cx="7543800" cy="5867400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en-US" sz="8400" b="1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pPr marL="0" indent="0" algn="ctr">
              <a:buNone/>
            </a:pPr>
            <a:endParaRPr lang="en-US" sz="8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5900" dirty="0" smtClean="0">
                <a:latin typeface="Times New Roman" pitchFamily="18" charset="0"/>
                <a:cs typeface="Times New Roman" pitchFamily="18" charset="0"/>
              </a:rPr>
              <a:t>Scientific Database Management System</a:t>
            </a:r>
          </a:p>
          <a:p>
            <a:pPr>
              <a:buFont typeface="Courier New" pitchFamily="49" charset="0"/>
              <a:buChar char="o"/>
            </a:pPr>
            <a:r>
              <a:rPr lang="en-US" sz="5900" dirty="0" smtClean="0">
                <a:latin typeface="Times New Roman" pitchFamily="18" charset="0"/>
                <a:cs typeface="Times New Roman" pitchFamily="18" charset="0"/>
              </a:rPr>
              <a:t>Open source </a:t>
            </a:r>
          </a:p>
          <a:p>
            <a:pPr>
              <a:buFont typeface="Courier New" pitchFamily="49" charset="0"/>
              <a:buChar char="o"/>
            </a:pPr>
            <a:r>
              <a:rPr lang="en-US" sz="5900" dirty="0" smtClean="0">
                <a:latin typeface="Times New Roman" pitchFamily="18" charset="0"/>
                <a:cs typeface="Times New Roman" pitchFamily="18" charset="0"/>
              </a:rPr>
              <a:t>Array data model</a:t>
            </a:r>
          </a:p>
          <a:p>
            <a:pPr>
              <a:buFont typeface="Courier New" pitchFamily="49" charset="0"/>
              <a:buChar char="o"/>
            </a:pPr>
            <a:r>
              <a:rPr lang="en-US" sz="5900" dirty="0" smtClean="0">
                <a:latin typeface="Times New Roman" pitchFamily="18" charset="0"/>
                <a:cs typeface="Times New Roman" pitchFamily="18" charset="0"/>
              </a:rPr>
              <a:t>Shared nothing architecture</a:t>
            </a:r>
          </a:p>
          <a:p>
            <a:pPr>
              <a:buFont typeface="Courier New" pitchFamily="49" charset="0"/>
              <a:buChar char="o"/>
            </a:pPr>
            <a:r>
              <a:rPr lang="en-US" sz="5900" dirty="0" smtClean="0">
                <a:latin typeface="Times New Roman" pitchFamily="18" charset="0"/>
                <a:cs typeface="Times New Roman" pitchFamily="18" charset="0"/>
              </a:rPr>
              <a:t>Array Query Language(AQL)</a:t>
            </a:r>
          </a:p>
          <a:p>
            <a:pPr>
              <a:buFont typeface="Courier New" pitchFamily="49" charset="0"/>
              <a:buChar char="o"/>
            </a:pPr>
            <a:endParaRPr lang="en-US" sz="67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67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67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8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8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23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04800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SCIDB: a DATABASE MANAGEMENT SYSTEM FOR APPLICATIONS WITH COMPLEX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6553200"/>
            <a:ext cx="8534400" cy="304800"/>
          </a:xfrm>
        </p:spPr>
        <p:txBody>
          <a:bodyPr>
            <a:normAutofit fontScale="70000" lnSpcReduction="20000"/>
          </a:bodyPr>
          <a:lstStyle/>
          <a:p>
            <a:pPr marL="0" lvl="0" indent="0" algn="ctr">
              <a:buNone/>
            </a:pPr>
            <a:r>
              <a:rPr lang="en-US" dirty="0">
                <a:solidFill>
                  <a:srgbClr val="464646"/>
                </a:solidFill>
                <a:latin typeface="Times New Roman"/>
              </a:rPr>
              <a:t> Dept. of </a:t>
            </a:r>
            <a:r>
              <a:rPr lang="en-US" dirty="0" err="1">
                <a:solidFill>
                  <a:srgbClr val="464646"/>
                </a:solidFill>
                <a:latin typeface="Times New Roman"/>
              </a:rPr>
              <a:t>CSE,MACE,Kothamangalam</a:t>
            </a:r>
            <a:endParaRPr lang="en-US" dirty="0">
              <a:solidFill>
                <a:srgbClr val="464646"/>
              </a:solidFill>
              <a:latin typeface="Times New Roman"/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57200"/>
            <a:ext cx="8153400" cy="571500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5700" b="1" dirty="0" smtClean="0">
                <a:latin typeface="Times New Roman" pitchFamily="18" charset="0"/>
                <a:cs typeface="Times New Roman" pitchFamily="18" charset="0"/>
              </a:rPr>
              <a:t>ARRAY DATA MODEL</a:t>
            </a:r>
          </a:p>
          <a:p>
            <a:pPr marL="0" indent="0">
              <a:buNone/>
            </a:pPr>
            <a:endParaRPr lang="en-US" sz="57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Multidimensional arrays for storage and processing.</a:t>
            </a:r>
          </a:p>
          <a:p>
            <a:pPr>
              <a:buFont typeface="Courier New" pitchFamily="49" charset="0"/>
              <a:buChar char="o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Array created by specifying</a:t>
            </a:r>
          </a:p>
          <a:p>
            <a:pPr marL="0" indent="0"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1.Array name </a:t>
            </a:r>
          </a:p>
          <a:p>
            <a:pPr marL="0" indent="0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2.Dimensions</a:t>
            </a:r>
          </a:p>
          <a:p>
            <a:pPr marL="0" indent="0"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-N dimensional array has dimensions                             (d1,d2,d3,…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dn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3.Attributes</a:t>
            </a:r>
          </a:p>
          <a:p>
            <a:pPr marL="0" indent="0"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         -A cell is a combination of dimension values</a:t>
            </a:r>
          </a:p>
          <a:p>
            <a:pPr marL="0" indent="0"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-Cell hold multiple data values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, attributes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51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1613</TotalTime>
  <Words>1150</Words>
  <Application>Microsoft Office PowerPoint</Application>
  <PresentationFormat>On-screen Show (4:3)</PresentationFormat>
  <Paragraphs>272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Oriel</vt:lpstr>
      <vt:lpstr> WELCOME</vt:lpstr>
      <vt:lpstr>SCIDB:A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 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SCIDB: a DATABASE MANAGEMENT SYSTEM FOR APPLICATIONS WITH COMPLEX ANALYTICS</vt:lpstr>
      <vt:lpstr>QUESTIONS?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JOASH</dc:creator>
  <cp:lastModifiedBy>JOASH</cp:lastModifiedBy>
  <cp:revision>84</cp:revision>
  <dcterms:created xsi:type="dcterms:W3CDTF">2013-09-19T14:12:12Z</dcterms:created>
  <dcterms:modified xsi:type="dcterms:W3CDTF">2013-10-09T17:35:02Z</dcterms:modified>
</cp:coreProperties>
</file>