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  <p:sldMasterId id="2147483722" r:id="rId2"/>
    <p:sldMasterId id="2147483708" r:id="rId3"/>
    <p:sldMasterId id="2147483696" r:id="rId4"/>
    <p:sldMasterId id="2147483684" r:id="rId5"/>
  </p:sldMasterIdLst>
  <p:handoutMasterIdLst>
    <p:handoutMasterId r:id="rId29"/>
  </p:handoutMasterIdLst>
  <p:sldIdLst>
    <p:sldId id="257" r:id="rId6"/>
    <p:sldId id="275" r:id="rId7"/>
    <p:sldId id="288" r:id="rId8"/>
    <p:sldId id="256" r:id="rId9"/>
    <p:sldId id="267" r:id="rId10"/>
    <p:sldId id="262" r:id="rId11"/>
    <p:sldId id="263" r:id="rId12"/>
    <p:sldId id="264" r:id="rId13"/>
    <p:sldId id="287" r:id="rId14"/>
    <p:sldId id="265" r:id="rId15"/>
    <p:sldId id="279" r:id="rId16"/>
    <p:sldId id="293" r:id="rId17"/>
    <p:sldId id="278" r:id="rId18"/>
    <p:sldId id="280" r:id="rId19"/>
    <p:sldId id="283" r:id="rId20"/>
    <p:sldId id="284" r:id="rId21"/>
    <p:sldId id="285" r:id="rId22"/>
    <p:sldId id="286" r:id="rId23"/>
    <p:sldId id="260" r:id="rId24"/>
    <p:sldId id="289" r:id="rId25"/>
    <p:sldId id="290" r:id="rId26"/>
    <p:sldId id="291" r:id="rId27"/>
    <p:sldId id="292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B75FD1A-A522-4FFC-AB0F-D2B6F5F3F907}">
          <p14:sldIdLst>
            <p14:sldId id="257"/>
            <p14:sldId id="275"/>
            <p14:sldId id="288"/>
            <p14:sldId id="256"/>
            <p14:sldId id="267"/>
            <p14:sldId id="262"/>
            <p14:sldId id="263"/>
            <p14:sldId id="264"/>
            <p14:sldId id="287"/>
            <p14:sldId id="265"/>
            <p14:sldId id="279"/>
            <p14:sldId id="293"/>
            <p14:sldId id="278"/>
            <p14:sldId id="280"/>
            <p14:sldId id="283"/>
            <p14:sldId id="284"/>
            <p14:sldId id="285"/>
            <p14:sldId id="286"/>
            <p14:sldId id="260"/>
            <p14:sldId id="289"/>
            <p14:sldId id="290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DECA-1C3A-4A32-A04B-B5D6B6701A3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CF89F-3375-452B-BB70-EBB7D851F88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131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22531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22533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253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F6D6730-3228-4C0F-862A-E3B0E8E14F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2800" y="6400800"/>
            <a:ext cx="7035800" cy="457200"/>
          </a:xfrm>
        </p:spPr>
        <p:txBody>
          <a:bodyPr/>
          <a:lstStyle>
            <a:lvl1pPr algn="ctr">
              <a:defRPr sz="1800" baseline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255713" y="0"/>
            <a:ext cx="7313612" cy="279400"/>
          </a:xfrm>
        </p:spPr>
        <p:txBody>
          <a:bodyPr/>
          <a:lstStyle>
            <a:lvl1pPr algn="ctr">
              <a:defRPr sz="1800" b="0" baseline="0">
                <a:solidFill>
                  <a:schemeClr val="bg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IN" dirty="0" smtClean="0"/>
              <a:t>A PRACTICAL DATABASE SECURITY MODEL USING PBDM+G</a:t>
            </a:r>
            <a:endParaRPr lang="en-IN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1000124" y="1727200"/>
            <a:ext cx="7737475" cy="444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93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A872FB-B098-4F2E-9877-5CBD009F33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0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DA4EF98-49D3-48A3-B792-B2D95BB856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35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8B372F7-DE30-4DF6-BCEC-6D09C3519B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10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938F96E-1980-4BDB-B94F-6402547869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4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1C74029-FD04-42AC-AB81-2A923245EB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18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1158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7042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8056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838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AFA25A-6493-42F5-BC70-DA5FB719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48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2514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6041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9761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5688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29607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03930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5528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31204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9167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808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CD3756-5477-48FB-8ABB-529D3ED80D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2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11261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8401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4057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20833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33446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7082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2586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42124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17745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822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5C20E7A-DC8E-4F33-B713-A1501D7B53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96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19894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33495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16266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76409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10374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28302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6564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44917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62143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947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5AC955-EE0F-4F36-B86A-C3E8DAE1D4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94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630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13385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43396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6448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93595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76534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83756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2900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1580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693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8/31/2004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Limiting Disclosure in Hippocratic Databases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EE35185-5E19-4358-900D-8E21AC5C07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74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447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2800" y="6400800"/>
            <a:ext cx="7035800" cy="457200"/>
          </a:xfrm>
        </p:spPr>
        <p:txBody>
          <a:bodyPr/>
          <a:lstStyle>
            <a:lvl1pPr algn="ctr">
              <a:defRPr sz="1800" baseline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        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1000124" y="1727200"/>
            <a:ext cx="7737475" cy="444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71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2800" y="6400800"/>
            <a:ext cx="7035800" cy="457200"/>
          </a:xfrm>
        </p:spPr>
        <p:txBody>
          <a:bodyPr/>
          <a:lstStyle>
            <a:lvl1pPr algn="ctr">
              <a:defRPr sz="1800" baseline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255713" y="0"/>
            <a:ext cx="7313612" cy="279400"/>
          </a:xfrm>
        </p:spPr>
        <p:txBody>
          <a:bodyPr/>
          <a:lstStyle>
            <a:lvl1pPr algn="ctr">
              <a:defRPr sz="1800" b="0" baseline="0">
                <a:solidFill>
                  <a:schemeClr val="bg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IN" dirty="0" smtClean="0"/>
              <a:t>A PRACTICAL DATABASE SECURITY MODEL USING PBDM+G</a:t>
            </a:r>
            <a:endParaRPr lang="en-IN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1000124" y="1727200"/>
            <a:ext cx="7737475" cy="444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24200" y="1219200"/>
            <a:ext cx="7197725" cy="50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17791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8/31/2004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Limiting Disclosure in Hippocratic Databases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64741D38-954E-4BF0-8CEB-45F1DBED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74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21507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21508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509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r>
              <a:rPr lang="en-US"/>
              <a:t>Limiting Disclosure in Hippocratic Databases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734" r:id="rId8"/>
    <p:sldLayoutId id="2147483721" r:id="rId9"/>
    <p:sldLayoutId id="2147483720" r:id="rId10"/>
    <p:sldLayoutId id="2147483668" r:id="rId11"/>
    <p:sldLayoutId id="2147483669" r:id="rId12"/>
    <p:sldLayoutId id="2147483670" r:id="rId13"/>
    <p:sldLayoutId id="2147483671" r:id="rId14"/>
    <p:sldLayoutId id="2147483683" r:id="rId15"/>
    <p:sldLayoutId id="2147483735" r:id="rId16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¡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anose="05000000000000000000" pitchFamily="2" charset="2"/>
        <a:buChar char="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¡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D5937-FCFA-4E1E-A4BC-C2E049DA195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08095-4DDB-43FC-8D37-82CA2467EF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268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425DC-B4DA-4D22-9BCF-39CBFEA08DC2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70803-F7DF-408E-9006-DF1E531E55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5450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EB496-7CAF-4FEE-BD8C-437216232A51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B210-5F59-4DD2-BBAF-74A4396231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51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20A1F-0FE7-437D-80F2-FAF54844DFAC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AAAB8-2AC6-40EC-8DBD-DE933DA87C1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5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4710" y="2967334"/>
            <a:ext cx="56795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0"/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WELCOME</a:t>
            </a:r>
            <a:endParaRPr lang="en-US" sz="7200" b="0" cap="none" spc="0" dirty="0">
              <a:ln w="0"/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98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Purpose based database model + Group Concept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Metadata size exceeds the actual size in PBDM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Duplicates exist in PBDM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 is used in group concept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PBDM+G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GROUPING CONCEPT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0" y="2401910"/>
            <a:ext cx="6168756" cy="28837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53990" y="5868329"/>
            <a:ext cx="375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Courtesy: IEEE PAPER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885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GROUPING CONCEPT(</a:t>
            </a:r>
            <a:r>
              <a:rPr lang="en-IN" sz="4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505" y="1841500"/>
            <a:ext cx="6295095" cy="35971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53990" y="5868329"/>
            <a:ext cx="375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Courtesy: IEEE PAPER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403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METADATA SCHEMA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2274" y="5501670"/>
            <a:ext cx="423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>
                <a:solidFill>
                  <a:schemeClr val="tx2"/>
                </a:solidFill>
              </a:rPr>
              <a:t>LDHD MODEL</a:t>
            </a:r>
            <a:endParaRPr lang="en-IN" sz="2800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32" y="2131548"/>
            <a:ext cx="7730767" cy="28436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53990" y="5868329"/>
            <a:ext cx="375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IN" dirty="0" smtClean="0"/>
          </a:p>
          <a:p>
            <a:pPr algn="ctr"/>
            <a:r>
              <a:rPr lang="en-IN" dirty="0" smtClean="0"/>
              <a:t>Courtesy: IEEE PAPER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872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        Dept. of 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smtClean="0"/>
              <a:t> </a:t>
            </a:r>
            <a:r>
              <a:rPr lang="en-US" sz="180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13" y="853284"/>
            <a:ext cx="7426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METADATA SCHEMA(contd..)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99" y="2219092"/>
            <a:ext cx="7845500" cy="28658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78098" y="5501670"/>
            <a:ext cx="4471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>
                <a:solidFill>
                  <a:schemeClr val="tx2"/>
                </a:solidFill>
              </a:rPr>
              <a:t>PBDM+G MODEL</a:t>
            </a:r>
            <a:endParaRPr lang="en-IN" sz="28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3990" y="5868329"/>
            <a:ext cx="375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 smtClean="0"/>
          </a:p>
          <a:p>
            <a:pPr algn="ctr"/>
            <a:r>
              <a:rPr lang="en-IN" dirty="0" smtClean="0"/>
              <a:t>Courtesy: IEEE PAPER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3201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000124" y="1727200"/>
            <a:ext cx="7737475" cy="4528634"/>
          </a:xfrm>
        </p:spPr>
        <p:txBody>
          <a:bodyPr/>
          <a:lstStyle/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|S| - No of tuples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|A| - Attributes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|P| - No of usage purposes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|R| - No of data users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Metadata volume between 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|R| x (|A|+1) x |S|    and    |P| x |R| x (|A|+1) x |S|</a:t>
            </a: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IN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LDHD MODEL</a:t>
            </a: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METADATA VOLUME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4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000124" y="1727200"/>
            <a:ext cx="7737475" cy="4528634"/>
          </a:xfrm>
        </p:spPr>
        <p:txBody>
          <a:bodyPr/>
          <a:lstStyle/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|S| - No of tuples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|A| - Attributes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|P| - No of usage purposes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|G| - No of privacy preference groups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Metadata volume between 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(|S| x (|P|+1)) + (|G| x (|A|+1))</a:t>
            </a: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IN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PBDM+G</a:t>
            </a: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METADATA VOLUME(contd.)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0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000124" y="1505414"/>
            <a:ext cx="7737475" cy="5073805"/>
          </a:xfrm>
        </p:spPr>
        <p:txBody>
          <a:bodyPr/>
          <a:lstStyle/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GMT - Group Mapping Table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GPT - Group Preference Table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0:Start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1: Read key , attribute and purpose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3: if key not found in GMT </a:t>
            </a: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step 7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4: get Group ID for the purpose</a:t>
            </a:r>
          </a:p>
          <a:p>
            <a:pPr marL="0" indent="0" algn="just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Step5: select choice with Group ID as key from GPT  if  choice=0 </a:t>
            </a: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7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Step6:select attribute from data table for the key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Step7:Stop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988" y="386366"/>
            <a:ext cx="7313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QUERY MODIFICATION             ALGORITHM</a:t>
            </a:r>
          </a:p>
          <a:p>
            <a:r>
              <a:rPr lang="en-IN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10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043781" y="1612900"/>
            <a:ext cx="7737475" cy="4445000"/>
          </a:xfrm>
        </p:spPr>
        <p:txBody>
          <a:bodyPr/>
          <a:lstStyle/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QUERY MODIFICATION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4945"/>
            <a:ext cx="9037743" cy="37007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295" y="1754626"/>
            <a:ext cx="77307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“Select Ai , </a:t>
            </a: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Data Table” for purpose </a:t>
            </a: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en-IN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 as     </a:t>
            </a:r>
            <a:endParaRPr lang="en-IN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4475" y="3244334"/>
            <a:ext cx="2755050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IN" dirty="0" smtClean="0"/>
          </a:p>
          <a:p>
            <a:pPr algn="ctr"/>
            <a:endParaRPr lang="en-IN" dirty="0"/>
          </a:p>
          <a:p>
            <a:pPr algn="ctr"/>
            <a:endParaRPr lang="en-IN" dirty="0" smtClean="0"/>
          </a:p>
          <a:p>
            <a:pPr algn="ctr"/>
            <a:endParaRPr lang="en-IN" dirty="0"/>
          </a:p>
          <a:p>
            <a:pPr algn="ctr"/>
            <a:endParaRPr lang="en-IN" dirty="0" smtClean="0"/>
          </a:p>
          <a:p>
            <a:pPr algn="ctr"/>
            <a:endParaRPr lang="en-IN" dirty="0"/>
          </a:p>
          <a:p>
            <a:pPr algn="ctr"/>
            <a:endParaRPr lang="en-IN" dirty="0" smtClean="0"/>
          </a:p>
          <a:p>
            <a:pPr algn="ctr"/>
            <a:endParaRPr lang="en-IN" dirty="0"/>
          </a:p>
          <a:p>
            <a:pPr algn="ctr"/>
            <a:endParaRPr lang="en-IN" dirty="0" smtClean="0"/>
          </a:p>
          <a:p>
            <a:pPr algn="ctr"/>
            <a:endParaRPr lang="en-IN" dirty="0"/>
          </a:p>
          <a:p>
            <a:pPr algn="ctr"/>
            <a:endParaRPr lang="en-IN" dirty="0" smtClean="0"/>
          </a:p>
          <a:p>
            <a:pPr algn="ctr"/>
            <a:r>
              <a:rPr lang="en-IN" dirty="0" smtClean="0"/>
              <a:t>Courtesy</a:t>
            </a:r>
            <a:r>
              <a:rPr lang="en-IN" dirty="0"/>
              <a:t>: IEEE PAPER</a:t>
            </a:r>
          </a:p>
        </p:txBody>
      </p:sp>
    </p:spTree>
    <p:extLst>
      <p:ext uri="{BB962C8B-B14F-4D97-AF65-F5344CB8AC3E}">
        <p14:creationId xmlns:p14="http://schemas.microsoft.com/office/powerpoint/2010/main" val="170091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0469" y="6313488"/>
            <a:ext cx="5019294" cy="39211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1800" dirty="0"/>
              <a:t>Dept. of </a:t>
            </a:r>
            <a:r>
              <a:rPr lang="en-US" sz="1800" dirty="0" err="1"/>
              <a:t>CSE,MACE,Kothamangalam</a:t>
            </a:r>
            <a:endParaRPr lang="en-US" sz="1800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ARCHITECTURE</a:t>
            </a:r>
            <a:endParaRPr lang="en-US" sz="4000" dirty="0"/>
          </a:p>
        </p:txBody>
      </p:sp>
      <p:sp>
        <p:nvSpPr>
          <p:cNvPr id="28677" name="computr1"/>
          <p:cNvSpPr>
            <a:spLocks noEditPoints="1" noChangeArrowheads="1"/>
          </p:cNvSpPr>
          <p:nvPr/>
        </p:nvSpPr>
        <p:spPr bwMode="auto">
          <a:xfrm rot="-21600000">
            <a:off x="3863975" y="1736725"/>
            <a:ext cx="1808163" cy="118110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C6D6CF"/>
          </a:solidFill>
          <a:ln w="1905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 rot="-21600000">
            <a:off x="2087563" y="3132138"/>
            <a:ext cx="5046662" cy="2719387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 rot="-21600000">
            <a:off x="2514600" y="4038600"/>
            <a:ext cx="4475163" cy="1682750"/>
          </a:xfrm>
          <a:prstGeom prst="can">
            <a:avLst>
              <a:gd name="adj" fmla="val 25000"/>
            </a:avLst>
          </a:prstGeom>
          <a:solidFill>
            <a:srgbClr val="C6D6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8699" name="Group 27"/>
          <p:cNvGrpSpPr>
            <a:grpSpLocks/>
          </p:cNvGrpSpPr>
          <p:nvPr/>
        </p:nvGrpSpPr>
        <p:grpSpPr bwMode="auto">
          <a:xfrm>
            <a:off x="2727325" y="4665663"/>
            <a:ext cx="1714500" cy="757237"/>
            <a:chOff x="2244" y="2928"/>
            <a:chExt cx="1080" cy="477"/>
          </a:xfrm>
        </p:grpSpPr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 rot="-21600000">
              <a:off x="2244" y="2928"/>
              <a:ext cx="1080" cy="477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8681" name="Text Box 9"/>
            <p:cNvSpPr txBox="1">
              <a:spLocks noChangeArrowheads="1"/>
            </p:cNvSpPr>
            <p:nvPr/>
          </p:nvSpPr>
          <p:spPr bwMode="auto">
            <a:xfrm rot="-21600000">
              <a:off x="2304" y="3016"/>
              <a:ext cx="1020" cy="326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latin typeface="Arial" panose="020B0604020202020204" pitchFamily="34" charset="0"/>
                </a:rPr>
                <a:t>Privacy Meta-Data</a:t>
              </a:r>
            </a:p>
          </p:txBody>
        </p:sp>
      </p:grpSp>
      <p:grpSp>
        <p:nvGrpSpPr>
          <p:cNvPr id="28706" name="Group 34"/>
          <p:cNvGrpSpPr>
            <a:grpSpLocks/>
          </p:cNvGrpSpPr>
          <p:nvPr/>
        </p:nvGrpSpPr>
        <p:grpSpPr bwMode="auto">
          <a:xfrm>
            <a:off x="4575175" y="4665663"/>
            <a:ext cx="2273300" cy="762000"/>
            <a:chOff x="3408" y="2928"/>
            <a:chExt cx="1432" cy="507"/>
          </a:xfrm>
        </p:grpSpPr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 rot="-21600000">
              <a:off x="3408" y="2928"/>
              <a:ext cx="1432" cy="507"/>
            </a:xfrm>
            <a:prstGeom prst="rect">
              <a:avLst/>
            </a:prstGeom>
            <a:solidFill>
              <a:srgbClr val="6AB6B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684" name="Text Box 12"/>
            <p:cNvSpPr txBox="1">
              <a:spLocks noChangeArrowheads="1"/>
            </p:cNvSpPr>
            <p:nvPr/>
          </p:nvSpPr>
          <p:spPr bwMode="auto">
            <a:xfrm rot="-21600000">
              <a:off x="3452" y="3060"/>
              <a:ext cx="538" cy="344"/>
            </a:xfrm>
            <a:prstGeom prst="rect">
              <a:avLst/>
            </a:prstGeom>
            <a:solidFill>
              <a:srgbClr val="6AB6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400">
                  <a:latin typeface="Arial" panose="020B0604020202020204" pitchFamily="34" charset="0"/>
                </a:rPr>
                <a:t>Data Table</a:t>
              </a:r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2940050" y="3549650"/>
            <a:ext cx="3810000" cy="676275"/>
            <a:chOff x="2378" y="2225"/>
            <a:chExt cx="2400" cy="426"/>
          </a:xfrm>
        </p:grpSpPr>
        <p:sp>
          <p:nvSpPr>
            <p:cNvPr id="28686" name="AutoShape 14"/>
            <p:cNvSpPr>
              <a:spLocks noChangeArrowheads="1"/>
            </p:cNvSpPr>
            <p:nvPr/>
          </p:nvSpPr>
          <p:spPr bwMode="auto">
            <a:xfrm flipV="1">
              <a:off x="2378" y="2225"/>
              <a:ext cx="2400" cy="4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AFA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28687" name="Text Box 15"/>
            <p:cNvSpPr txBox="1">
              <a:spLocks noChangeArrowheads="1"/>
            </p:cNvSpPr>
            <p:nvPr/>
          </p:nvSpPr>
          <p:spPr bwMode="auto">
            <a:xfrm rot="-21600000">
              <a:off x="3139" y="2357"/>
              <a:ext cx="1020" cy="192"/>
            </a:xfrm>
            <a:prstGeom prst="rect">
              <a:avLst/>
            </a:prstGeom>
            <a:solidFill>
              <a:srgbClr val="FAF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400">
                  <a:latin typeface="Arial" panose="020B0604020202020204" pitchFamily="34" charset="0"/>
                </a:rPr>
                <a:t>Query Modifier</a:t>
              </a:r>
            </a:p>
          </p:txBody>
        </p:sp>
      </p:grp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4360863" y="1946275"/>
            <a:ext cx="782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ahoma" panose="020B0604030504040204" pitchFamily="34" charset="0"/>
              </a:rPr>
              <a:t>Query</a:t>
            </a: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4716463" y="2922588"/>
            <a:ext cx="1587" cy="614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 flipV="1">
            <a:off x="3722688" y="4248150"/>
            <a:ext cx="993775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4859338" y="4248150"/>
            <a:ext cx="355600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8705" name="Line 33"/>
          <p:cNvSpPr>
            <a:spLocks noChangeShapeType="1"/>
          </p:cNvSpPr>
          <p:nvPr/>
        </p:nvSpPr>
        <p:spPr bwMode="auto">
          <a:xfrm>
            <a:off x="5032375" y="2913063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cxnSp>
        <p:nvCxnSpPr>
          <p:cNvPr id="28720" name="AutoShape 48"/>
          <p:cNvCxnSpPr>
            <a:cxnSpLocks noChangeShapeType="1"/>
            <a:stCxn id="28696" idx="1"/>
            <a:endCxn id="28677" idx="13"/>
          </p:cNvCxnSpPr>
          <p:nvPr/>
        </p:nvCxnSpPr>
        <p:spPr bwMode="auto">
          <a:xfrm rot="5400000" flipH="1" flipV="1">
            <a:off x="4492626" y="3470275"/>
            <a:ext cx="1909762" cy="465137"/>
          </a:xfrm>
          <a:prstGeom prst="curvedConnector4">
            <a:avLst>
              <a:gd name="adj1" fmla="val 2657"/>
              <a:gd name="adj2" fmla="val 399315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724" name="Text Box 52"/>
          <p:cNvSpPr txBox="1">
            <a:spLocks noChangeArrowheads="1"/>
          </p:cNvSpPr>
          <p:nvPr/>
        </p:nvSpPr>
        <p:spPr bwMode="auto">
          <a:xfrm>
            <a:off x="2133600" y="3124200"/>
            <a:ext cx="228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370013" y="17061"/>
            <a:ext cx="6280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A DATABASE SECURITY MODEL USING PGDM+G</a:t>
            </a:r>
            <a:endParaRPr lang="en-I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91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3" grpId="0" animBg="1"/>
      <p:bldP spid="28694" grpId="0" animBg="1"/>
      <p:bldP spid="28696" grpId="0" animBg="1"/>
      <p:bldP spid="287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848" y="-244699"/>
            <a:ext cx="6858000" cy="2936384"/>
          </a:xfrm>
        </p:spPr>
        <p:txBody>
          <a:bodyPr>
            <a:normAutofit fontScale="90000"/>
          </a:bodyPr>
          <a:lstStyle/>
          <a:p>
            <a:r>
              <a:rPr lang="en-IN" sz="4000" dirty="0" smtClean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PRACTCAL DATABASE</a:t>
            </a:r>
            <a:br>
              <a:rPr lang="en-IN" sz="4000" dirty="0" smtClean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 smtClean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SECURITY MODEL USING PURPOSE BASED DATABASE ACCESS CONTROL AND GROUP CONCEPT</a:t>
            </a:r>
            <a:endParaRPr lang="en-IN" sz="40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987899"/>
            <a:ext cx="9144000" cy="3721994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>
                <a:solidFill>
                  <a:srgbClr val="006666"/>
                </a:solidFill>
              </a:rPr>
              <a:t>    Topic approval:26/08/2013                                  JIJU JOSE </a:t>
            </a:r>
            <a:endParaRPr lang="en-US" sz="2800" dirty="0">
              <a:solidFill>
                <a:srgbClr val="006666"/>
              </a:solidFill>
            </a:endParaRPr>
          </a:p>
          <a:p>
            <a:r>
              <a:rPr lang="en-US" sz="2800" dirty="0" smtClean="0">
                <a:solidFill>
                  <a:srgbClr val="006666"/>
                </a:solidFill>
              </a:rPr>
              <a:t>   Slide approval:31/08/2013 </a:t>
            </a:r>
            <a:r>
              <a:rPr lang="en-US" sz="2800" dirty="0">
                <a:solidFill>
                  <a:srgbClr val="006666"/>
                </a:solidFill>
              </a:rPr>
              <a:t>		              Roll </a:t>
            </a:r>
            <a:r>
              <a:rPr lang="en-US" sz="2800" dirty="0" smtClean="0">
                <a:solidFill>
                  <a:srgbClr val="006666"/>
                </a:solidFill>
              </a:rPr>
              <a:t>no-27</a:t>
            </a:r>
            <a:endParaRPr lang="en-US" sz="2800" dirty="0">
              <a:solidFill>
                <a:srgbClr val="006666"/>
              </a:solidFill>
            </a:endParaRPr>
          </a:p>
          <a:p>
            <a:r>
              <a:rPr lang="en-US" sz="2800" dirty="0">
                <a:solidFill>
                  <a:srgbClr val="006666"/>
                </a:solidFill>
              </a:rPr>
              <a:t>Topic and slide approved by: </a:t>
            </a:r>
            <a:r>
              <a:rPr lang="en-US" sz="2800" dirty="0" smtClean="0">
                <a:solidFill>
                  <a:srgbClr val="006666"/>
                </a:solidFill>
              </a:rPr>
              <a:t>                                    </a:t>
            </a:r>
            <a:r>
              <a:rPr lang="en-US" sz="2800" dirty="0">
                <a:solidFill>
                  <a:srgbClr val="006666"/>
                </a:solidFill>
              </a:rPr>
              <a:t>S7 </a:t>
            </a:r>
            <a:r>
              <a:rPr lang="en-US" sz="2800" dirty="0" smtClean="0">
                <a:solidFill>
                  <a:srgbClr val="006666"/>
                </a:solidFill>
              </a:rPr>
              <a:t>R        </a:t>
            </a:r>
          </a:p>
          <a:p>
            <a:r>
              <a:rPr lang="en-US" sz="2800" dirty="0" err="1" smtClean="0">
                <a:solidFill>
                  <a:srgbClr val="006666"/>
                </a:solidFill>
              </a:rPr>
              <a:t>Mrs</a:t>
            </a:r>
            <a:r>
              <a:rPr lang="en-US" sz="2800" dirty="0" smtClean="0">
                <a:solidFill>
                  <a:srgbClr val="006666"/>
                </a:solidFill>
              </a:rPr>
              <a:t> </a:t>
            </a:r>
            <a:r>
              <a:rPr lang="en-US" sz="2800" dirty="0" err="1">
                <a:solidFill>
                  <a:srgbClr val="006666"/>
                </a:solidFill>
              </a:rPr>
              <a:t>Jisha</a:t>
            </a:r>
            <a:r>
              <a:rPr lang="en-US" sz="2800" dirty="0">
                <a:solidFill>
                  <a:srgbClr val="006666"/>
                </a:solidFill>
              </a:rPr>
              <a:t> P Abraham	</a:t>
            </a:r>
            <a:endParaRPr lang="en-IN" sz="28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2987899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1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Model collects </a:t>
            </a: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only usage </a:t>
            </a: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</a:t>
            </a: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need not be collected for new users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Reduces size of metadata by grouping – 10% of size taken by LDHD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Grouping simplifies process of preference gathering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 privacy checking using “left outer join” – Query processing time lesser by 23.6%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CONCLUSION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REFERENCES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954" y="1980215"/>
            <a:ext cx="7223959" cy="8187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508" y="2798956"/>
            <a:ext cx="7130818" cy="348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3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4710" y="2967334"/>
            <a:ext cx="56795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0"/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</a:t>
            </a:r>
            <a:endParaRPr lang="en-US" sz="7200" b="0" cap="none" spc="0" dirty="0">
              <a:ln w="0"/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903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1738" y="2967334"/>
            <a:ext cx="71702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0"/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QUESTIONS?</a:t>
            </a:r>
            <a:endParaRPr lang="en-US" sz="7200" b="0" cap="none" spc="0" dirty="0">
              <a:ln w="0"/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11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000124" y="1505415"/>
            <a:ext cx="7737475" cy="46667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 BASED DATABASE MODEL(PBDM)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GROUPING CONCEPT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METADATA SCHEMA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QUERY MODIFICATION ALGORITHM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13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81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Misuse of personal information collected online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along with purpose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used for purposes specified by user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Hippocratic Database Model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13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23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Purposes of data usage must be collected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personal information must be collected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level protection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Metadata size must be minimum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new users must be easier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13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6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HIPPOCRATIC DATABASE MODEL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LIMITING DISCLOSURE IN HIPPOCRATIC DATABASES(LDHD)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13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13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Limits data collection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Record level data protection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Metadata larger than actual data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new user is difficult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practical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DRAWBACKS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Purpose based database model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Preference for usage purpose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users not considered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Lesser metadata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58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PBDM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1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812800" y="6512312"/>
            <a:ext cx="7035800" cy="345688"/>
          </a:xfrm>
        </p:spPr>
        <p:txBody>
          <a:bodyPr/>
          <a:lstStyle/>
          <a:p>
            <a:r>
              <a:rPr lang="en-US" dirty="0" smtClean="0"/>
              <a:t>         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5713" y="141668"/>
            <a:ext cx="7313612" cy="244698"/>
          </a:xfrm>
        </p:spPr>
        <p:txBody>
          <a:bodyPr/>
          <a:lstStyle/>
          <a:p>
            <a:pPr algn="ctr"/>
            <a:r>
              <a:rPr lang="en-US" sz="1800" dirty="0"/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A DATABASE SECURITY MODEL USING PGDM+G</a:t>
            </a:r>
            <a:endParaRPr lang="en-IN" sz="1800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lv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13" y="905014"/>
            <a:ext cx="731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IN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4" y="1841501"/>
            <a:ext cx="7737475" cy="1816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3771901"/>
            <a:ext cx="8331200" cy="19821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53990" y="5868329"/>
            <a:ext cx="375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Courtesy: IEEE PAPER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799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5|0.4"/>
</p:tagLst>
</file>

<file path=ppt/theme/theme1.xml><?xml version="1.0" encoding="utf-8"?>
<a:theme xmlns:a="http://schemas.openxmlformats.org/drawingml/2006/main" name="Theme1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757D9C2D-5C12-494D-B39F-5DE7BF8303CF}" vid="{2CF2264C-02B8-40C4-AEE5-C6DD9FE77982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1137</TotalTime>
  <Words>718</Words>
  <Application>Microsoft Office PowerPoint</Application>
  <PresentationFormat>On-screen Show (4:3)</PresentationFormat>
  <Paragraphs>278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Calibri</vt:lpstr>
      <vt:lpstr>Calibri Light</vt:lpstr>
      <vt:lpstr>Tahoma</vt:lpstr>
      <vt:lpstr>Times New Roman</vt:lpstr>
      <vt:lpstr>Verdana</vt:lpstr>
      <vt:lpstr>Wingdings</vt:lpstr>
      <vt:lpstr>Theme1</vt:lpstr>
      <vt:lpstr>3_Custom Design</vt:lpstr>
      <vt:lpstr>2_Custom Design</vt:lpstr>
      <vt:lpstr>1_Custom Design</vt:lpstr>
      <vt:lpstr>Custom Design</vt:lpstr>
      <vt:lpstr>PowerPoint Presentation</vt:lpstr>
      <vt:lpstr>A PRACTCAL DATABASE SECURITY MODEL USING PURPOSE BASED DATABASE ACCESS CONTROL AND GROUP CONCEPT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 A DATABASE SECURITY MODEL USING PGDM+G</vt:lpstr>
      <vt:lpstr>ARCHITECTURE</vt:lpstr>
      <vt:lpstr> A DATABASE SECURITY MODEL USING PGDM+G</vt:lpstr>
      <vt:lpstr> A DATABASE SECURITY MODEL USING PGDM+G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JIJUKUTTAN</dc:creator>
  <cp:lastModifiedBy>vk</cp:lastModifiedBy>
  <cp:revision>68</cp:revision>
  <dcterms:created xsi:type="dcterms:W3CDTF">2013-08-28T08:10:17Z</dcterms:created>
  <dcterms:modified xsi:type="dcterms:W3CDTF">2013-08-31T08:00:22Z</dcterms:modified>
</cp:coreProperties>
</file>