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sldIdLst>
    <p:sldId id="256" r:id="rId2"/>
    <p:sldId id="293" r:id="rId3"/>
    <p:sldId id="273" r:id="rId4"/>
    <p:sldId id="257" r:id="rId5"/>
    <p:sldId id="275" r:id="rId6"/>
    <p:sldId id="295" r:id="rId7"/>
    <p:sldId id="258" r:id="rId8"/>
    <p:sldId id="260" r:id="rId9"/>
    <p:sldId id="261" r:id="rId10"/>
    <p:sldId id="298" r:id="rId11"/>
    <p:sldId id="300" r:id="rId12"/>
    <p:sldId id="296" r:id="rId13"/>
    <p:sldId id="280" r:id="rId14"/>
    <p:sldId id="268" r:id="rId15"/>
    <p:sldId id="269" r:id="rId16"/>
    <p:sldId id="286" r:id="rId17"/>
    <p:sldId id="283" r:id="rId18"/>
    <p:sldId id="285" r:id="rId19"/>
    <p:sldId id="276" r:id="rId20"/>
    <p:sldId id="292" r:id="rId21"/>
    <p:sldId id="287" r:id="rId22"/>
    <p:sldId id="288" r:id="rId23"/>
    <p:sldId id="289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B3C82-E112-4386-BFF3-225A0C931664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1998D-1716-46F0-A9E0-751CADC2D5F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xfrm>
            <a:off x="92273" y="4343703"/>
            <a:ext cx="6663036" cy="4339650"/>
          </a:xfrm>
        </p:spPr>
        <p:txBody>
          <a:bodyPr>
            <a:spAutoFit/>
          </a:bodyPr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43364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 defTabSz="914485" eaLnBrk="0" hangingPunct="0"/>
            <a:fld id="{A41927E0-2FB4-4BE0-879F-C2EE68F79B07}" type="slidenum">
              <a:rPr lang="en-US" sz="1200">
                <a:cs typeface="Arial" pitchFamily="34" charset="0"/>
              </a:rPr>
              <a:pPr algn="r" defTabSz="914485" eaLnBrk="0" hangingPunct="0"/>
              <a:t>16</a:t>
            </a:fld>
            <a:endParaRPr lang="en-US" sz="1200" dirty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2014458-B885-4EEA-BECF-76B8C3BDF64A}" type="datetimeFigureOut">
              <a:rPr lang="en-US" smtClean="0"/>
              <a:pPr/>
              <a:t>10/30/2013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692F6C-BBEA-4D55-AD63-A49E47ACE7E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An exploration of the concept</a:t>
            </a:r>
            <a:endParaRPr lang="en-IN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6600" dirty="0" smtClean="0"/>
              <a:t>BIG DATA</a:t>
            </a:r>
            <a:endParaRPr lang="en-IN" sz="66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42910" y="4500570"/>
            <a:ext cx="7772432" cy="1752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IN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Eric Kalapura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IN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S7 Computer Science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IN" b="1" cap="all" spc="250" dirty="0" smtClean="0">
                <a:solidFill>
                  <a:schemeClr val="tx2"/>
                </a:solidFill>
              </a:rPr>
              <a:t>MAR ATHANASIUS COLLEGE OF Engineering</a:t>
            </a:r>
            <a:r>
              <a:rPr kumimoji="0" lang="en-IN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2" descr="http://image.slidesharecdn.com/bigdataarchitecture-100626102239-phpapp01/95/slide-17-638.jpg?1374782231"/>
          <p:cNvPicPr>
            <a:picLocks noChangeAspect="1" noChangeArrowheads="1"/>
          </p:cNvPicPr>
          <p:nvPr/>
        </p:nvPicPr>
        <p:blipFill>
          <a:blip r:embed="rId2"/>
          <a:srcRect b="70225"/>
          <a:stretch>
            <a:fillRect/>
          </a:stretch>
        </p:blipFill>
        <p:spPr bwMode="auto">
          <a:xfrm>
            <a:off x="0" y="0"/>
            <a:ext cx="9143999" cy="3429000"/>
          </a:xfrm>
          <a:prstGeom prst="rect">
            <a:avLst/>
          </a:prstGeom>
          <a:noFill/>
        </p:spPr>
      </p:pic>
      <p:pic>
        <p:nvPicPr>
          <p:cNvPr id="5" name="Picture 2" descr="http://image.slidesharecdn.com/bigdataarchitecture-100626102239-phpapp01/95/slide-17-638.jpg?1374782231"/>
          <p:cNvPicPr>
            <a:picLocks noChangeAspect="1" noChangeArrowheads="1"/>
          </p:cNvPicPr>
          <p:nvPr/>
        </p:nvPicPr>
        <p:blipFill>
          <a:blip r:embed="rId2"/>
          <a:srcRect t="57600" b="15781"/>
          <a:stretch>
            <a:fillRect/>
          </a:stretch>
        </p:blipFill>
        <p:spPr bwMode="auto">
          <a:xfrm>
            <a:off x="0" y="3429000"/>
            <a:ext cx="914399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58952"/>
          </a:xfrm>
        </p:spPr>
        <p:txBody>
          <a:bodyPr>
            <a:noAutofit/>
          </a:bodyPr>
          <a:lstStyle/>
          <a:p>
            <a:r>
              <a:rPr lang="en-IN" sz="4400" b="1" dirty="0" smtClean="0"/>
              <a:t>Cycle of Big Data Management</a:t>
            </a:r>
            <a:endParaRPr lang="en-IN" sz="4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r>
              <a:rPr lang="en-IN" sz="2800" dirty="0" smtClean="0"/>
              <a:t>Capture</a:t>
            </a:r>
          </a:p>
          <a:p>
            <a:endParaRPr lang="en-IN" sz="2800" dirty="0" smtClean="0"/>
          </a:p>
          <a:p>
            <a:r>
              <a:rPr lang="en-IN" sz="2800" dirty="0" smtClean="0"/>
              <a:t>Organize</a:t>
            </a:r>
          </a:p>
          <a:p>
            <a:endParaRPr lang="en-IN" sz="2800" dirty="0" smtClean="0"/>
          </a:p>
          <a:p>
            <a:r>
              <a:rPr lang="en-IN" sz="2800" dirty="0" smtClean="0"/>
              <a:t>Integrate</a:t>
            </a:r>
          </a:p>
          <a:p>
            <a:endParaRPr lang="en-IN" sz="2800" dirty="0" smtClean="0"/>
          </a:p>
          <a:p>
            <a:r>
              <a:rPr lang="en-IN" sz="2800" dirty="0" smtClean="0"/>
              <a:t>Analyze</a:t>
            </a:r>
          </a:p>
          <a:p>
            <a:endParaRPr lang="en-IN" sz="2800" dirty="0" smtClean="0"/>
          </a:p>
          <a:p>
            <a:r>
              <a:rPr lang="en-IN" sz="2800" dirty="0" smtClean="0"/>
              <a:t>Act</a:t>
            </a:r>
            <a:endParaRPr lang="en-IN" sz="2800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openbi.com/images/data-archite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42852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400" b="1" dirty="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Big Data Analysis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err="1" smtClean="0"/>
              <a:t>Hadoop</a:t>
            </a:r>
            <a:endParaRPr lang="en-IN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3200" dirty="0" smtClean="0"/>
              <a:t>✓ </a:t>
            </a:r>
            <a:r>
              <a:rPr lang="en-US" sz="3200" dirty="0" err="1" smtClean="0"/>
              <a:t>Hadoop</a:t>
            </a:r>
            <a:r>
              <a:rPr lang="en-US" sz="3200" dirty="0" smtClean="0"/>
              <a:t> Distributed File System</a:t>
            </a:r>
            <a:endParaRPr lang="en-IN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✓ </a:t>
            </a:r>
            <a:r>
              <a:rPr lang="en-US" sz="3200" dirty="0" err="1" smtClean="0"/>
              <a:t>MapReduce</a:t>
            </a:r>
            <a:r>
              <a:rPr lang="en-US" sz="3200" dirty="0" smtClean="0"/>
              <a:t> engine</a:t>
            </a:r>
            <a:endParaRPr lang="en-IN" sz="3200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en-US" sz="3200" dirty="0"/>
              <a:t>How </a:t>
            </a:r>
            <a:r>
              <a:rPr lang="en-US" sz="3200" dirty="0" smtClean="0"/>
              <a:t>a </a:t>
            </a:r>
            <a:r>
              <a:rPr lang="en-US" sz="3200" dirty="0" err="1" smtClean="0"/>
              <a:t>Hadoop</a:t>
            </a:r>
            <a:r>
              <a:rPr lang="en-US" sz="3200" dirty="0" smtClean="0"/>
              <a:t> cluster</a:t>
            </a:r>
            <a:r>
              <a:rPr lang="en-US" sz="3200" dirty="0"/>
              <a:t> </a:t>
            </a:r>
            <a:r>
              <a:rPr lang="en-US" sz="3200" dirty="0" smtClean="0"/>
              <a:t>is mapped</a:t>
            </a:r>
            <a:r>
              <a:rPr lang="en-US" sz="3200" dirty="0"/>
              <a:t> </a:t>
            </a:r>
            <a:r>
              <a:rPr lang="en-US" sz="3200" dirty="0" smtClean="0"/>
              <a:t>to hardware</a:t>
            </a:r>
            <a:r>
              <a:rPr lang="en-IN" sz="3200" dirty="0"/>
              <a:t/>
            </a:r>
            <a:br>
              <a:rPr lang="en-IN" sz="3200" dirty="0"/>
            </a:br>
            <a:endParaRPr lang="en-IN" sz="3200" dirty="0"/>
          </a:p>
        </p:txBody>
      </p:sp>
      <p:pic>
        <p:nvPicPr>
          <p:cNvPr id="25602" name="imagerId33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1"/>
            <a:ext cx="7358114" cy="5411526"/>
          </a:xfrm>
          <a:prstGeom prst="rect">
            <a:avLst/>
          </a:prstGeom>
          <a:noFill/>
        </p:spPr>
      </p:pic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en-IN" sz="3200" dirty="0" smtClean="0"/>
              <a:t>Working of </a:t>
            </a:r>
            <a:r>
              <a:rPr lang="en-IN" sz="3200" dirty="0" err="1" smtClean="0"/>
              <a:t>MapReduce</a:t>
            </a:r>
            <a:r>
              <a:rPr lang="en-IN" sz="3200" dirty="0"/>
              <a:t/>
            </a:r>
            <a:br>
              <a:rPr lang="en-IN" sz="3200" dirty="0"/>
            </a:br>
            <a:endParaRPr lang="en-IN" sz="3200" dirty="0"/>
          </a:p>
        </p:txBody>
      </p:sp>
      <p:pic>
        <p:nvPicPr>
          <p:cNvPr id="26626" name="imagerId33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8143932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4"/>
          <p:cNvSpPr>
            <a:spLocks noGrp="1"/>
          </p:cNvSpPr>
          <p:nvPr>
            <p:ph type="title" idx="4294967295"/>
          </p:nvPr>
        </p:nvSpPr>
        <p:spPr>
          <a:xfrm>
            <a:off x="0" y="-214338"/>
            <a:ext cx="9144000" cy="1143000"/>
          </a:xfrm>
        </p:spPr>
        <p:txBody>
          <a:bodyPr>
            <a:noAutofit/>
          </a:bodyPr>
          <a:lstStyle/>
          <a:p>
            <a:r>
              <a:rPr lang="en-US" sz="4400" dirty="0" smtClean="0">
                <a:ea typeface="ＭＳ Ｐゴシック" pitchFamily="34" charset="-128"/>
              </a:rPr>
              <a:t>Intelligent Query Streaming</a:t>
            </a:r>
            <a:endParaRPr lang="en-US" sz="4400" dirty="0">
              <a:ea typeface="ＭＳ Ｐゴシック" pitchFamily="34" charset="-128"/>
            </a:endParaRPr>
          </a:p>
        </p:txBody>
      </p:sp>
      <p:sp>
        <p:nvSpPr>
          <p:cNvPr id="62" name="AutoShape 3"/>
          <p:cNvSpPr>
            <a:spLocks noChangeArrowheads="1"/>
          </p:cNvSpPr>
          <p:nvPr/>
        </p:nvSpPr>
        <p:spPr bwMode="auto">
          <a:xfrm>
            <a:off x="5929322" y="1708150"/>
            <a:ext cx="1928826" cy="3721114"/>
          </a:xfrm>
          <a:prstGeom prst="roundRect">
            <a:avLst>
              <a:gd name="adj" fmla="val 6514"/>
            </a:avLst>
          </a:prstGeom>
          <a:solidFill>
            <a:srgbClr val="00ADD0"/>
          </a:solidFill>
          <a:ln w="9525" algn="ctr">
            <a:round/>
            <a:headEnd/>
            <a:tailEnd/>
          </a:ln>
          <a:effectLst/>
          <a:scene3d>
            <a:camera prst="legacyPerspectiveBottom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3" name="AutoShape 3"/>
          <p:cNvSpPr>
            <a:spLocks noChangeArrowheads="1"/>
          </p:cNvSpPr>
          <p:nvPr/>
        </p:nvSpPr>
        <p:spPr bwMode="auto">
          <a:xfrm>
            <a:off x="2214547" y="1708150"/>
            <a:ext cx="3643338" cy="3721114"/>
          </a:xfrm>
          <a:prstGeom prst="roundRect">
            <a:avLst>
              <a:gd name="adj" fmla="val 2014"/>
            </a:avLst>
          </a:prstGeom>
          <a:solidFill>
            <a:srgbClr val="156570"/>
          </a:solidFill>
          <a:ln w="9525" algn="ctr">
            <a:round/>
            <a:headEnd/>
            <a:tailEnd/>
          </a:ln>
          <a:effectLst/>
          <a:scene3d>
            <a:camera prst="legacyPerspectiveBottom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4" name="Text Box 91"/>
          <p:cNvSpPr txBox="1">
            <a:spLocks noChangeArrowheads="1"/>
          </p:cNvSpPr>
          <p:nvPr/>
        </p:nvSpPr>
        <p:spPr bwMode="auto">
          <a:xfrm>
            <a:off x="3071802" y="1714488"/>
            <a:ext cx="228601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dirty="0">
                <a:solidFill>
                  <a:srgbClr val="FFFFFF"/>
                </a:solidFill>
                <a:ea typeface="+mn-ea"/>
                <a:cs typeface="Arial" pitchFamily="34" charset="0"/>
              </a:rPr>
              <a:t>FPGA Core</a:t>
            </a:r>
          </a:p>
        </p:txBody>
      </p:sp>
      <p:sp>
        <p:nvSpPr>
          <p:cNvPr id="65" name="Text Box 92"/>
          <p:cNvSpPr txBox="1">
            <a:spLocks noChangeArrowheads="1"/>
          </p:cNvSpPr>
          <p:nvPr/>
        </p:nvSpPr>
        <p:spPr bwMode="auto">
          <a:xfrm>
            <a:off x="6000760" y="1714488"/>
            <a:ext cx="1619271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dirty="0">
                <a:solidFill>
                  <a:srgbClr val="FFFFFF"/>
                </a:solidFill>
                <a:ea typeface="+mn-ea"/>
                <a:cs typeface="Arial" pitchFamily="34" charset="0"/>
              </a:rPr>
              <a:t>CPU Core</a:t>
            </a:r>
          </a:p>
        </p:txBody>
      </p:sp>
      <p:sp>
        <p:nvSpPr>
          <p:cNvPr id="66" name="Rectangle 81"/>
          <p:cNvSpPr>
            <a:spLocks noChangeArrowheads="1"/>
          </p:cNvSpPr>
          <p:nvPr/>
        </p:nvSpPr>
        <p:spPr bwMode="auto">
          <a:xfrm>
            <a:off x="2214546" y="4500570"/>
            <a:ext cx="1320817" cy="4444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a typeface="+mn-ea"/>
                <a:cs typeface="Arial" pitchFamily="34" charset="0"/>
              </a:rPr>
              <a:t>Uncompress</a:t>
            </a:r>
          </a:p>
        </p:txBody>
      </p:sp>
      <p:sp>
        <p:nvSpPr>
          <p:cNvPr id="67" name="Rectangle 83"/>
          <p:cNvSpPr>
            <a:spLocks noChangeArrowheads="1"/>
          </p:cNvSpPr>
          <p:nvPr/>
        </p:nvSpPr>
        <p:spPr bwMode="auto">
          <a:xfrm>
            <a:off x="3500430" y="4643446"/>
            <a:ext cx="109196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FFFF"/>
                </a:solidFill>
                <a:ea typeface="+mn-ea"/>
                <a:cs typeface="Arial" pitchFamily="34" charset="0"/>
              </a:rPr>
              <a:t>Project</a:t>
            </a:r>
          </a:p>
        </p:txBody>
      </p:sp>
      <p:sp>
        <p:nvSpPr>
          <p:cNvPr id="68" name="Rectangle 85"/>
          <p:cNvSpPr>
            <a:spLocks noChangeArrowheads="1"/>
          </p:cNvSpPr>
          <p:nvPr/>
        </p:nvSpPr>
        <p:spPr bwMode="auto">
          <a:xfrm>
            <a:off x="4500562" y="4714884"/>
            <a:ext cx="14287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FFFFFF"/>
                </a:solidFill>
                <a:ea typeface="+mn-ea"/>
                <a:cs typeface="Arial" pitchFamily="34" charset="0"/>
              </a:rPr>
              <a:t>Restrict</a:t>
            </a:r>
            <a:endParaRPr lang="en-US" sz="2400" b="1" kern="0" dirty="0">
              <a:solidFill>
                <a:srgbClr val="FFFFFF"/>
              </a:solidFill>
              <a:ea typeface="+mn-ea"/>
              <a:cs typeface="Arial" pitchFamily="34" charset="0"/>
            </a:endParaRPr>
          </a:p>
        </p:txBody>
      </p:sp>
      <p:sp>
        <p:nvSpPr>
          <p:cNvPr id="69" name="Rectangle 22" descr="Large grid"/>
          <p:cNvSpPr>
            <a:spLocks noChangeArrowheads="1"/>
          </p:cNvSpPr>
          <p:nvPr/>
        </p:nvSpPr>
        <p:spPr bwMode="auto">
          <a:xfrm>
            <a:off x="657225" y="3095625"/>
            <a:ext cx="508000" cy="641350"/>
          </a:xfrm>
          <a:prstGeom prst="rect">
            <a:avLst/>
          </a:prstGeom>
          <a:solidFill>
            <a:srgbClr val="CA77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0" name="Rectangle 261"/>
          <p:cNvSpPr>
            <a:spLocks noChangeArrowheads="1"/>
          </p:cNvSpPr>
          <p:nvPr/>
        </p:nvSpPr>
        <p:spPr bwMode="auto">
          <a:xfrm>
            <a:off x="330200" y="2597150"/>
            <a:ext cx="1023938" cy="1608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2" name="Rectangle 22" descr="Large grid"/>
          <p:cNvSpPr>
            <a:spLocks noChangeArrowheads="1"/>
          </p:cNvSpPr>
          <p:nvPr/>
        </p:nvSpPr>
        <p:spPr bwMode="auto">
          <a:xfrm>
            <a:off x="561975" y="3095625"/>
            <a:ext cx="508000" cy="641350"/>
          </a:xfrm>
          <a:prstGeom prst="rect">
            <a:avLst/>
          </a:prstGeom>
          <a:solidFill>
            <a:srgbClr val="CA77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3" name="Rectangle 261"/>
          <p:cNvSpPr>
            <a:spLocks noChangeArrowheads="1"/>
          </p:cNvSpPr>
          <p:nvPr/>
        </p:nvSpPr>
        <p:spPr bwMode="auto">
          <a:xfrm>
            <a:off x="234950" y="2597150"/>
            <a:ext cx="1023938" cy="1608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5" name="AutoShape 52"/>
          <p:cNvSpPr>
            <a:spLocks noChangeArrowheads="1"/>
          </p:cNvSpPr>
          <p:nvPr/>
        </p:nvSpPr>
        <p:spPr bwMode="auto">
          <a:xfrm flipH="1">
            <a:off x="204788" y="2797175"/>
            <a:ext cx="969962" cy="1223963"/>
          </a:xfrm>
          <a:prstGeom prst="can">
            <a:avLst>
              <a:gd name="adj" fmla="val 38097"/>
            </a:avLst>
          </a:prstGeom>
          <a:gradFill rotWithShape="1">
            <a:gsLst>
              <a:gs pos="0">
                <a:srgbClr val="FFFFFF"/>
              </a:gs>
              <a:gs pos="100000">
                <a:srgbClr val="B6BF00"/>
              </a:gs>
            </a:gsLst>
            <a:lin ang="5400000" scaled="1"/>
          </a:gradFill>
          <a:ln w="19050">
            <a:solidFill>
              <a:srgbClr val="15657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2" name="Rectangle 22" descr="Large grid"/>
          <p:cNvSpPr>
            <a:spLocks noChangeArrowheads="1"/>
          </p:cNvSpPr>
          <p:nvPr/>
        </p:nvSpPr>
        <p:spPr bwMode="auto">
          <a:xfrm>
            <a:off x="2497138" y="2871788"/>
            <a:ext cx="879475" cy="1111250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3" name="Rectangle 22" descr="Large grid"/>
          <p:cNvSpPr>
            <a:spLocks noChangeArrowheads="1"/>
          </p:cNvSpPr>
          <p:nvPr/>
        </p:nvSpPr>
        <p:spPr bwMode="auto">
          <a:xfrm>
            <a:off x="3884613" y="2860675"/>
            <a:ext cx="357187" cy="1111250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4" name="Rectangle 22" descr="Large grid"/>
          <p:cNvSpPr>
            <a:spLocks noChangeArrowheads="1"/>
          </p:cNvSpPr>
          <p:nvPr/>
        </p:nvSpPr>
        <p:spPr bwMode="auto">
          <a:xfrm>
            <a:off x="3884613" y="2860675"/>
            <a:ext cx="357187" cy="1111250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5" name="Rectangle 22" descr="Large grid"/>
          <p:cNvSpPr>
            <a:spLocks noChangeArrowheads="1"/>
          </p:cNvSpPr>
          <p:nvPr/>
        </p:nvSpPr>
        <p:spPr bwMode="auto">
          <a:xfrm>
            <a:off x="5013325" y="3621088"/>
            <a:ext cx="357188" cy="349250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164263" y="3101975"/>
            <a:ext cx="887412" cy="706438"/>
            <a:chOff x="3974" y="174"/>
            <a:chExt cx="559" cy="445"/>
          </a:xfrm>
        </p:grpSpPr>
        <p:sp>
          <p:nvSpPr>
            <p:cNvPr id="87" name="Rectangle 22" descr="Large checker board"/>
            <p:cNvSpPr>
              <a:spLocks noChangeArrowheads="1"/>
            </p:cNvSpPr>
            <p:nvPr/>
          </p:nvSpPr>
          <p:spPr bwMode="auto">
            <a:xfrm>
              <a:off x="3979" y="492"/>
              <a:ext cx="554" cy="127"/>
            </a:xfrm>
            <a:prstGeom prst="rect">
              <a:avLst/>
            </a:prstGeom>
            <a:pattFill prst="lgCheck">
              <a:fgClr>
                <a:srgbClr val="CA7700"/>
              </a:fgClr>
              <a:bgClr>
                <a:srgbClr val="FFFFFF"/>
              </a:bgClr>
            </a:pattFill>
            <a:ln w="19050" algn="ctr">
              <a:solidFill>
                <a:srgbClr val="CA77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600" b="1">
                <a:solidFill>
                  <a:srgbClr val="FFFFFF"/>
                </a:solidFill>
                <a:cs typeface="Arial" pitchFamily="34" charset="0"/>
              </a:endParaRPr>
            </a:p>
          </p:txBody>
        </p:sp>
        <p:grpSp>
          <p:nvGrpSpPr>
            <p:cNvPr id="3" name="Group 260"/>
            <p:cNvGrpSpPr>
              <a:grpSpLocks/>
            </p:cNvGrpSpPr>
            <p:nvPr/>
          </p:nvGrpSpPr>
          <p:grpSpPr bwMode="auto">
            <a:xfrm>
              <a:off x="3974" y="174"/>
              <a:ext cx="550" cy="240"/>
              <a:chOff x="3848" y="1831"/>
              <a:chExt cx="550" cy="240"/>
            </a:xfrm>
          </p:grpSpPr>
          <p:sp>
            <p:nvSpPr>
              <p:cNvPr id="89" name="Rectangle 22" descr="Large checker board"/>
              <p:cNvSpPr>
                <a:spLocks noChangeArrowheads="1"/>
              </p:cNvSpPr>
              <p:nvPr/>
            </p:nvSpPr>
            <p:spPr bwMode="auto">
              <a:xfrm>
                <a:off x="4268" y="1922"/>
                <a:ext cx="130" cy="114"/>
              </a:xfrm>
              <a:prstGeom prst="rect">
                <a:avLst/>
              </a:prstGeom>
              <a:pattFill prst="lgCheck">
                <a:fgClr>
                  <a:srgbClr val="CA7700"/>
                </a:fgClr>
                <a:bgClr>
                  <a:srgbClr val="FFFFFF"/>
                </a:bgClr>
              </a:pattFill>
              <a:ln w="19050" algn="ctr">
                <a:solidFill>
                  <a:srgbClr val="CA77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sz="1600" b="1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90" name="Rectangle 22" descr="Large checker board"/>
              <p:cNvSpPr>
                <a:spLocks noChangeArrowheads="1"/>
              </p:cNvSpPr>
              <p:nvPr/>
            </p:nvSpPr>
            <p:spPr bwMode="auto">
              <a:xfrm rot="5400000">
                <a:off x="4017" y="1899"/>
                <a:ext cx="240" cy="104"/>
              </a:xfrm>
              <a:prstGeom prst="rect">
                <a:avLst/>
              </a:prstGeom>
              <a:pattFill prst="lgCheck">
                <a:fgClr>
                  <a:srgbClr val="CA7700"/>
                </a:fgClr>
                <a:bgClr>
                  <a:srgbClr val="FFFFFF"/>
                </a:bgClr>
              </a:pattFill>
              <a:ln w="19050" algn="ctr">
                <a:solidFill>
                  <a:srgbClr val="CA77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sz="1600" b="1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91" name="Rectangle 22" descr="Large checker board"/>
              <p:cNvSpPr>
                <a:spLocks noChangeArrowheads="1"/>
              </p:cNvSpPr>
              <p:nvPr/>
            </p:nvSpPr>
            <p:spPr bwMode="auto">
              <a:xfrm>
                <a:off x="3848" y="1848"/>
                <a:ext cx="181" cy="218"/>
              </a:xfrm>
              <a:prstGeom prst="rect">
                <a:avLst/>
              </a:prstGeom>
              <a:pattFill prst="lgCheck">
                <a:fgClr>
                  <a:srgbClr val="CA7700"/>
                </a:fgClr>
                <a:bgClr>
                  <a:srgbClr val="FFFFFF"/>
                </a:bgClr>
              </a:pattFill>
              <a:ln w="19050" algn="ctr">
                <a:solidFill>
                  <a:srgbClr val="CA77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sz="1600" b="1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92" name="Rectangle 22" descr="Large checker board"/>
          <p:cNvSpPr>
            <a:spLocks noChangeArrowheads="1"/>
          </p:cNvSpPr>
          <p:nvPr/>
        </p:nvSpPr>
        <p:spPr bwMode="auto">
          <a:xfrm>
            <a:off x="6161088" y="3606800"/>
            <a:ext cx="879475" cy="201613"/>
          </a:xfrm>
          <a:prstGeom prst="rect">
            <a:avLst/>
          </a:prstGeom>
          <a:pattFill prst="lgCheck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grpSp>
        <p:nvGrpSpPr>
          <p:cNvPr id="4" name="Group 260"/>
          <p:cNvGrpSpPr>
            <a:grpSpLocks/>
          </p:cNvGrpSpPr>
          <p:nvPr/>
        </p:nvGrpSpPr>
        <p:grpSpPr bwMode="auto">
          <a:xfrm>
            <a:off x="6153150" y="3101975"/>
            <a:ext cx="873125" cy="381000"/>
            <a:chOff x="3848" y="1831"/>
            <a:chExt cx="550" cy="240"/>
          </a:xfrm>
        </p:grpSpPr>
        <p:sp>
          <p:nvSpPr>
            <p:cNvPr id="94" name="Rectangle 22" descr="Large checker board"/>
            <p:cNvSpPr>
              <a:spLocks noChangeArrowheads="1"/>
            </p:cNvSpPr>
            <p:nvPr/>
          </p:nvSpPr>
          <p:spPr bwMode="auto">
            <a:xfrm>
              <a:off x="4268" y="1922"/>
              <a:ext cx="130" cy="114"/>
            </a:xfrm>
            <a:prstGeom prst="rect">
              <a:avLst/>
            </a:prstGeom>
            <a:pattFill prst="lgCheck">
              <a:fgClr>
                <a:srgbClr val="CA7700"/>
              </a:fgClr>
              <a:bgClr>
                <a:srgbClr val="FFFFFF"/>
              </a:bgClr>
            </a:pattFill>
            <a:ln w="19050" algn="ctr">
              <a:solidFill>
                <a:srgbClr val="CA77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600" b="1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95" name="Rectangle 22" descr="Large checker board"/>
            <p:cNvSpPr>
              <a:spLocks noChangeArrowheads="1"/>
            </p:cNvSpPr>
            <p:nvPr/>
          </p:nvSpPr>
          <p:spPr bwMode="auto">
            <a:xfrm rot="5400000">
              <a:off x="4017" y="1899"/>
              <a:ext cx="240" cy="104"/>
            </a:xfrm>
            <a:prstGeom prst="rect">
              <a:avLst/>
            </a:prstGeom>
            <a:pattFill prst="lgCheck">
              <a:fgClr>
                <a:srgbClr val="CA7700"/>
              </a:fgClr>
              <a:bgClr>
                <a:srgbClr val="FFFFFF"/>
              </a:bgClr>
            </a:pattFill>
            <a:ln w="19050" algn="ctr">
              <a:solidFill>
                <a:srgbClr val="CA77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600" b="1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96" name="Rectangle 22" descr="Large checker board"/>
            <p:cNvSpPr>
              <a:spLocks noChangeArrowheads="1"/>
            </p:cNvSpPr>
            <p:nvPr/>
          </p:nvSpPr>
          <p:spPr bwMode="auto">
            <a:xfrm>
              <a:off x="3848" y="1848"/>
              <a:ext cx="181" cy="218"/>
            </a:xfrm>
            <a:prstGeom prst="rect">
              <a:avLst/>
            </a:prstGeom>
            <a:pattFill prst="lgCheck">
              <a:fgClr>
                <a:srgbClr val="CA7700"/>
              </a:fgClr>
              <a:bgClr>
                <a:srgbClr val="FFFFFF"/>
              </a:bgClr>
            </a:pattFill>
            <a:ln w="19050" algn="ctr">
              <a:solidFill>
                <a:srgbClr val="CA77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600" b="1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sp>
        <p:nvSpPr>
          <p:cNvPr id="97" name="AutoShape 33"/>
          <p:cNvSpPr>
            <a:spLocks noChangeArrowheads="1"/>
          </p:cNvSpPr>
          <p:nvPr/>
        </p:nvSpPr>
        <p:spPr bwMode="auto">
          <a:xfrm rot="10800000">
            <a:off x="7929586" y="2214553"/>
            <a:ext cx="1214414" cy="2384425"/>
          </a:xfrm>
          <a:prstGeom prst="leftArrow">
            <a:avLst>
              <a:gd name="adj1" fmla="val 61787"/>
              <a:gd name="adj2" fmla="val 87051"/>
            </a:avLst>
          </a:prstGeom>
          <a:solidFill>
            <a:srgbClr val="DDDDDD"/>
          </a:solidFill>
          <a:ln w="19050" algn="ctr">
            <a:solidFill>
              <a:srgbClr val="B6BF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>
              <a:lnSpc>
                <a:spcPct val="100000"/>
              </a:lnSpc>
              <a:spcBef>
                <a:spcPct val="40000"/>
              </a:spcBef>
              <a:buClr>
                <a:srgbClr val="D1B12B"/>
              </a:buClr>
              <a:buSzPct val="80000"/>
            </a:pPr>
            <a:endParaRPr lang="en-US" sz="1200" b="1">
              <a:solidFill>
                <a:srgbClr val="000066"/>
              </a:solidFill>
              <a:cs typeface="Arial" pitchFamily="34" charset="0"/>
            </a:endParaRPr>
          </a:p>
        </p:txBody>
      </p:sp>
      <p:sp>
        <p:nvSpPr>
          <p:cNvPr id="98" name="Rectangle 22" descr="Large checker board"/>
          <p:cNvSpPr>
            <a:spLocks noChangeArrowheads="1"/>
          </p:cNvSpPr>
          <p:nvPr/>
        </p:nvSpPr>
        <p:spPr bwMode="auto">
          <a:xfrm>
            <a:off x="6532563" y="3325813"/>
            <a:ext cx="215900" cy="220662"/>
          </a:xfrm>
          <a:prstGeom prst="rect">
            <a:avLst/>
          </a:prstGeom>
          <a:pattFill prst="lgCheck">
            <a:fgClr>
              <a:srgbClr val="00ADD0"/>
            </a:fgClr>
            <a:bgClr>
              <a:srgbClr val="FFFFFF"/>
            </a:bgClr>
          </a:pattFill>
          <a:ln w="19050" algn="ctr">
            <a:solidFill>
              <a:srgbClr val="5E80AA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9" name="Rectangle 22" descr="Large grid"/>
          <p:cNvSpPr>
            <a:spLocks noChangeArrowheads="1"/>
          </p:cNvSpPr>
          <p:nvPr/>
        </p:nvSpPr>
        <p:spPr bwMode="auto">
          <a:xfrm>
            <a:off x="5013325" y="3632200"/>
            <a:ext cx="357188" cy="349250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3500438" y="2814638"/>
            <a:ext cx="1127125" cy="2416175"/>
            <a:chOff x="2233" y="1451"/>
            <a:chExt cx="710" cy="1721"/>
          </a:xfrm>
        </p:grpSpPr>
        <p:sp>
          <p:nvSpPr>
            <p:cNvPr id="101" name="Line 42"/>
            <p:cNvSpPr>
              <a:spLocks noChangeShapeType="1"/>
            </p:cNvSpPr>
            <p:nvPr/>
          </p:nvSpPr>
          <p:spPr bwMode="auto">
            <a:xfrm>
              <a:off x="2233" y="1451"/>
              <a:ext cx="0" cy="1721"/>
            </a:xfrm>
            <a:prstGeom prst="line">
              <a:avLst/>
            </a:prstGeom>
            <a:noFill/>
            <a:ln w="9525">
              <a:solidFill>
                <a:srgbClr val="B6B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1" kern="0">
                <a:solidFill>
                  <a:sysClr val="windowText" lastClr="000000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2" name="Line 43"/>
            <p:cNvSpPr>
              <a:spLocks noChangeShapeType="1"/>
            </p:cNvSpPr>
            <p:nvPr/>
          </p:nvSpPr>
          <p:spPr bwMode="auto">
            <a:xfrm>
              <a:off x="2943" y="1451"/>
              <a:ext cx="0" cy="1721"/>
            </a:xfrm>
            <a:prstGeom prst="line">
              <a:avLst/>
            </a:prstGeom>
            <a:noFill/>
            <a:ln w="9525">
              <a:solidFill>
                <a:srgbClr val="B6B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1" kern="0">
                <a:solidFill>
                  <a:sysClr val="windowText" lastClr="000000"/>
                </a:solidFill>
                <a:ea typeface="+mn-ea"/>
                <a:cs typeface="Arial" pitchFamily="34" charset="0"/>
              </a:endParaRPr>
            </a:p>
          </p:txBody>
        </p:sp>
      </p:grpSp>
      <p:sp>
        <p:nvSpPr>
          <p:cNvPr id="103" name="Rectangle 44"/>
          <p:cNvSpPr>
            <a:spLocks noChangeArrowheads="1"/>
          </p:cNvSpPr>
          <p:nvPr/>
        </p:nvSpPr>
        <p:spPr bwMode="auto">
          <a:xfrm>
            <a:off x="1357313" y="2689225"/>
            <a:ext cx="6357959" cy="1468438"/>
          </a:xfrm>
          <a:prstGeom prst="rect">
            <a:avLst/>
          </a:prstGeom>
          <a:noFill/>
          <a:ln w="19050">
            <a:solidFill>
              <a:srgbClr val="B6B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4" name="Rectangle 85"/>
          <p:cNvSpPr>
            <a:spLocks noChangeArrowheads="1"/>
          </p:cNvSpPr>
          <p:nvPr/>
        </p:nvSpPr>
        <p:spPr bwMode="auto">
          <a:xfrm>
            <a:off x="5857884" y="4500570"/>
            <a:ext cx="192882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dirty="0">
                <a:solidFill>
                  <a:srgbClr val="FFFFFF"/>
                </a:solidFill>
                <a:cs typeface="Arial" pitchFamily="34" charset="0"/>
              </a:rPr>
              <a:t>Complex </a:t>
            </a:r>
            <a:r>
              <a:rPr lang="en-US" sz="2400" b="1" dirty="0" smtClean="0">
                <a:solidFill>
                  <a:srgbClr val="FFFFFF"/>
                </a:solidFill>
                <a:cs typeface="Arial" pitchFamily="34" charset="0"/>
              </a:rPr>
              <a:t>∑</a:t>
            </a:r>
          </a:p>
          <a:p>
            <a:pPr algn="ctr">
              <a:lnSpc>
                <a:spcPct val="100000"/>
              </a:lnSpc>
            </a:pPr>
            <a:r>
              <a:rPr lang="en-US" sz="2400" b="1" dirty="0" smtClean="0">
                <a:solidFill>
                  <a:srgbClr val="FFFFFF"/>
                </a:solidFill>
                <a:cs typeface="Arial" pitchFamily="34" charset="0"/>
              </a:rPr>
              <a:t>Joins, </a:t>
            </a:r>
            <a:r>
              <a:rPr lang="en-US" sz="2400" b="1" dirty="0" err="1" smtClean="0">
                <a:solidFill>
                  <a:srgbClr val="FFFFFF"/>
                </a:solidFill>
                <a:cs typeface="Arial" pitchFamily="34" charset="0"/>
              </a:rPr>
              <a:t>Aggs</a:t>
            </a:r>
            <a:endParaRPr lang="en-US" sz="24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5" name="AutoShape 16"/>
          <p:cNvSpPr>
            <a:spLocks noChangeArrowheads="1"/>
          </p:cNvSpPr>
          <p:nvPr/>
        </p:nvSpPr>
        <p:spPr bwMode="auto">
          <a:xfrm>
            <a:off x="2209800" y="4057650"/>
            <a:ext cx="5345113" cy="2365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DCDCDC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B6BF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6" name="Oval 246"/>
          <p:cNvSpPr>
            <a:spLocks noChangeArrowheads="1"/>
          </p:cNvSpPr>
          <p:nvPr/>
        </p:nvSpPr>
        <p:spPr bwMode="auto">
          <a:xfrm>
            <a:off x="7307263" y="4094163"/>
            <a:ext cx="165100" cy="165100"/>
          </a:xfrm>
          <a:prstGeom prst="ellipse">
            <a:avLst/>
          </a:prstGeom>
          <a:solidFill>
            <a:srgbClr val="B6BF00"/>
          </a:soli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7" name="AutoShape 255"/>
          <p:cNvSpPr>
            <a:spLocks noChangeArrowheads="1"/>
          </p:cNvSpPr>
          <p:nvPr/>
        </p:nvSpPr>
        <p:spPr bwMode="auto">
          <a:xfrm>
            <a:off x="7313613" y="4090988"/>
            <a:ext cx="161925" cy="161925"/>
          </a:xfrm>
          <a:prstGeom prst="plus">
            <a:avLst>
              <a:gd name="adj" fmla="val 37255"/>
            </a:avLst>
          </a:prstGeom>
          <a:solidFill>
            <a:srgbClr val="B6BF0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8" name="Oval 241"/>
          <p:cNvSpPr>
            <a:spLocks noChangeArrowheads="1"/>
          </p:cNvSpPr>
          <p:nvPr/>
        </p:nvSpPr>
        <p:spPr bwMode="auto">
          <a:xfrm>
            <a:off x="2274888" y="4094163"/>
            <a:ext cx="165100" cy="165100"/>
          </a:xfrm>
          <a:prstGeom prst="ellipse">
            <a:avLst/>
          </a:prstGeom>
          <a:solidFill>
            <a:srgbClr val="B6BF00"/>
          </a:soli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9" name="Oval 242"/>
          <p:cNvSpPr>
            <a:spLocks noChangeArrowheads="1"/>
          </p:cNvSpPr>
          <p:nvPr/>
        </p:nvSpPr>
        <p:spPr bwMode="auto">
          <a:xfrm>
            <a:off x="3430588" y="4094163"/>
            <a:ext cx="165100" cy="165100"/>
          </a:xfrm>
          <a:prstGeom prst="ellipse">
            <a:avLst/>
          </a:prstGeom>
          <a:solidFill>
            <a:srgbClr val="B6BF00"/>
          </a:soli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0" name="Oval 243"/>
          <p:cNvSpPr>
            <a:spLocks noChangeArrowheads="1"/>
          </p:cNvSpPr>
          <p:nvPr/>
        </p:nvSpPr>
        <p:spPr bwMode="auto">
          <a:xfrm>
            <a:off x="4541838" y="4094163"/>
            <a:ext cx="165100" cy="165100"/>
          </a:xfrm>
          <a:prstGeom prst="ellipse">
            <a:avLst/>
          </a:prstGeom>
          <a:solidFill>
            <a:srgbClr val="B6BF00"/>
          </a:soli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1" name="Oval 244"/>
          <p:cNvSpPr>
            <a:spLocks noChangeArrowheads="1"/>
          </p:cNvSpPr>
          <p:nvPr/>
        </p:nvSpPr>
        <p:spPr bwMode="auto">
          <a:xfrm>
            <a:off x="5718175" y="4094163"/>
            <a:ext cx="165100" cy="165100"/>
          </a:xfrm>
          <a:prstGeom prst="ellipse">
            <a:avLst/>
          </a:prstGeom>
          <a:solidFill>
            <a:srgbClr val="B6BF00"/>
          </a:soli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2" name="AutoShape 250"/>
          <p:cNvSpPr>
            <a:spLocks noChangeArrowheads="1"/>
          </p:cNvSpPr>
          <p:nvPr/>
        </p:nvSpPr>
        <p:spPr bwMode="auto">
          <a:xfrm>
            <a:off x="2278063" y="4090988"/>
            <a:ext cx="161925" cy="161925"/>
          </a:xfrm>
          <a:prstGeom prst="plus">
            <a:avLst>
              <a:gd name="adj" fmla="val 37255"/>
            </a:avLst>
          </a:prstGeom>
          <a:solidFill>
            <a:srgbClr val="B6BF0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3" name="AutoShape 251"/>
          <p:cNvSpPr>
            <a:spLocks noChangeArrowheads="1"/>
          </p:cNvSpPr>
          <p:nvPr/>
        </p:nvSpPr>
        <p:spPr bwMode="auto">
          <a:xfrm>
            <a:off x="3427413" y="4090988"/>
            <a:ext cx="161925" cy="161925"/>
          </a:xfrm>
          <a:prstGeom prst="plus">
            <a:avLst>
              <a:gd name="adj" fmla="val 37255"/>
            </a:avLst>
          </a:prstGeom>
          <a:solidFill>
            <a:srgbClr val="B6BF0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4" name="AutoShape 252"/>
          <p:cNvSpPr>
            <a:spLocks noChangeArrowheads="1"/>
          </p:cNvSpPr>
          <p:nvPr/>
        </p:nvSpPr>
        <p:spPr bwMode="auto">
          <a:xfrm>
            <a:off x="4543425" y="4090988"/>
            <a:ext cx="161925" cy="161925"/>
          </a:xfrm>
          <a:prstGeom prst="plus">
            <a:avLst>
              <a:gd name="adj" fmla="val 37255"/>
            </a:avLst>
          </a:prstGeom>
          <a:solidFill>
            <a:srgbClr val="B6BF0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5" name="AutoShape 253"/>
          <p:cNvSpPr>
            <a:spLocks noChangeArrowheads="1"/>
          </p:cNvSpPr>
          <p:nvPr/>
        </p:nvSpPr>
        <p:spPr bwMode="auto">
          <a:xfrm>
            <a:off x="5715000" y="4090988"/>
            <a:ext cx="161925" cy="161925"/>
          </a:xfrm>
          <a:prstGeom prst="plus">
            <a:avLst>
              <a:gd name="adj" fmla="val 37255"/>
            </a:avLst>
          </a:prstGeom>
          <a:solidFill>
            <a:srgbClr val="B6BF0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6" name="Rectangle 22" descr="Large grid"/>
          <p:cNvSpPr>
            <a:spLocks noChangeArrowheads="1"/>
          </p:cNvSpPr>
          <p:nvPr/>
        </p:nvSpPr>
        <p:spPr bwMode="auto">
          <a:xfrm>
            <a:off x="1582738" y="3095625"/>
            <a:ext cx="508000" cy="641350"/>
          </a:xfrm>
          <a:prstGeom prst="rect">
            <a:avLst/>
          </a:prstGeom>
          <a:solidFill>
            <a:srgbClr val="CA77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7" name="Rectangle 22" descr="Large grid"/>
          <p:cNvSpPr>
            <a:spLocks noChangeArrowheads="1"/>
          </p:cNvSpPr>
          <p:nvPr/>
        </p:nvSpPr>
        <p:spPr bwMode="auto">
          <a:xfrm>
            <a:off x="2497138" y="2871788"/>
            <a:ext cx="879475" cy="1111250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3834" name="TextBox 52"/>
          <p:cNvSpPr txBox="1">
            <a:spLocks noChangeArrowheads="1"/>
          </p:cNvSpPr>
          <p:nvPr/>
        </p:nvSpPr>
        <p:spPr bwMode="auto">
          <a:xfrm>
            <a:off x="571472" y="1357298"/>
            <a:ext cx="2143140" cy="1071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Example Query</a:t>
            </a:r>
            <a:endParaRPr lang="en-US" sz="3200" b="1" dirty="0">
              <a:solidFill>
                <a:schemeClr val="tx1"/>
              </a:solidFill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55" name="Rectangular Callout 54"/>
          <p:cNvSpPr>
            <a:spLocks noChangeArrowheads="1"/>
          </p:cNvSpPr>
          <p:nvPr/>
        </p:nvSpPr>
        <p:spPr bwMode="auto">
          <a:xfrm>
            <a:off x="142844" y="4429132"/>
            <a:ext cx="2000264" cy="1857388"/>
          </a:xfrm>
          <a:prstGeom prst="wedgeRectCallout">
            <a:avLst>
              <a:gd name="adj1" fmla="val -23017"/>
              <a:gd name="adj2" fmla="val -83354"/>
            </a:avLst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>
            <a:no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 of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table – divide and conquer</a:t>
            </a:r>
            <a:endParaRPr lang="en-US" sz="2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Rectangular Callout 56"/>
          <p:cNvSpPr>
            <a:spLocks noChangeArrowheads="1"/>
          </p:cNvSpPr>
          <p:nvPr/>
        </p:nvSpPr>
        <p:spPr bwMode="auto">
          <a:xfrm>
            <a:off x="4786314" y="5857892"/>
            <a:ext cx="2238375" cy="1000108"/>
          </a:xfrm>
          <a:prstGeom prst="wedgeRectCallout">
            <a:avLst>
              <a:gd name="adj1" fmla="val -26157"/>
              <a:gd name="adj2" fmla="val -105703"/>
            </a:avLst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>
            <a:noAutofit/>
          </a:bodyPr>
          <a:lstStyle/>
          <a:p>
            <a:pPr>
              <a:lnSpc>
                <a:spcPts val="2000"/>
              </a:lnSpc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w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here</a:t>
            </a:r>
          </a:p>
          <a:p>
            <a:pPr>
              <a:lnSpc>
                <a:spcPts val="2000"/>
              </a:lnSpc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and</a:t>
            </a:r>
          </a:p>
          <a:p>
            <a:pPr>
              <a:lnSpc>
                <a:spcPts val="2000"/>
              </a:lnSpc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roup by</a:t>
            </a:r>
            <a:endParaRPr lang="en-US" sz="28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9" name="Rectangular Callout 58"/>
          <p:cNvSpPr>
            <a:spLocks noChangeArrowheads="1"/>
          </p:cNvSpPr>
          <p:nvPr/>
        </p:nvSpPr>
        <p:spPr bwMode="auto">
          <a:xfrm>
            <a:off x="2714612" y="6000768"/>
            <a:ext cx="1879613" cy="711222"/>
          </a:xfrm>
          <a:prstGeom prst="wedgeRectCallout">
            <a:avLst>
              <a:gd name="adj1" fmla="val 22099"/>
              <a:gd name="adj2" fmla="val -180045"/>
            </a:avLst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rPr>
              <a:t>select</a:t>
            </a:r>
            <a:endParaRPr lang="en-US" sz="2800" b="1" dirty="0">
              <a:solidFill>
                <a:schemeClr val="tx1"/>
              </a:solidFill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61" name="Rectangle 22" descr="Large grid"/>
          <p:cNvSpPr>
            <a:spLocks noChangeArrowheads="1"/>
          </p:cNvSpPr>
          <p:nvPr/>
        </p:nvSpPr>
        <p:spPr bwMode="auto">
          <a:xfrm>
            <a:off x="252413" y="3359150"/>
            <a:ext cx="879475" cy="268288"/>
          </a:xfrm>
          <a:prstGeom prst="rect">
            <a:avLst/>
          </a:prstGeom>
          <a:pattFill prst="lgGrid">
            <a:fgClr>
              <a:srgbClr val="CA7700"/>
            </a:fgClr>
            <a:bgClr>
              <a:srgbClr val="FFFFFF"/>
            </a:bgClr>
          </a:pattFill>
          <a:ln w="19050" algn="ctr">
            <a:solidFill>
              <a:srgbClr val="CA77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600" b="1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191 -1.44311E-6 L 0.22257 -1.4431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104 -1.44311E-6 L 0.12274 -1.44311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7" presetClass="exit" presetSubtype="1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1.44311E-6 L 0.12413 -1.44311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17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16145 -3.7037E-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7" presetClass="exit" presetSubtype="1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500"/>
                            </p:stCondLst>
                            <p:childTnLst>
                              <p:par>
                                <p:cTn id="10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4875E-6 L 0.17395 3.34875E-6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69" grpId="1" animBg="1"/>
      <p:bldP spid="82" grpId="0" animBg="1"/>
      <p:bldP spid="82" grpId="1" animBg="1"/>
      <p:bldP spid="82" grpId="2" animBg="1"/>
      <p:bldP spid="83" grpId="0" animBg="1"/>
      <p:bldP spid="84" grpId="0" animBg="1"/>
      <p:bldP spid="84" grpId="1" animBg="1"/>
      <p:bldP spid="84" grpId="2" animBg="1"/>
      <p:bldP spid="92" grpId="0" animBg="1"/>
      <p:bldP spid="98" grpId="0" animBg="1"/>
      <p:bldP spid="98" grpId="1" animBg="1"/>
      <p:bldP spid="98" grpId="2" animBg="1"/>
      <p:bldP spid="99" grpId="0" animBg="1"/>
      <p:bldP spid="99" grpId="1" animBg="1"/>
      <p:bldP spid="107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55" grpId="0" animBg="1"/>
      <p:bldP spid="57" grpId="0" animBg="1"/>
      <p:bldP spid="59" grpId="0" animBg="1"/>
      <p:bldP spid="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Big Data Analysis</a:t>
            </a:r>
            <a:endParaRPr lang="en-IN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smtClean="0"/>
              <a:t>Analysis Type	 		Description</a:t>
            </a:r>
          </a:p>
          <a:p>
            <a:pPr>
              <a:buNone/>
            </a:pPr>
            <a:r>
              <a:rPr lang="en-US" sz="2800" dirty="0" smtClean="0"/>
              <a:t>-------------------------------------------------------------------</a:t>
            </a:r>
          </a:p>
          <a:p>
            <a:pPr>
              <a:buNone/>
            </a:pPr>
            <a:r>
              <a:rPr lang="en-IN" sz="2800" dirty="0" smtClean="0"/>
              <a:t>Basic analytics 		Slicing and dicing of data,</a:t>
            </a:r>
          </a:p>
          <a:p>
            <a:pPr>
              <a:buNone/>
            </a:pPr>
            <a:r>
              <a:rPr lang="en-IN" sz="2800" dirty="0" smtClean="0"/>
              <a:t>   	 				reporting, simple</a:t>
            </a:r>
          </a:p>
          <a:p>
            <a:pPr>
              <a:buNone/>
            </a:pPr>
            <a:endParaRPr lang="en-IN" sz="2800" dirty="0" smtClean="0"/>
          </a:p>
          <a:p>
            <a:pPr>
              <a:buNone/>
            </a:pPr>
            <a:r>
              <a:rPr lang="en-IN" sz="2800" dirty="0" smtClean="0"/>
              <a:t>Advanced analytics 	Predictive modelling and 					pattern-matching techniques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err="1" smtClean="0"/>
              <a:t>Operationalized</a:t>
            </a:r>
            <a:r>
              <a:rPr lang="en-US" sz="2800" dirty="0" smtClean="0"/>
              <a:t>		Business process  </a:t>
            </a:r>
          </a:p>
          <a:p>
            <a:pPr>
              <a:buNone/>
            </a:pPr>
            <a:r>
              <a:rPr lang="en-US" sz="2800" dirty="0" smtClean="0"/>
              <a:t>Analytics</a:t>
            </a:r>
            <a:r>
              <a:rPr lang="en-US" dirty="0" smtClean="0"/>
              <a:t>	 </a:t>
            </a:r>
            <a:r>
              <a:rPr lang="en-IN" dirty="0" smtClean="0"/>
              <a:t> 	</a:t>
            </a:r>
          </a:p>
          <a:p>
            <a:pPr>
              <a:buNone/>
            </a:pPr>
            <a:endParaRPr lang="en-IN" dirty="0" smtClean="0"/>
          </a:p>
          <a:p>
            <a:endParaRPr lang="en-IN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Real Time Data Streams </a:t>
            </a:r>
          </a:p>
          <a:p>
            <a:endParaRPr lang="en-US" sz="3200" dirty="0" smtClean="0"/>
          </a:p>
          <a:p>
            <a:r>
              <a:rPr lang="en-US" sz="3200" dirty="0" smtClean="0"/>
              <a:t>Complex Event</a:t>
            </a:r>
            <a:r>
              <a:rPr lang="en-IN" sz="3200" dirty="0" smtClean="0"/>
              <a:t> </a:t>
            </a:r>
            <a:r>
              <a:rPr lang="en-US" sz="3200" dirty="0" smtClean="0"/>
              <a:t>Processing</a:t>
            </a:r>
            <a:endParaRPr lang="en-IN" sz="3200" dirty="0" smtClean="0"/>
          </a:p>
          <a:p>
            <a:endParaRPr lang="en-IN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34400" cy="758952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Big</a:t>
            </a:r>
            <a:r>
              <a:rPr lang="en-US" sz="4400" b="1" dirty="0"/>
              <a:t> Data Implementation</a:t>
            </a:r>
            <a:r>
              <a:rPr lang="en-IN" sz="4400" dirty="0"/>
              <a:t/>
            </a:r>
            <a:br>
              <a:rPr lang="en-IN" sz="4400" dirty="0"/>
            </a:br>
            <a:endParaRPr lang="en-IN" sz="4400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US" sz="4400" b="1" dirty="0" smtClean="0"/>
              <a:t>Virtualization</a:t>
            </a:r>
            <a:endParaRPr lang="en-IN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IN" sz="2800" dirty="0" smtClean="0"/>
              <a:t>Partitioning</a:t>
            </a:r>
          </a:p>
          <a:p>
            <a:endParaRPr lang="en-IN" sz="2800" dirty="0" smtClean="0"/>
          </a:p>
          <a:p>
            <a:r>
              <a:rPr lang="en-IN" sz="2800" dirty="0" smtClean="0"/>
              <a:t>Isolation</a:t>
            </a:r>
          </a:p>
          <a:p>
            <a:endParaRPr lang="en-IN" sz="2800" dirty="0" smtClean="0"/>
          </a:p>
          <a:p>
            <a:r>
              <a:rPr lang="en-IN" sz="2800" dirty="0" smtClean="0"/>
              <a:t>Encapsulation</a:t>
            </a:r>
          </a:p>
          <a:p>
            <a:endParaRPr lang="en-IN" sz="2800" dirty="0" smtClean="0"/>
          </a:p>
          <a:p>
            <a:pPr>
              <a:buNone/>
            </a:pPr>
            <a:r>
              <a:rPr lang="en-IN" sz="2800" dirty="0" smtClean="0"/>
              <a:t>Use of Hypervisor</a:t>
            </a:r>
            <a:endParaRPr lang="en-IN" sz="2800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29396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28736"/>
            <a:ext cx="8503920" cy="464347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IN" sz="3200" dirty="0" smtClean="0"/>
              <a:t>Introduction</a:t>
            </a:r>
          </a:p>
          <a:p>
            <a:pPr>
              <a:lnSpc>
                <a:spcPct val="120000"/>
              </a:lnSpc>
            </a:pPr>
            <a:r>
              <a:rPr lang="en-US" sz="3200" dirty="0" smtClean="0"/>
              <a:t>Distributed Computing for Big Data</a:t>
            </a:r>
          </a:p>
          <a:p>
            <a:pPr>
              <a:lnSpc>
                <a:spcPct val="120000"/>
              </a:lnSpc>
            </a:pPr>
            <a:r>
              <a:rPr lang="en-IN" sz="3200" dirty="0" smtClean="0"/>
              <a:t>Cycle of Big Data Management</a:t>
            </a:r>
          </a:p>
          <a:p>
            <a:pPr>
              <a:lnSpc>
                <a:spcPct val="120000"/>
              </a:lnSpc>
            </a:pPr>
            <a:r>
              <a:rPr lang="en-US" sz="3200" dirty="0" smtClean="0"/>
              <a:t>Big Data Architecture and Analysis</a:t>
            </a:r>
          </a:p>
          <a:p>
            <a:pPr>
              <a:lnSpc>
                <a:spcPct val="120000"/>
              </a:lnSpc>
            </a:pPr>
            <a:r>
              <a:rPr lang="en-IN" sz="3200" dirty="0" smtClean="0"/>
              <a:t>Applications of Big Data</a:t>
            </a:r>
          </a:p>
          <a:p>
            <a:pPr>
              <a:lnSpc>
                <a:spcPct val="120000"/>
              </a:lnSpc>
            </a:pPr>
            <a:r>
              <a:rPr lang="en-IN" sz="3200" dirty="0" smtClean="0"/>
              <a:t>Conclusion</a:t>
            </a:r>
          </a:p>
          <a:p>
            <a:pPr>
              <a:lnSpc>
                <a:spcPct val="120000"/>
              </a:lnSpc>
            </a:pPr>
            <a:r>
              <a:rPr lang="en-IN" sz="3200" dirty="0" smtClean="0"/>
              <a:t>References</a:t>
            </a:r>
          </a:p>
          <a:p>
            <a:pPr>
              <a:lnSpc>
                <a:spcPct val="120000"/>
              </a:lnSpc>
            </a:pPr>
            <a:endParaRPr lang="en-IN" sz="3200" dirty="0" smtClean="0"/>
          </a:p>
          <a:p>
            <a:pPr>
              <a:lnSpc>
                <a:spcPct val="120000"/>
              </a:lnSpc>
            </a:pPr>
            <a:endParaRPr lang="en-IN" sz="3200" dirty="0" smtClean="0"/>
          </a:p>
          <a:p>
            <a:pPr>
              <a:lnSpc>
                <a:spcPct val="120000"/>
              </a:lnSpc>
            </a:pPr>
            <a:endParaRPr lang="en-IN" sz="3200" dirty="0" smtClean="0"/>
          </a:p>
          <a:p>
            <a:pPr>
              <a:lnSpc>
                <a:spcPct val="120000"/>
              </a:lnSpc>
            </a:pPr>
            <a:endParaRPr lang="en-IN" sz="3200" dirty="0" smtClean="0"/>
          </a:p>
          <a:p>
            <a:pPr>
              <a:lnSpc>
                <a:spcPct val="120000"/>
              </a:lnSpc>
            </a:pPr>
            <a:endParaRPr lang="en-IN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920240" cy="365760"/>
          </a:xfrm>
        </p:spPr>
        <p:txBody>
          <a:bodyPr/>
          <a:lstStyle/>
          <a:p>
            <a:fld id="{4D8374E3-71ED-4ED2-B7F3-685B5B433644}" type="datetime5">
              <a:rPr lang="en-US" smtClean="0"/>
              <a:pPr/>
              <a:t>30-Oct-13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Contents</a:t>
            </a:r>
            <a:endParaRPr lang="en-IN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Internet of Things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800" dirty="0" smtClean="0">
                <a:solidFill>
                  <a:schemeClr val="tx1"/>
                </a:solidFill>
              </a:rPr>
              <a:t>Big science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Social Networks 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Finance and business Informatics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800" dirty="0" smtClean="0">
                <a:solidFill>
                  <a:schemeClr val="tx1"/>
                </a:solidFill>
              </a:rPr>
              <a:t>Augmented Intelligence</a:t>
            </a:r>
          </a:p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800" dirty="0" smtClean="0">
                <a:solidFill>
                  <a:schemeClr val="tx1"/>
                </a:solidFill>
              </a:rPr>
              <a:t>Education</a:t>
            </a:r>
          </a:p>
          <a:p>
            <a:pPr>
              <a:buNone/>
            </a:pP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121018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Applications of Big Data</a:t>
            </a:r>
            <a:endParaRPr lang="en-IN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N" sz="3200" dirty="0" smtClean="0"/>
              <a:t>Big Data</a:t>
            </a:r>
          </a:p>
          <a:p>
            <a:pPr lvl="1"/>
            <a:r>
              <a:rPr lang="en-IN" sz="3200" dirty="0" smtClean="0">
                <a:solidFill>
                  <a:schemeClr val="tx1"/>
                </a:solidFill>
              </a:rPr>
              <a:t>Size of available data for analysis</a:t>
            </a:r>
          </a:p>
          <a:p>
            <a:pPr lvl="1"/>
            <a:r>
              <a:rPr lang="en-IN" sz="3200" dirty="0" smtClean="0">
                <a:solidFill>
                  <a:schemeClr val="tx1"/>
                </a:solidFill>
              </a:rPr>
              <a:t>Access methods and manipulation technologies</a:t>
            </a:r>
          </a:p>
          <a:p>
            <a:endParaRPr lang="en-IN" sz="3200" dirty="0" smtClean="0"/>
          </a:p>
          <a:p>
            <a:r>
              <a:rPr lang="en-IN" sz="3200" dirty="0" smtClean="0"/>
              <a:t>Fundamental research must be encouraged</a:t>
            </a:r>
          </a:p>
          <a:p>
            <a:endParaRPr lang="en-IN" sz="3200" dirty="0" smtClean="0"/>
          </a:p>
          <a:p>
            <a:pPr lvl="1"/>
            <a:endParaRPr lang="en-IN" sz="3200" dirty="0" smtClean="0"/>
          </a:p>
          <a:p>
            <a:pPr lvl="1">
              <a:buNone/>
            </a:pPr>
            <a:endParaRPr lang="en-IN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2844" y="6286520"/>
            <a:ext cx="1920240" cy="365760"/>
          </a:xfrm>
        </p:spPr>
        <p:txBody>
          <a:bodyPr/>
          <a:lstStyle/>
          <a:p>
            <a:fld id="{A916DED7-31B5-46E1-AEF8-53F97D5DFED9}" type="datetime5">
              <a:rPr lang="en-US" smtClean="0"/>
              <a:pPr/>
              <a:t>30-Oct-13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121018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Conclusion</a:t>
            </a:r>
            <a:endParaRPr lang="en-IN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8858280" cy="578647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2800" dirty="0" smtClean="0"/>
              <a:t>Big Data: Issues and Challenges Moving Forward - 2013 46th International Conference on System Sciences (</a:t>
            </a:r>
            <a:r>
              <a:rPr lang="en-IN" sz="2800" dirty="0" err="1" smtClean="0"/>
              <a:t>Kaisler</a:t>
            </a:r>
            <a:r>
              <a:rPr lang="en-IN" sz="2800" dirty="0" smtClean="0"/>
              <a:t> S)</a:t>
            </a:r>
          </a:p>
          <a:p>
            <a:pPr>
              <a:lnSpc>
                <a:spcPct val="150000"/>
              </a:lnSpc>
            </a:pPr>
            <a:r>
              <a:rPr lang="en-IN" sz="2800" dirty="0" smtClean="0"/>
              <a:t>Big Data, Deep Impact: Forum for Information and Analytics</a:t>
            </a:r>
          </a:p>
          <a:p>
            <a:pPr>
              <a:lnSpc>
                <a:spcPct val="150000"/>
              </a:lnSpc>
            </a:pPr>
            <a:r>
              <a:rPr lang="en-IN" sz="2800" dirty="0" smtClean="0"/>
              <a:t>Architecting A Big Data Platform for Analytics: Intelligent Business Strategies</a:t>
            </a:r>
          </a:p>
          <a:p>
            <a:endParaRPr lang="en-US" altLang="ko-KR" sz="3200" dirty="0" smtClean="0"/>
          </a:p>
          <a:p>
            <a:endParaRPr lang="en-IN" sz="3200" dirty="0" smtClean="0"/>
          </a:p>
          <a:p>
            <a:endParaRPr lang="en-IN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1920240" cy="365760"/>
          </a:xfrm>
        </p:spPr>
        <p:txBody>
          <a:bodyPr/>
          <a:lstStyle/>
          <a:p>
            <a:fld id="{F6AC0C8A-324A-4FBD-9C43-018C5BAB97C9}" type="datetime5">
              <a:rPr lang="en-US" smtClean="0"/>
              <a:pPr/>
              <a:t>30-Oct-13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263894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32"/>
          </a:xfrm>
        </p:spPr>
        <p:txBody>
          <a:bodyPr>
            <a:normAutofit/>
          </a:bodyPr>
          <a:lstStyle/>
          <a:p>
            <a:r>
              <a:rPr lang="en-IN" sz="4400" b="1" dirty="0" smtClean="0"/>
              <a:t>References</a:t>
            </a:r>
            <a:endParaRPr lang="en-IN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61436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IBM Big Data Platform: Information Management</a:t>
            </a:r>
            <a:endParaRPr lang="en-IN" sz="2800" dirty="0" smtClean="0"/>
          </a:p>
          <a:p>
            <a:pPr>
              <a:lnSpc>
                <a:spcPct val="150000"/>
              </a:lnSpc>
            </a:pPr>
            <a:r>
              <a:rPr lang="en-IN" sz="2800" dirty="0" smtClean="0"/>
              <a:t>Integrating </a:t>
            </a:r>
            <a:r>
              <a:rPr lang="en-IN" sz="2800" dirty="0" err="1" smtClean="0"/>
              <a:t>PureData</a:t>
            </a:r>
            <a:r>
              <a:rPr lang="en-IN" sz="2800" dirty="0" smtClean="0"/>
              <a:t> System for Analytics: IBM Developer Works</a:t>
            </a:r>
          </a:p>
          <a:p>
            <a:pPr>
              <a:lnSpc>
                <a:spcPct val="150000"/>
              </a:lnSpc>
            </a:pPr>
            <a:r>
              <a:rPr lang="en-IN" sz="2800" dirty="0" smtClean="0"/>
              <a:t>Challenges and Opportunities with Big Data: collaborative white paper, 2012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/>
              <a:t>Taming The Big Data Tidal Wave – by Bill Franks</a:t>
            </a:r>
            <a:endParaRPr lang="en-IN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2844" y="6286520"/>
            <a:ext cx="1920240" cy="365760"/>
          </a:xfrm>
        </p:spPr>
        <p:txBody>
          <a:bodyPr/>
          <a:lstStyle/>
          <a:p>
            <a:fld id="{EBD33693-4666-4809-88C8-23B70FA78F20}" type="datetime5">
              <a:rPr lang="en-US" smtClean="0"/>
              <a:pPr/>
              <a:t>30-Oct-13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263894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57430"/>
            <a:ext cx="9144000" cy="1470025"/>
          </a:xfrm>
        </p:spPr>
        <p:txBody>
          <a:bodyPr>
            <a:normAutofit/>
          </a:bodyPr>
          <a:lstStyle/>
          <a:p>
            <a:pPr algn="ctr"/>
            <a:r>
              <a:rPr lang="en-IN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IN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9144000" cy="1752600"/>
          </a:xfrm>
        </p:spPr>
        <p:txBody>
          <a:bodyPr>
            <a:normAutofit/>
          </a:bodyPr>
          <a:lstStyle/>
          <a:p>
            <a:pPr algn="ctr"/>
            <a:endParaRPr lang="en-IN" sz="3200" dirty="0" smtClean="0"/>
          </a:p>
          <a:p>
            <a:pPr algn="ctr"/>
            <a:r>
              <a:rPr lang="en-IN" sz="3200" dirty="0" smtClean="0"/>
              <a:t>Questions?</a:t>
            </a:r>
            <a:endParaRPr lang="en-IN" sz="3200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57422" y="6407944"/>
            <a:ext cx="4373331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58952"/>
          </a:xfrm>
        </p:spPr>
        <p:txBody>
          <a:bodyPr>
            <a:noAutofit/>
          </a:bodyPr>
          <a:lstStyle/>
          <a:p>
            <a:r>
              <a:rPr lang="en-IN" sz="4000" b="1" dirty="0" smtClean="0"/>
              <a:t>Evolution Of Data Management</a:t>
            </a:r>
            <a:endParaRPr lang="en-IN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IN" sz="3200" dirty="0" smtClean="0"/>
              <a:t>Computer Centric &gt; Network Centric &gt; Human Centric </a:t>
            </a:r>
          </a:p>
          <a:p>
            <a:pPr>
              <a:buNone/>
            </a:pPr>
            <a:endParaRPr lang="en-IN" sz="3200" dirty="0" smtClean="0"/>
          </a:p>
          <a:p>
            <a:pPr>
              <a:buNone/>
            </a:pPr>
            <a:r>
              <a:rPr lang="en-IN" sz="3200" dirty="0" smtClean="0"/>
              <a:t>Data today</a:t>
            </a:r>
          </a:p>
          <a:p>
            <a:pPr>
              <a:buNone/>
            </a:pPr>
            <a:r>
              <a:rPr lang="en-US" sz="3200" dirty="0" smtClean="0"/>
              <a:t>✓ Extremely large</a:t>
            </a:r>
            <a:r>
              <a:rPr lang="en-US" sz="3200" i="1" dirty="0" smtClean="0"/>
              <a:t> Volumes</a:t>
            </a:r>
            <a:r>
              <a:rPr lang="en-US" sz="3200" dirty="0" smtClean="0"/>
              <a:t> of data</a:t>
            </a:r>
            <a:endParaRPr lang="en-IN" sz="3200" dirty="0" smtClean="0"/>
          </a:p>
          <a:p>
            <a:pPr>
              <a:buNone/>
            </a:pPr>
            <a:r>
              <a:rPr lang="en-US" sz="3200" dirty="0" smtClean="0"/>
              <a:t>✓ Extremely high</a:t>
            </a:r>
            <a:r>
              <a:rPr lang="en-US" sz="3200" i="1" dirty="0" smtClean="0"/>
              <a:t> Velocity</a:t>
            </a:r>
            <a:r>
              <a:rPr lang="en-US" sz="3200" dirty="0" smtClean="0"/>
              <a:t> of data</a:t>
            </a:r>
            <a:endParaRPr lang="en-IN" sz="3200" dirty="0" smtClean="0"/>
          </a:p>
          <a:p>
            <a:pPr>
              <a:buNone/>
            </a:pPr>
            <a:r>
              <a:rPr lang="en-US" sz="3200" dirty="0" smtClean="0"/>
              <a:t>✓ Extremely wide</a:t>
            </a:r>
            <a:r>
              <a:rPr lang="en-US" sz="3200" i="1" dirty="0" smtClean="0"/>
              <a:t> Variety</a:t>
            </a:r>
            <a:r>
              <a:rPr lang="en-US" sz="3200" dirty="0" smtClean="0"/>
              <a:t> of data</a:t>
            </a:r>
            <a:endParaRPr lang="en-IN" sz="3200" dirty="0" smtClean="0"/>
          </a:p>
          <a:p>
            <a:pPr>
              <a:buNone/>
            </a:pPr>
            <a:endParaRPr lang="en-IN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Defining Big Data</a:t>
            </a:r>
            <a:endParaRPr lang="en-IN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Disparate data</a:t>
            </a:r>
          </a:p>
          <a:p>
            <a:endParaRPr lang="en-US" sz="3200" dirty="0" smtClean="0"/>
          </a:p>
          <a:p>
            <a:r>
              <a:rPr lang="en-US" sz="3200" dirty="0" smtClean="0"/>
              <a:t>Capability to manage </a:t>
            </a:r>
          </a:p>
          <a:p>
            <a:endParaRPr lang="en-US" sz="3200" dirty="0" smtClean="0"/>
          </a:p>
          <a:p>
            <a:r>
              <a:rPr lang="en-US" sz="3200" dirty="0" smtClean="0"/>
              <a:t>Allow real-time analysis and reaction</a:t>
            </a:r>
            <a:r>
              <a:rPr lang="en-US" b="1" dirty="0" smtClean="0"/>
              <a:t> </a:t>
            </a:r>
            <a:endParaRPr lang="en-IN" b="1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Big Data Sources</a:t>
            </a:r>
            <a:endParaRPr lang="en-IN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✓ Computer or machine generated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✓ Human-generated</a:t>
            </a:r>
            <a:endParaRPr lang="en-IN" sz="3200" dirty="0" smtClean="0"/>
          </a:p>
          <a:p>
            <a:pPr>
              <a:buNone/>
            </a:pPr>
            <a:endParaRPr lang="en-IN" sz="3200" dirty="0" smtClean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34400" cy="758952"/>
          </a:xfrm>
        </p:spPr>
        <p:txBody>
          <a:bodyPr>
            <a:noAutofit/>
          </a:bodyPr>
          <a:lstStyle/>
          <a:p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>Adding Big Data Capabilities </a:t>
            </a:r>
            <a:endParaRPr lang="en-IN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682"/>
          <a:stretch>
            <a:fillRect/>
          </a:stretch>
        </p:blipFill>
        <p:spPr bwMode="auto">
          <a:xfrm>
            <a:off x="285720" y="1928802"/>
            <a:ext cx="8643998" cy="202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3062"/>
          <a:stretch>
            <a:fillRect/>
          </a:stretch>
        </p:blipFill>
        <p:spPr bwMode="auto">
          <a:xfrm>
            <a:off x="280171" y="4500570"/>
            <a:ext cx="8649547" cy="207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28596" y="150017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Structured Data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414338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Unstructured Data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Considerations</a:t>
            </a:r>
            <a:endParaRPr lang="en-IN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N" sz="3200" dirty="0"/>
              <a:t>✓ Low </a:t>
            </a:r>
            <a:r>
              <a:rPr lang="en-IN" sz="3200" dirty="0" smtClean="0"/>
              <a:t>latency</a:t>
            </a:r>
          </a:p>
          <a:p>
            <a:pPr>
              <a:buNone/>
            </a:pPr>
            <a:endParaRPr lang="en-IN" sz="3200" dirty="0" smtClean="0"/>
          </a:p>
          <a:p>
            <a:pPr>
              <a:buNone/>
            </a:pPr>
            <a:r>
              <a:rPr lang="en-IN" sz="3200" dirty="0" smtClean="0"/>
              <a:t>✓ Scalability</a:t>
            </a:r>
          </a:p>
          <a:p>
            <a:pPr>
              <a:buNone/>
            </a:pPr>
            <a:endParaRPr lang="en-IN" sz="3200" dirty="0" smtClean="0"/>
          </a:p>
          <a:p>
            <a:pPr>
              <a:buNone/>
            </a:pPr>
            <a:r>
              <a:rPr lang="en-IN" sz="3200" dirty="0" smtClean="0"/>
              <a:t>✓ Versatility</a:t>
            </a:r>
          </a:p>
          <a:p>
            <a:pPr>
              <a:buNone/>
            </a:pPr>
            <a:endParaRPr lang="en-IN" sz="3200" dirty="0" smtClean="0"/>
          </a:p>
          <a:p>
            <a:pPr>
              <a:buNone/>
            </a:pPr>
            <a:r>
              <a:rPr lang="en-IN" sz="3200" dirty="0" smtClean="0"/>
              <a:t>✓ </a:t>
            </a:r>
            <a:r>
              <a:rPr lang="en-IN" sz="3200" dirty="0"/>
              <a:t>Native </a:t>
            </a:r>
            <a:r>
              <a:rPr lang="en-IN" sz="3200" dirty="0" smtClean="0"/>
              <a:t>format</a:t>
            </a:r>
            <a:endParaRPr lang="en-IN" sz="3200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00098" y="214290"/>
            <a:ext cx="10144196" cy="758952"/>
          </a:xfrm>
        </p:spPr>
        <p:txBody>
          <a:bodyPr>
            <a:noAutofit/>
          </a:bodyPr>
          <a:lstStyle/>
          <a:p>
            <a:r>
              <a:rPr lang="en-US" sz="4400" dirty="0" smtClean="0"/>
              <a:t>Distributed Computing for Big Data</a:t>
            </a:r>
            <a:endParaRPr lang="en-IN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4429"/>
          <a:stretch>
            <a:fillRect/>
          </a:stretch>
        </p:blipFill>
        <p:spPr bwMode="auto">
          <a:xfrm>
            <a:off x="214282" y="1571611"/>
            <a:ext cx="8652600" cy="5087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400" b="1" dirty="0" smtClean="0"/>
              <a:t>Putting Big Data Together</a:t>
            </a:r>
            <a:endParaRPr lang="en-IN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3340"/>
          <a:stretch>
            <a:fillRect/>
          </a:stretch>
        </p:blipFill>
        <p:spPr bwMode="auto">
          <a:xfrm>
            <a:off x="285720" y="2857496"/>
            <a:ext cx="8715383" cy="314327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28596" y="17144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Managing</a:t>
            </a:r>
            <a:r>
              <a:rPr kumimoji="0" lang="en-IN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Different data-types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406770" cy="365125"/>
          </a:xfrm>
        </p:spPr>
        <p:txBody>
          <a:bodyPr/>
          <a:lstStyle/>
          <a:p>
            <a:r>
              <a:rPr lang="en-IN" dirty="0" smtClean="0"/>
              <a:t>Mar Athanasius College of Engineering, </a:t>
            </a:r>
            <a:r>
              <a:rPr lang="en-IN" dirty="0" err="1" smtClean="0"/>
              <a:t>Kothamangalam</a:t>
            </a:r>
            <a:endParaRPr lang="en-IN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57158" y="6357958"/>
            <a:ext cx="1920240" cy="500042"/>
          </a:xfrm>
        </p:spPr>
        <p:txBody>
          <a:bodyPr/>
          <a:lstStyle/>
          <a:p>
            <a:fld id="{535C3E58-3D08-4325-AA97-C7D962AD72F8}" type="datetime5">
              <a:rPr lang="en-US" smtClean="0"/>
              <a:pPr/>
              <a:t>30-Oct-13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1082</TotalTime>
  <Words>397</Words>
  <Application>Microsoft Office PowerPoint</Application>
  <PresentationFormat>On-screen Show (4:3)</PresentationFormat>
  <Paragraphs>163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BIG DATA</vt:lpstr>
      <vt:lpstr>Contents</vt:lpstr>
      <vt:lpstr>Evolution Of Data Management</vt:lpstr>
      <vt:lpstr>Defining Big Data</vt:lpstr>
      <vt:lpstr>Big Data Sources</vt:lpstr>
      <vt:lpstr>  Adding Big Data Capabilities </vt:lpstr>
      <vt:lpstr>Considerations</vt:lpstr>
      <vt:lpstr>Distributed Computing for Big Data</vt:lpstr>
      <vt:lpstr>Putting Big Data Together</vt:lpstr>
      <vt:lpstr>Slide 10</vt:lpstr>
      <vt:lpstr>Cycle of Big Data Management</vt:lpstr>
      <vt:lpstr>Slide 12</vt:lpstr>
      <vt:lpstr>Hadoop</vt:lpstr>
      <vt:lpstr>How a Hadoop cluster is mapped to hardware </vt:lpstr>
      <vt:lpstr>Working of MapReduce </vt:lpstr>
      <vt:lpstr>Intelligent Query Streaming</vt:lpstr>
      <vt:lpstr>Big Data Analysis</vt:lpstr>
      <vt:lpstr>    Big Data Implementation </vt:lpstr>
      <vt:lpstr>       Virtualization</vt:lpstr>
      <vt:lpstr>Applications of Big Data</vt:lpstr>
      <vt:lpstr>Conclusion</vt:lpstr>
      <vt:lpstr>References</vt:lpstr>
      <vt:lpstr>Slide 23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DATA</dc:title>
  <dc:creator>Kalapura</dc:creator>
  <cp:lastModifiedBy>Kalapura</cp:lastModifiedBy>
  <cp:revision>20</cp:revision>
  <dcterms:created xsi:type="dcterms:W3CDTF">2013-08-19T18:04:56Z</dcterms:created>
  <dcterms:modified xsi:type="dcterms:W3CDTF">2013-10-30T09:04:30Z</dcterms:modified>
</cp:coreProperties>
</file>