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notesMasterIdLst>
    <p:notesMasterId r:id="rId25"/>
  </p:notesMasterIdLst>
  <p:handoutMasterIdLst>
    <p:handoutMasterId r:id="rId26"/>
  </p:handoutMasterIdLst>
  <p:sldIdLst>
    <p:sldId id="299" r:id="rId2"/>
    <p:sldId id="258" r:id="rId3"/>
    <p:sldId id="259" r:id="rId4"/>
    <p:sldId id="260" r:id="rId5"/>
    <p:sldId id="270" r:id="rId6"/>
    <p:sldId id="280" r:id="rId7"/>
    <p:sldId id="262" r:id="rId8"/>
    <p:sldId id="265" r:id="rId9"/>
    <p:sldId id="264" r:id="rId10"/>
    <p:sldId id="266" r:id="rId11"/>
    <p:sldId id="296" r:id="rId12"/>
    <p:sldId id="302" r:id="rId13"/>
    <p:sldId id="267" r:id="rId14"/>
    <p:sldId id="269" r:id="rId15"/>
    <p:sldId id="283" r:id="rId16"/>
    <p:sldId id="290" r:id="rId17"/>
    <p:sldId id="288" r:id="rId18"/>
    <p:sldId id="300" r:id="rId19"/>
    <p:sldId id="291" r:id="rId20"/>
    <p:sldId id="297" r:id="rId21"/>
    <p:sldId id="298" r:id="rId22"/>
    <p:sldId id="292" r:id="rId23"/>
    <p:sldId id="276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56" autoAdjust="0"/>
    <p:restoredTop sz="94624" autoAdjust="0"/>
  </p:normalViewPr>
  <p:slideViewPr>
    <p:cSldViewPr>
      <p:cViewPr varScale="1">
        <p:scale>
          <a:sx n="70" d="100"/>
          <a:sy n="70" d="100"/>
        </p:scale>
        <p:origin x="-136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5678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Efficient Data Migration to Conserve Energy in Streaming Media Storage Systems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501504-B315-4935-A659-78ADD2BF9401}" type="datetimeFigureOut">
              <a:rPr lang="en-US" smtClean="0"/>
              <a:t>10/28/2013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Dept. of CSE , MACE , Kothamangalam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5C9D7F-29B5-4D89-BE5B-42CD3EDA40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783172"/>
      </p:ext>
    </p:extLst>
  </p:cSld>
  <p:clrMap bg1="lt1" tx1="dk1" bg2="lt2" tx2="dk2" accent1="accent1" accent2="accent2" accent3="accent3" accent4="accent4" accent5="accent5" accent6="accent6" hlink="hlink" folHlink="folHlink"/>
  <p:hf sldNum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Efficient Data Migration to Conserve Energy in Streaming Media Storage Systems</a:t>
            </a:r>
            <a:endParaRPr lang="en-IN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18B080-493F-4639-85CD-C15F8CE04C39}" type="datetimeFigureOut">
              <a:rPr lang="en-US" smtClean="0"/>
              <a:pPr/>
              <a:t>10/28/2013</a:t>
            </a:fld>
            <a:endParaRPr lang="en-IN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Dept. of CSE , MACE , Kothamangalam </a:t>
            </a:r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2E8FBE-6BE1-439A-9F22-C14E4516B6EC}" type="slidenum">
              <a:rPr lang="en-IN" smtClean="0"/>
              <a:pPr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907234516"/>
      </p:ext>
    </p:extLst>
  </p:cSld>
  <p:clrMap bg1="lt1" tx1="dk1" bg2="lt2" tx2="dk2" accent1="accent1" accent2="accent2" accent3="accent3" accent4="accent4" accent5="accent5" accent6="accent6" hlink="hlink" folHlink="folHlink"/>
  <p:hf sldNum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Efficient Data Migration to Conserve Energy in Streaming Media Storage Systems</a:t>
            </a:r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Dept. of CSE , MACE , Kothamangalam 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544181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Efficient Data Migration to Conserve Energy in Streaming Media Storage Systems</a:t>
            </a:r>
            <a:endParaRPr lang="en-I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Dept. of CSE , MACE , Kothamangalam 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7207277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Efficient Data Migration to Conserve Energy in Streaming Media Storage Systems</a:t>
            </a:r>
            <a:endParaRPr lang="en-I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Dept. of CSE , MACE , Kothamangalam </a:t>
            </a:r>
            <a:endParaRPr lang="en-IN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Efficient Data Migration to Conserve Energy in Streaming Media Storage Systems</a:t>
            </a:r>
            <a:endParaRPr lang="en-I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Dept. of CSE , MACE , Kothamangalam </a:t>
            </a:r>
            <a:endParaRPr lang="en-IN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005E06C-A628-492B-B25A-DB4D9254649D}" type="datetime1">
              <a:rPr lang="en-US" smtClean="0"/>
              <a:t>10/28/2013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r>
              <a:rPr lang="en-US" smtClean="0"/>
              <a:t>Dept. of CSE , MACE , Kothamangalam </a:t>
            </a:r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B187C1-21C2-408E-8552-B0ED211A0C63}" type="datetime1">
              <a:rPr lang="en-US" smtClean="0"/>
              <a:t>10/28/2013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Dept. of CSE , MACE , Kothamangalam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4BC853-602B-433B-8A75-917A4F05102F}" type="datetime1">
              <a:rPr lang="en-US" smtClean="0"/>
              <a:t>10/28/2013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Dept. of CSE , MACE , Kothamangalam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2C083C-015E-48BD-9995-642D34B6CE4D}" type="datetime1">
              <a:rPr lang="en-US" smtClean="0"/>
              <a:t>10/28/2013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Dept. of CSE , MACE , Kothamangalam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1B17EB-FE74-49FD-87AB-ABD2976D4B18}" type="datetime1">
              <a:rPr lang="en-US" smtClean="0"/>
              <a:t>10/28/2013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Dept. of CSE , MACE , Kothamangalam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48A250-391F-4A88-88B5-1F33E306131C}" type="datetime1">
              <a:rPr lang="en-US" smtClean="0"/>
              <a:t>10/28/2013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Dept. of CSE , MACE , Kothamangalam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AD3695-B990-4CBF-A7ED-4D821DF84CDC}" type="datetime1">
              <a:rPr lang="en-US" smtClean="0"/>
              <a:t>10/28/2013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Dept. of CSE , MACE , Kothamangalam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026D0A-BDFA-4D04-AEB4-798985481008}" type="datetime1">
              <a:rPr lang="en-US" smtClean="0"/>
              <a:t>10/28/2013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Dept. of CSE , MACE , Kothamangalam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CCB00B-C887-4B0A-A6C5-6CB2DABF2A95}" type="datetime1">
              <a:rPr lang="en-US" smtClean="0"/>
              <a:t>10/28/2013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Dept. of CSE , MACE , Kothamangalam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F5B8076A-8098-4B67-A4C4-35498E9EF4A1}" type="datetime1">
              <a:rPr lang="en-US" smtClean="0"/>
              <a:t>10/28/2013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Dept. of CSE , MACE , Kothamangalam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1814AE2-0D4E-4E35-9DCA-995818D5C51D}" type="datetime1">
              <a:rPr lang="en-US" smtClean="0"/>
              <a:t>10/28/2013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en-US" smtClean="0"/>
              <a:t>Dept. of CSE , MACE , Kothamangalam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05CDA93-050F-4739-BE64-A70790A7B0BB}" type="datetime1">
              <a:rPr lang="en-US" smtClean="0"/>
              <a:t>10/28/2013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lang="en-US" smtClean="0"/>
              <a:t>Dept. of CSE , MACE , Kothamangalam </a:t>
            </a: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038600" y="6407944"/>
            <a:ext cx="2692153" cy="365125"/>
          </a:xfrm>
        </p:spPr>
        <p:txBody>
          <a:bodyPr/>
          <a:lstStyle/>
          <a:p>
            <a:r>
              <a:rPr lang="en-US" dirty="0" smtClean="0"/>
              <a:t>Dept. of CSE , MACE , </a:t>
            </a:r>
            <a:r>
              <a:rPr lang="en-US" dirty="0" err="1" smtClean="0"/>
              <a:t>Kothamangalam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966160" y="2967335"/>
            <a:ext cx="5211683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7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WELCOME</a:t>
            </a:r>
            <a:endParaRPr lang="en-US" sz="7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5426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9530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IN" sz="3200" dirty="0">
                <a:latin typeface="Times New Roman" pitchFamily="18" charset="0"/>
                <a:cs typeface="Times New Roman" pitchFamily="18" charset="0"/>
              </a:rPr>
              <a:t>Block Processing (BP)</a:t>
            </a: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IN" sz="3200" dirty="0">
                <a:latin typeface="Times New Roman" pitchFamily="18" charset="0"/>
                <a:cs typeface="Times New Roman" pitchFamily="18" charset="0"/>
              </a:rPr>
              <a:t>Dynamical EESD Selecting (DES)</a:t>
            </a: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IN" sz="3200" dirty="0">
                <a:latin typeface="Times New Roman" pitchFamily="18" charset="0"/>
                <a:cs typeface="Times New Roman" pitchFamily="18" charset="0"/>
              </a:rPr>
              <a:t>Data Migrations for Energy Saving (DMES</a:t>
            </a: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Data Migrations for Assistant Load Balance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 (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DMALB)</a:t>
            </a: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Wingdings" pitchFamily="2" charset="2"/>
              <a:buChar char="Ø"/>
            </a:pP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Wingdings" pitchFamily="2" charset="2"/>
              <a:buChar char="Ø"/>
            </a:pP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Wingdings" pitchFamily="2" charset="2"/>
              <a:buChar char="Ø"/>
            </a:pP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Wingdings" pitchFamily="2" charset="2"/>
              <a:buChar char="Ø"/>
            </a:pPr>
            <a:endParaRPr lang="en-IN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IN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IN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IN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IN" sz="40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IMPLEMENTATION(CONTD)</a:t>
            </a:r>
            <a:br>
              <a:rPr lang="en-IN" sz="40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en-IN" sz="4000" b="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407944"/>
            <a:ext cx="2692153" cy="365125"/>
          </a:xfrm>
        </p:spPr>
        <p:txBody>
          <a:bodyPr/>
          <a:lstStyle/>
          <a:p>
            <a:r>
              <a:rPr lang="en-US" dirty="0" smtClean="0"/>
              <a:t>Dept. of CSE , MACE , </a:t>
            </a:r>
            <a:r>
              <a:rPr lang="en-US" dirty="0" err="1" smtClean="0"/>
              <a:t>Kothamangalam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600200" y="152400"/>
            <a:ext cx="6629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Efficient Data Migration to Conserve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Energy  in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Streaming Media Storage Systems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Data Splitting and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Distributions</a:t>
            </a:r>
          </a:p>
          <a:p>
            <a:pPr lvl="2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Sorted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Block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List-SBL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Temperatures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of Data Blocks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       </a:t>
            </a:r>
          </a:p>
          <a:p>
            <a:pPr>
              <a:buFont typeface="Wingdings" pitchFamily="2" charset="2"/>
              <a:buChar char="Ø"/>
            </a:pPr>
            <a:endParaRPr lang="en-US" sz="32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BLOCK PROCESSING(BP)</a:t>
            </a:r>
            <a:endParaRPr lang="en-US" sz="4000" b="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400" y="6407944"/>
            <a:ext cx="2768353" cy="365125"/>
          </a:xfrm>
        </p:spPr>
        <p:txBody>
          <a:bodyPr/>
          <a:lstStyle/>
          <a:p>
            <a:r>
              <a:rPr lang="en-US" dirty="0" smtClean="0"/>
              <a:t>Dept. of CSE , MACE , </a:t>
            </a:r>
            <a:r>
              <a:rPr lang="en-US" dirty="0" err="1" smtClean="0"/>
              <a:t>Kothamangalam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600200" y="152400"/>
            <a:ext cx="6629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Efficient Data Migration to Conserve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Energy  in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Streaming Media Storage Systems</a:t>
            </a:r>
          </a:p>
        </p:txBody>
      </p:sp>
    </p:spTree>
    <p:extLst>
      <p:ext uri="{BB962C8B-B14F-4D97-AF65-F5344CB8AC3E}">
        <p14:creationId xmlns:p14="http://schemas.microsoft.com/office/powerpoint/2010/main" val="824519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900" dirty="0" smtClean="0"/>
              <a:t>Dept. of CSE , MACE , </a:t>
            </a:r>
            <a:r>
              <a:rPr lang="en-US" sz="900" dirty="0" err="1" smtClean="0"/>
              <a:t>Kothamangalam</a:t>
            </a:r>
            <a:r>
              <a:rPr lang="en-US" sz="900" dirty="0" smtClean="0"/>
              <a:t> </a:t>
            </a:r>
            <a:endParaRPr lang="en-US" sz="900" dirty="0"/>
          </a:p>
        </p:txBody>
      </p:sp>
      <p:sp>
        <p:nvSpPr>
          <p:cNvPr id="4" name="TextBox 3"/>
          <p:cNvSpPr txBox="1"/>
          <p:nvPr/>
        </p:nvSpPr>
        <p:spPr>
          <a:xfrm>
            <a:off x="1600200" y="76200"/>
            <a:ext cx="6629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Efficient Data Migration to Conserve Energy  in Streaming Media Storage Systems</a:t>
            </a:r>
          </a:p>
        </p:txBody>
      </p:sp>
      <p:sp>
        <p:nvSpPr>
          <p:cNvPr id="5" name="Rectangle 4"/>
          <p:cNvSpPr/>
          <p:nvPr/>
        </p:nvSpPr>
        <p:spPr>
          <a:xfrm>
            <a:off x="2286000" y="282883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/>
          </a:p>
          <a:p>
            <a:r>
              <a:rPr lang="en-US" dirty="0"/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33400" y="914400"/>
            <a:ext cx="8305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BLOCK PROCESSING(CONT)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33400" y="2133600"/>
            <a:ext cx="88392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Heap sort</a:t>
            </a:r>
          </a:p>
          <a:p>
            <a:pPr marL="457200" indent="-45720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Heap is built</a:t>
            </a:r>
          </a:p>
          <a:p>
            <a:pPr marL="457200" indent="-45720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Largest element moved to array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2275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IN" sz="3200" dirty="0">
                <a:latin typeface="Times New Roman" pitchFamily="18" charset="0"/>
                <a:cs typeface="Times New Roman" pitchFamily="18" charset="0"/>
              </a:rPr>
              <a:t>Temperatures of Data Blocks</a:t>
            </a: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IN" sz="3200" dirty="0" err="1" smtClean="0">
                <a:latin typeface="Times New Roman" pitchFamily="18" charset="0"/>
                <a:cs typeface="Times New Roman" pitchFamily="18" charset="0"/>
              </a:rPr>
              <a:t>At</a:t>
            </a:r>
            <a:r>
              <a:rPr lang="en-IN" sz="20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- Access Time</a:t>
            </a:r>
          </a:p>
          <a:p>
            <a:pPr marL="0" indent="0">
              <a:buNone/>
            </a:pPr>
            <a:r>
              <a:rPr lang="en-IN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IN" sz="3200" dirty="0" err="1" smtClean="0">
                <a:latin typeface="Times New Roman" pitchFamily="18" charset="0"/>
                <a:cs typeface="Times New Roman" pitchFamily="18" charset="0"/>
              </a:rPr>
              <a:t>Size</a:t>
            </a:r>
            <a:r>
              <a:rPr lang="en-IN" sz="20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-Size of the block</a:t>
            </a:r>
          </a:p>
          <a:p>
            <a:pPr marL="0" indent="0">
              <a:buNone/>
            </a:pPr>
            <a:r>
              <a:rPr lang="en-IN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IN" sz="3200" dirty="0" err="1" smtClean="0">
                <a:latin typeface="Times New Roman" pitchFamily="18" charset="0"/>
                <a:cs typeface="Times New Roman" pitchFamily="18" charset="0"/>
              </a:rPr>
              <a:t>Tp</a:t>
            </a:r>
            <a:r>
              <a:rPr lang="en-IN" sz="20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-Temperature of the block</a:t>
            </a:r>
          </a:p>
          <a:p>
            <a:pPr marL="834390" lvl="1" indent="-514350">
              <a:buFont typeface="Wingdings" pitchFamily="2" charset="2"/>
              <a:buChar char="Ø"/>
            </a:pPr>
            <a:endParaRPr lang="en-IN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320040" lvl="1" indent="0">
              <a:buNone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en-IN" sz="3200" dirty="0" err="1" smtClean="0">
                <a:latin typeface="Times New Roman" pitchFamily="18" charset="0"/>
                <a:cs typeface="Times New Roman" pitchFamily="18" charset="0"/>
              </a:rPr>
              <a:t>Tp</a:t>
            </a:r>
            <a:r>
              <a:rPr lang="en-IN" sz="20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l-GR" sz="3200" dirty="0" smtClean="0">
                <a:latin typeface="Times New Roman" pitchFamily="18" charset="0"/>
                <a:cs typeface="Times New Roman" pitchFamily="18" charset="0"/>
              </a:rPr>
              <a:t>δ</a:t>
            </a:r>
            <a:r>
              <a:rPr lang="el-GR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×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At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/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Size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endParaRPr lang="en-IN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Autofit/>
          </a:bodyPr>
          <a:lstStyle/>
          <a:p>
            <a:r>
              <a:rPr lang="en-IN" sz="40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IN" sz="40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IN" sz="40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BLOCK PROCESSING (BP)</a:t>
            </a:r>
            <a:br>
              <a:rPr lang="en-IN" sz="40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en-IN" sz="4000" b="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600200" y="152400"/>
            <a:ext cx="6629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Efficient Data Migration to Conserve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Energy  in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Streaming Media Storage Systems</a:t>
            </a:r>
          </a:p>
        </p:txBody>
      </p:sp>
      <p:sp>
        <p:nvSpPr>
          <p:cNvPr id="8" name="Footer Placeholder 4"/>
          <p:cNvSpPr txBox="1">
            <a:spLocks/>
          </p:cNvSpPr>
          <p:nvPr/>
        </p:nvSpPr>
        <p:spPr>
          <a:xfrm>
            <a:off x="4419600" y="6401438"/>
            <a:ext cx="2768353" cy="365125"/>
          </a:xfrm>
          <a:prstGeom prst="rect">
            <a:avLst/>
          </a:prstGeom>
        </p:spPr>
        <p:txBody>
          <a:bodyPr vert="horz" anchor="b"/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Dept. of CSE , MACE , </a:t>
            </a:r>
            <a:r>
              <a:rPr lang="en-US" dirty="0" err="1" smtClean="0"/>
              <a:t>Kothamangalam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IN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Two phases</a:t>
            </a:r>
          </a:p>
          <a:p>
            <a:pPr marL="617220" lvl="1" indent="-342900">
              <a:buFont typeface="Wingdings" pitchFamily="2" charset="2"/>
              <a:buChar char="Ø"/>
            </a:pPr>
            <a:endParaRPr lang="en-IN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Number of EESD and EWD disks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Choose EESD and EWD disks</a:t>
            </a:r>
          </a:p>
          <a:p>
            <a:pPr>
              <a:buFont typeface="Wingdings" pitchFamily="2" charset="2"/>
              <a:buChar char="Ø"/>
            </a:pPr>
            <a:endParaRPr lang="en-IN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IN" sz="40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DYNAMICAL EESD SELECTING (DES)</a:t>
            </a:r>
            <a:endParaRPr lang="en-IN" sz="4000" b="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67200" y="6465579"/>
            <a:ext cx="2935128" cy="365125"/>
          </a:xfrm>
        </p:spPr>
        <p:txBody>
          <a:bodyPr/>
          <a:lstStyle/>
          <a:p>
            <a:r>
              <a:rPr lang="en-US" dirty="0" smtClean="0"/>
              <a:t>Dept. of CSE , MACE , </a:t>
            </a:r>
            <a:r>
              <a:rPr lang="en-US" dirty="0" err="1" smtClean="0"/>
              <a:t>Kothamangalam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600200" y="152400"/>
            <a:ext cx="6629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Efficient Data Migration to Conserve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Energy  in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Streaming Media Storage Systems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394618"/>
            <a:ext cx="8229600" cy="452596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SzPct val="70000"/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µ :  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 The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proportion of disks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serving as EESD</a:t>
            </a:r>
          </a:p>
          <a:p>
            <a:pPr marL="457200" indent="-45720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smtClean="0">
                <a:latin typeface="Times New Roman" pitchFamily="18" charset="0"/>
                <a:cs typeface="Times New Roman" pitchFamily="18" charset="0"/>
              </a:rPr>
              <a:t>SBL: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 Sorted Block List</a:t>
            </a: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endParaRPr lang="en-IN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sz="40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DYNAMICAL EESD SELECTING (DES)</a:t>
            </a:r>
            <a:endParaRPr lang="en-IN" sz="4000" b="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81400" y="6407944"/>
            <a:ext cx="3149353" cy="365125"/>
          </a:xfrm>
        </p:spPr>
        <p:txBody>
          <a:bodyPr/>
          <a:lstStyle/>
          <a:p>
            <a:r>
              <a:rPr lang="en-US" smtClean="0"/>
              <a:t>Dept. of CSE , MACE , Kothamangalam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600200" y="152400"/>
            <a:ext cx="6629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Efficient Data Migration to Conserve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Energy  in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Streaming Media Storage Systems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788670" lvl="1" indent="-514350">
              <a:buFont typeface="Wingdings" pitchFamily="2" charset="2"/>
              <a:buChar char="Ø"/>
            </a:pPr>
            <a:endParaRPr lang="en-IN" sz="3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788670" lvl="1" indent="-514350">
              <a:buFont typeface="Wingdings" pitchFamily="2" charset="2"/>
              <a:buChar char="Ø"/>
            </a:pPr>
            <a:r>
              <a:rPr lang="en-IN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Boundary </a:t>
            </a:r>
            <a:r>
              <a:rPr lang="en-IN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temperature (BOT</a:t>
            </a:r>
            <a:r>
              <a:rPr lang="en-IN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731520" lvl="1" indent="-457200">
              <a:buFont typeface="Arial" pitchFamily="34" charset="0"/>
              <a:buChar char="•"/>
            </a:pPr>
            <a:endParaRPr lang="en-IN" sz="3200" dirty="0">
              <a:latin typeface="Times New Roman" pitchFamily="18" charset="0"/>
              <a:cs typeface="Times New Roman" pitchFamily="18" charset="0"/>
            </a:endParaRPr>
          </a:p>
          <a:p>
            <a:pPr marL="274320" lvl="1" indent="0">
              <a:buNone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         BOT=Block Temperature of SBL[x]</a:t>
            </a:r>
            <a:endParaRPr lang="en-IN" sz="3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5760" lvl="1" indent="0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365760" lvl="1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            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x=µ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×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len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(SBL)</a:t>
            </a:r>
          </a:p>
          <a:p>
            <a:pPr marL="365760" lvl="1" indent="0">
              <a:buNone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          </a:t>
            </a: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pPr lvl="3">
              <a:buNone/>
            </a:pPr>
            <a:endParaRPr lang="en-IN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393192" lvl="1" indent="0">
              <a:buNone/>
            </a:pPr>
            <a:endParaRPr lang="en-IN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IN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0"/>
            <a:ext cx="8534400" cy="1143000"/>
          </a:xfrm>
        </p:spPr>
        <p:txBody>
          <a:bodyPr>
            <a:normAutofit fontScale="90000"/>
          </a:bodyPr>
          <a:lstStyle/>
          <a:p>
            <a:r>
              <a:rPr lang="en-IN" sz="40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IN" sz="40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IN" sz="4000" b="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IN" sz="4000" b="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IN" sz="40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DATA MIGRATIONS FOR ENERGY        				SAVING </a:t>
            </a:r>
            <a:endParaRPr lang="en-IN" sz="4000" b="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886200" y="6407944"/>
            <a:ext cx="2844553" cy="365125"/>
          </a:xfrm>
        </p:spPr>
        <p:txBody>
          <a:bodyPr/>
          <a:lstStyle/>
          <a:p>
            <a:r>
              <a:rPr lang="en-US" dirty="0" smtClean="0"/>
              <a:t>Dept. of CSE , MACE , </a:t>
            </a:r>
            <a:r>
              <a:rPr lang="en-US" dirty="0" err="1" smtClean="0"/>
              <a:t>Kothamangalam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600200" y="152400"/>
            <a:ext cx="6629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Efficient Data Migration to Conserve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Energy  in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Streaming Media Storage Systems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12648" y="1600200"/>
            <a:ext cx="8302752" cy="4495800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 Strategies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Individual EWD disks load higher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Some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disks have extremely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heavy loads</a:t>
            </a:r>
            <a:endParaRPr lang="en-IN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150000"/>
              </a:lnSpc>
              <a:buFont typeface="Wingdings" pitchFamily="2" charset="2"/>
              <a:buChar char="§"/>
            </a:pPr>
            <a:endParaRPr lang="en-IN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endParaRPr lang="en-IN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</a:t>
            </a:r>
            <a:br>
              <a:rPr lang="en-US" sz="40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4000" b="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DATA MIGRATIONS FOR  LOAD      			BALANCE</a:t>
            </a:r>
            <a:endParaRPr lang="en-IN" sz="4000" b="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86200" y="6407944"/>
            <a:ext cx="2844553" cy="365125"/>
          </a:xfrm>
        </p:spPr>
        <p:txBody>
          <a:bodyPr/>
          <a:lstStyle/>
          <a:p>
            <a:r>
              <a:rPr lang="en-US" dirty="0" smtClean="0"/>
              <a:t>Dept. of CSE , MACE , </a:t>
            </a:r>
            <a:r>
              <a:rPr lang="en-US" dirty="0" err="1" smtClean="0"/>
              <a:t>Kothamangalam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600200" y="152400"/>
            <a:ext cx="6629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Efficient Data Migration to Conserve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Energy  in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Streaming Media Storage Systems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1143000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>
              <a:buFont typeface="Wingdings" pitchFamily="2" charset="2"/>
              <a:buChar char="Ø"/>
            </a:pP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Reducing Data Migration Overheads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Easy Controlling the I/O Load of EESD</a:t>
            </a: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Wingdings" pitchFamily="2" charset="2"/>
              <a:buChar char="Ø"/>
            </a:pP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IN" sz="40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BENEFITS</a:t>
            </a:r>
            <a:endParaRPr lang="en-IN" sz="4000" b="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407944"/>
            <a:ext cx="2692153" cy="365125"/>
          </a:xfrm>
        </p:spPr>
        <p:txBody>
          <a:bodyPr/>
          <a:lstStyle/>
          <a:p>
            <a:r>
              <a:rPr lang="en-US" dirty="0" smtClean="0"/>
              <a:t>Dept. of CSE , MACE , </a:t>
            </a:r>
            <a:r>
              <a:rPr lang="en-US" dirty="0" err="1" smtClean="0"/>
              <a:t>Kothamangalam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600200" y="152400"/>
            <a:ext cx="6629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Efficient Data Migration to Conserve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Energy  in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Streaming Media Storage Systems</a:t>
            </a:r>
          </a:p>
        </p:txBody>
      </p:sp>
    </p:spTree>
    <p:extLst>
      <p:ext uri="{BB962C8B-B14F-4D97-AF65-F5344CB8AC3E}">
        <p14:creationId xmlns:p14="http://schemas.microsoft.com/office/powerpoint/2010/main" val="2004518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4309872"/>
          </a:xfrm>
        </p:spPr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ata migration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efficiency </a:t>
            </a:r>
            <a:endParaRPr lang="en-IN" sz="32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Improves energy efficiency and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QoS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eet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the characteristics of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streaming media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applications</a:t>
            </a: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Wingdings" pitchFamily="2" charset="2"/>
              <a:buChar char="Ø"/>
            </a:pPr>
            <a:endParaRPr lang="en-IN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2272"/>
            <a:ext cx="8229600" cy="1143000"/>
          </a:xfrm>
        </p:spPr>
        <p:txBody>
          <a:bodyPr>
            <a:normAutofit/>
          </a:bodyPr>
          <a:lstStyle/>
          <a:p>
            <a:r>
              <a:rPr lang="en-IN" sz="40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CONCLUSION</a:t>
            </a:r>
            <a:endParaRPr lang="en-IN" sz="40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05200" y="6407944"/>
            <a:ext cx="3225553" cy="365125"/>
          </a:xfrm>
        </p:spPr>
        <p:txBody>
          <a:bodyPr/>
          <a:lstStyle/>
          <a:p>
            <a:r>
              <a:rPr lang="en-US" dirty="0" smtClean="0"/>
              <a:t>Dept. of CSE , MACE , </a:t>
            </a:r>
            <a:r>
              <a:rPr lang="en-US" dirty="0" err="1" smtClean="0"/>
              <a:t>Kothamangalam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600200" y="152400"/>
            <a:ext cx="6629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Efficient Data Migration to Conserve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Energy  in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Streaming Media Storage Systems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981200"/>
            <a:ext cx="8458200" cy="4648200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20000"/>
              </a:lnSpc>
            </a:pPr>
            <a:endParaRPr lang="en-US" sz="6700" dirty="0" smtClean="0"/>
          </a:p>
          <a:p>
            <a:pPr>
              <a:lnSpc>
                <a:spcPct val="120000"/>
              </a:lnSpc>
              <a:buNone/>
            </a:pPr>
            <a:r>
              <a:rPr lang="en-US" sz="9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800" dirty="0" smtClean="0">
                <a:latin typeface="Times New Roman" pitchFamily="18" charset="0"/>
                <a:cs typeface="Times New Roman" pitchFamily="18" charset="0"/>
              </a:rPr>
              <a:t>Topic approval        :   2-9-2013</a:t>
            </a:r>
          </a:p>
          <a:p>
            <a:pPr>
              <a:lnSpc>
                <a:spcPct val="120000"/>
              </a:lnSpc>
              <a:buNone/>
            </a:pPr>
            <a:r>
              <a:rPr lang="en-US" sz="12800" dirty="0" smtClean="0">
                <a:latin typeface="Times New Roman" pitchFamily="18" charset="0"/>
                <a:cs typeface="Times New Roman" pitchFamily="18" charset="0"/>
              </a:rPr>
              <a:t> Slide </a:t>
            </a:r>
            <a:r>
              <a:rPr lang="en-US" sz="12800" smtClean="0">
                <a:latin typeface="Times New Roman" pitchFamily="18" charset="0"/>
                <a:cs typeface="Times New Roman" pitchFamily="18" charset="0"/>
              </a:rPr>
              <a:t>approval         :   </a:t>
            </a:r>
            <a:r>
              <a:rPr lang="en-US" sz="12800" dirty="0" smtClean="0">
                <a:latin typeface="Times New Roman" pitchFamily="18" charset="0"/>
                <a:cs typeface="Times New Roman" pitchFamily="18" charset="0"/>
              </a:rPr>
              <a:t>2-9-2013</a:t>
            </a:r>
          </a:p>
          <a:p>
            <a:pPr>
              <a:lnSpc>
                <a:spcPct val="120000"/>
              </a:lnSpc>
              <a:buNone/>
            </a:pPr>
            <a:r>
              <a:rPr lang="en-US" sz="12800" dirty="0" smtClean="0">
                <a:latin typeface="Times New Roman" pitchFamily="18" charset="0"/>
                <a:cs typeface="Times New Roman" pitchFamily="18" charset="0"/>
              </a:rPr>
              <a:t> Topic approved by  : Mr. </a:t>
            </a:r>
            <a:r>
              <a:rPr lang="en-US" sz="12800" dirty="0" err="1" smtClean="0">
                <a:latin typeface="Times New Roman" pitchFamily="18" charset="0"/>
                <a:cs typeface="Times New Roman" pitchFamily="18" charset="0"/>
              </a:rPr>
              <a:t>Aby</a:t>
            </a:r>
            <a:r>
              <a:rPr lang="en-US" sz="1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800" dirty="0" err="1" smtClean="0">
                <a:latin typeface="Times New Roman" pitchFamily="18" charset="0"/>
                <a:cs typeface="Times New Roman" pitchFamily="18" charset="0"/>
              </a:rPr>
              <a:t>Abahai</a:t>
            </a:r>
            <a:r>
              <a:rPr lang="en-US" sz="12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120000"/>
              </a:lnSpc>
              <a:buNone/>
            </a:pPr>
            <a:r>
              <a:rPr lang="en-US" sz="1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800" dirty="0" smtClean="0">
                <a:latin typeface="Times New Roman" pitchFamily="18" charset="0"/>
                <a:cs typeface="Times New Roman" pitchFamily="18" charset="0"/>
              </a:rPr>
              <a:t>Slide approved by   : Mrs. </a:t>
            </a:r>
            <a:r>
              <a:rPr lang="en-US" sz="12800" dirty="0" err="1" smtClean="0">
                <a:latin typeface="Times New Roman" pitchFamily="18" charset="0"/>
                <a:cs typeface="Times New Roman" pitchFamily="18" charset="0"/>
              </a:rPr>
              <a:t>Jisha</a:t>
            </a:r>
            <a:r>
              <a:rPr lang="en-US" sz="12800" dirty="0" smtClean="0">
                <a:latin typeface="Times New Roman" pitchFamily="18" charset="0"/>
                <a:cs typeface="Times New Roman" pitchFamily="18" charset="0"/>
              </a:rPr>
              <a:t> P Abraham</a:t>
            </a:r>
          </a:p>
          <a:p>
            <a:pPr>
              <a:lnSpc>
                <a:spcPct val="120000"/>
              </a:lnSpc>
              <a:buNone/>
            </a:pPr>
            <a:r>
              <a:rPr lang="en-US" sz="9800" dirty="0" smtClean="0">
                <a:latin typeface="Times New Roman" pitchFamily="18" charset="0"/>
                <a:cs typeface="Times New Roman" pitchFamily="18" charset="0"/>
              </a:rPr>
              <a:t>                    </a:t>
            </a:r>
          </a:p>
          <a:p>
            <a:pPr>
              <a:lnSpc>
                <a:spcPct val="120000"/>
              </a:lnSpc>
              <a:buNone/>
            </a:pPr>
            <a:r>
              <a:rPr lang="en-US" sz="98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</a:t>
            </a:r>
            <a:r>
              <a:rPr lang="en-US" sz="12800" dirty="0" smtClean="0">
                <a:latin typeface="Times New Roman" pitchFamily="18" charset="0"/>
                <a:cs typeface="Times New Roman" pitchFamily="18" charset="0"/>
              </a:rPr>
              <a:t>Elizabeth James</a:t>
            </a:r>
          </a:p>
          <a:p>
            <a:pPr>
              <a:lnSpc>
                <a:spcPct val="120000"/>
              </a:lnSpc>
              <a:buNone/>
            </a:pPr>
            <a:r>
              <a:rPr lang="en-US" sz="12800" dirty="0" smtClean="0">
                <a:latin typeface="Times New Roman" pitchFamily="18" charset="0"/>
                <a:cs typeface="Times New Roman" pitchFamily="18" charset="0"/>
              </a:rPr>
              <a:t>		                                              Roll no:23</a:t>
            </a:r>
          </a:p>
          <a:p>
            <a:pPr>
              <a:lnSpc>
                <a:spcPct val="120000"/>
              </a:lnSpc>
              <a:buNone/>
            </a:pPr>
            <a:r>
              <a:rPr lang="en-US" sz="128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S7 R</a:t>
            </a:r>
            <a:endParaRPr lang="en-IN" sz="1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</a:pPr>
            <a:endParaRPr lang="en-US" sz="2800" dirty="0" smtClean="0"/>
          </a:p>
          <a:p>
            <a:pPr>
              <a:lnSpc>
                <a:spcPct val="120000"/>
              </a:lnSpc>
            </a:pPr>
            <a:endParaRPr lang="en-US" sz="2800" dirty="0" smtClean="0"/>
          </a:p>
          <a:p>
            <a:pPr>
              <a:lnSpc>
                <a:spcPct val="120000"/>
              </a:lnSpc>
              <a:buNone/>
            </a:pPr>
            <a:r>
              <a:rPr lang="en-US" sz="2800" dirty="0" smtClean="0"/>
              <a:t>	</a:t>
            </a:r>
            <a:endParaRPr lang="en-IN" sz="32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382000" cy="1676400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en-US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Efficient Data Migration to </a:t>
            </a:r>
            <a:r>
              <a:rPr lang="en-US" sz="4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Conserve </a:t>
            </a:r>
            <a:r>
              <a:rPr lang="en-US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Energy in </a:t>
            </a:r>
            <a:r>
              <a:rPr lang="en-US" sz="4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Streaming Media Storage </a:t>
            </a:r>
            <a:r>
              <a:rPr lang="en-US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Systems </a:t>
            </a:r>
            <a:endParaRPr lang="en-IN" sz="44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86200" y="6407944"/>
            <a:ext cx="2971800" cy="365125"/>
          </a:xfrm>
        </p:spPr>
        <p:txBody>
          <a:bodyPr/>
          <a:lstStyle/>
          <a:p>
            <a:r>
              <a:rPr lang="en-US" dirty="0" smtClean="0"/>
              <a:t>Dept. of CSE , MACE , </a:t>
            </a:r>
            <a:r>
              <a:rPr lang="en-US" dirty="0" err="1" smtClean="0"/>
              <a:t>Kothamangalam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[1]: D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3200" dirty="0" err="1">
                <a:latin typeface="Times New Roman" pitchFamily="18" charset="0"/>
                <a:cs typeface="Times New Roman" pitchFamily="18" charset="0"/>
              </a:rPr>
              <a:t>Colarelli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and D. </a:t>
            </a:r>
            <a:r>
              <a:rPr lang="en-US" sz="3200" dirty="0" err="1">
                <a:latin typeface="Times New Roman" pitchFamily="18" charset="0"/>
                <a:cs typeface="Times New Roman" pitchFamily="18" charset="0"/>
              </a:rPr>
              <a:t>Grunwald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, “Massive Arrays of Idle Disks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for Storage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Archives,” Proc. ACM/IEEE Conf. Supercomputing, pp.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1-11,Nov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. 2002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109728" indent="0"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[2]: E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3200" dirty="0" err="1">
                <a:latin typeface="Times New Roman" pitchFamily="18" charset="0"/>
                <a:cs typeface="Times New Roman" pitchFamily="18" charset="0"/>
              </a:rPr>
              <a:t>Pinheiro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and R. </a:t>
            </a:r>
            <a:r>
              <a:rPr lang="en-US" sz="3200" dirty="0" err="1">
                <a:latin typeface="Times New Roman" pitchFamily="18" charset="0"/>
                <a:cs typeface="Times New Roman" pitchFamily="18" charset="0"/>
              </a:rPr>
              <a:t>Bianchini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, “Energy Conservation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Techniques for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Disk Array-Based Servers,” Proc. 18th Int’l Conf.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Supercomputing,pp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. 68-78, June 2004.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            REFERENCES</a:t>
            </a:r>
            <a:endParaRPr lang="en-US" sz="40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400" y="6407944"/>
            <a:ext cx="2768353" cy="365125"/>
          </a:xfrm>
        </p:spPr>
        <p:txBody>
          <a:bodyPr/>
          <a:lstStyle/>
          <a:p>
            <a:r>
              <a:rPr lang="en-US" dirty="0" smtClean="0"/>
              <a:t>Dept. of CSE , MACE , </a:t>
            </a:r>
            <a:r>
              <a:rPr lang="en-US" dirty="0" err="1" smtClean="0"/>
              <a:t>Kothamangalam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600200" y="152400"/>
            <a:ext cx="6629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Efficient Data Migration to Conserve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Energy  in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Streaming Media Storage Systems</a:t>
            </a:r>
          </a:p>
        </p:txBody>
      </p:sp>
    </p:spTree>
    <p:extLst>
      <p:ext uri="{BB962C8B-B14F-4D97-AF65-F5344CB8AC3E}">
        <p14:creationId xmlns:p14="http://schemas.microsoft.com/office/powerpoint/2010/main" val="1290424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lnSpc>
                <a:spcPct val="150000"/>
              </a:lnSpc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[3] :J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. Wang, H. Zhu, and D. Li,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“ </a:t>
            </a:r>
            <a:r>
              <a:rPr lang="en-US" sz="3200" dirty="0" err="1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RAID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: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Conserving Energy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in Conventional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Disk-Based RAID System” IEEE Trans.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Computers  vol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. 57, no. 3, pp. 359-374, Mar. 2008.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</a:t>
            </a:r>
            <a:r>
              <a:rPr lang="en-US" sz="40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REFERENCES(Contd</a:t>
            </a:r>
            <a:r>
              <a:rPr lang="en-US" sz="40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407944"/>
            <a:ext cx="2692153" cy="365125"/>
          </a:xfrm>
        </p:spPr>
        <p:txBody>
          <a:bodyPr/>
          <a:lstStyle/>
          <a:p>
            <a:r>
              <a:rPr lang="en-US" dirty="0" smtClean="0"/>
              <a:t>Dept. of CSE , MACE , </a:t>
            </a:r>
            <a:r>
              <a:rPr lang="en-US" dirty="0" err="1" smtClean="0"/>
              <a:t>Kothamangalam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600200" y="152400"/>
            <a:ext cx="6629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Efficient Data Migration to Conserve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Energy  in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Streaming Media Storage Systems</a:t>
            </a:r>
          </a:p>
        </p:txBody>
      </p:sp>
    </p:spTree>
    <p:extLst>
      <p:ext uri="{BB962C8B-B14F-4D97-AF65-F5344CB8AC3E}">
        <p14:creationId xmlns:p14="http://schemas.microsoft.com/office/powerpoint/2010/main" val="3994147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0" lvl="1" indent="0">
              <a:buNone/>
            </a:pPr>
            <a:endParaRPr lang="en-IN" sz="2800" dirty="0">
              <a:latin typeface="Times New Roman" pitchFamily="18" charset="0"/>
              <a:cs typeface="Times New Roman" pitchFamily="18" charset="0"/>
            </a:endParaRPr>
          </a:p>
          <a:p>
            <a:pPr marL="365760" lvl="1" indent="0">
              <a:buNone/>
            </a:pPr>
            <a:endParaRPr lang="en-IN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365760" lvl="1" indent="0">
              <a:buNone/>
            </a:pPr>
            <a:endParaRPr lang="en-IN" sz="2800" dirty="0">
              <a:latin typeface="Times New Roman" pitchFamily="18" charset="0"/>
              <a:cs typeface="Times New Roman" pitchFamily="18" charset="0"/>
            </a:endParaRPr>
          </a:p>
          <a:p>
            <a:pPr marL="365760" lvl="1" indent="0">
              <a:buNone/>
            </a:pPr>
            <a:r>
              <a:rPr lang="en-IN" sz="4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</a:t>
            </a:r>
            <a:r>
              <a:rPr lang="en-IN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THANK YOU</a:t>
            </a:r>
            <a:endParaRPr lang="en-IN" sz="4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365760" lvl="1" indent="0">
              <a:buNone/>
            </a:pPr>
            <a:endParaRPr lang="en-IN" sz="2800" dirty="0">
              <a:latin typeface="Times New Roman" pitchFamily="18" charset="0"/>
              <a:cs typeface="Times New Roman" pitchFamily="18" charset="0"/>
            </a:endParaRPr>
          </a:p>
          <a:p>
            <a:pPr marL="365760" lvl="1" indent="0">
              <a:buNone/>
            </a:pPr>
            <a:endParaRPr lang="en-IN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91000" y="6407944"/>
            <a:ext cx="2539753" cy="365125"/>
          </a:xfrm>
        </p:spPr>
        <p:txBody>
          <a:bodyPr/>
          <a:lstStyle/>
          <a:p>
            <a:r>
              <a:rPr lang="en-US" smtClean="0"/>
              <a:t>Dept. of CSE , MACE , Kothamangalam </a:t>
            </a:r>
            <a:endParaRPr lang="en-US" dirty="0"/>
          </a:p>
        </p:txBody>
      </p:sp>
      <p:sp>
        <p:nvSpPr>
          <p:cNvPr id="6" name="Title 5"/>
          <p:cNvSpPr txBox="1">
            <a:spLocks noGrp="1"/>
          </p:cNvSpPr>
          <p:nvPr>
            <p:ph type="title"/>
          </p:nvPr>
        </p:nvSpPr>
        <p:spPr>
          <a:xfrm>
            <a:off x="685800" y="-24200"/>
            <a:ext cx="822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00200" y="152400"/>
            <a:ext cx="6629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Efficient Data Migration to Conserve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Energy  in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Streaming Media Storage Systems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IN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Arial" pitchFamily="34" charset="0"/>
              <a:buChar char="•"/>
            </a:pPr>
            <a:endParaRPr lang="en-IN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None/>
            </a:pPr>
            <a:endParaRPr lang="en-IN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None/>
            </a:pPr>
            <a:r>
              <a:rPr lang="en-IN" sz="4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QUESTIONS ??</a:t>
            </a:r>
          </a:p>
          <a:p>
            <a:pPr lvl="1">
              <a:buNone/>
            </a:pPr>
            <a:endParaRPr lang="en-IN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782728" cy="365125"/>
          </a:xfrm>
        </p:spPr>
        <p:txBody>
          <a:bodyPr/>
          <a:lstStyle/>
          <a:p>
            <a:r>
              <a:rPr lang="en-US" dirty="0" smtClean="0"/>
              <a:t>Dept. of CSE , MACE , </a:t>
            </a:r>
            <a:r>
              <a:rPr lang="en-US" dirty="0" err="1" smtClean="0"/>
              <a:t>Kothamangalam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600200" y="152400"/>
            <a:ext cx="6629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Efficient Data Migration to Conserve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Energy  in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Streaming Media Storage Systems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Introduction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Existing system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Proposed system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Implementation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Benefits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Conclusion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endParaRPr lang="en-IN" dirty="0" smtClean="0"/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endParaRPr lang="en-IN" dirty="0" smtClean="0"/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endParaRPr lang="en-IN" dirty="0" smtClean="0"/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endParaRPr lang="en-IN" dirty="0" smtClean="0"/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endParaRPr lang="en-IN" dirty="0" smtClean="0"/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endParaRPr lang="en-IN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/>
          </a:bodyPr>
          <a:lstStyle/>
          <a:p>
            <a:r>
              <a:rPr lang="en-IN" sz="40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CONTENT</a:t>
            </a:r>
            <a:endParaRPr lang="en-IN" sz="4000" b="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407944"/>
            <a:ext cx="2692153" cy="365125"/>
          </a:xfrm>
        </p:spPr>
        <p:txBody>
          <a:bodyPr/>
          <a:lstStyle/>
          <a:p>
            <a:r>
              <a:rPr lang="en-US" dirty="0" smtClean="0"/>
              <a:t>Dept. of CSE , MACE , </a:t>
            </a:r>
            <a:r>
              <a:rPr lang="en-US" dirty="0" err="1" smtClean="0"/>
              <a:t>Kothamangalam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600200" y="152400"/>
            <a:ext cx="6629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Efficient Data Migration to Conserve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Energy  in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Streaming Media Storage Systems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257" y="1660477"/>
            <a:ext cx="8229600" cy="452596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Reducing Energy Consumption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Disk Storage System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Cost Effective System</a:t>
            </a:r>
            <a:endParaRPr lang="en-IN" sz="3200" dirty="0">
              <a:latin typeface="Times New Roman" pitchFamily="18" charset="0"/>
              <a:cs typeface="Times New Roman" pitchFamily="18" charset="0"/>
            </a:endParaRPr>
          </a:p>
          <a:p>
            <a:pPr marL="630936" lvl="2" indent="0">
              <a:lnSpc>
                <a:spcPct val="150000"/>
              </a:lnSpc>
              <a:buNone/>
            </a:pPr>
            <a:endParaRPr lang="en-IN" sz="3200" dirty="0">
              <a:latin typeface="Times New Roman" pitchFamily="18" charset="0"/>
              <a:cs typeface="Times New Roman" pitchFamily="18" charset="0"/>
            </a:endParaRPr>
          </a:p>
          <a:p>
            <a:pPr lvl="2">
              <a:lnSpc>
                <a:spcPct val="150000"/>
              </a:lnSpc>
              <a:buFont typeface="Wingdings" pitchFamily="2" charset="2"/>
              <a:buChar char="Ø"/>
            </a:pP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pPr lvl="2">
              <a:lnSpc>
                <a:spcPct val="150000"/>
              </a:lnSpc>
              <a:buFont typeface="Wingdings" pitchFamily="2" charset="2"/>
              <a:buChar char="Ø"/>
            </a:pPr>
            <a:endParaRPr lang="en-IN" sz="3200" dirty="0">
              <a:latin typeface="Times New Roman" pitchFamily="18" charset="0"/>
              <a:cs typeface="Times New Roman" pitchFamily="18" charset="0"/>
            </a:endParaRPr>
          </a:p>
          <a:p>
            <a:pPr lvl="2">
              <a:lnSpc>
                <a:spcPct val="150000"/>
              </a:lnSpc>
              <a:buFont typeface="Wingdings" pitchFamily="2" charset="2"/>
              <a:buChar char="Ø"/>
            </a:pP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pPr lvl="2">
              <a:lnSpc>
                <a:spcPct val="150000"/>
              </a:lnSpc>
              <a:buFont typeface="Wingdings" pitchFamily="2" charset="2"/>
              <a:buChar char="Ø"/>
            </a:pP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None/>
            </a:pPr>
            <a:endParaRPr lang="en-IN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sz="40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INTRODUCTION</a:t>
            </a:r>
            <a:endParaRPr lang="en-IN" sz="4000" b="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407944"/>
            <a:ext cx="2692153" cy="365125"/>
          </a:xfrm>
        </p:spPr>
        <p:txBody>
          <a:bodyPr/>
          <a:lstStyle/>
          <a:p>
            <a:r>
              <a:rPr lang="en-US" dirty="0" smtClean="0"/>
              <a:t>Dept. of CSE , MACE , </a:t>
            </a:r>
            <a:r>
              <a:rPr lang="en-US" dirty="0" err="1" smtClean="0"/>
              <a:t>Kothamangalam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600200" y="152399"/>
            <a:ext cx="6629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Efficient Data Migration to Conserve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Energy  in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Streaming Media Storage Systems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Popular </a:t>
            </a:r>
            <a:r>
              <a:rPr lang="en-IN" sz="3200" dirty="0">
                <a:latin typeface="Times New Roman" pitchFamily="18" charset="0"/>
                <a:cs typeface="Times New Roman" pitchFamily="18" charset="0"/>
              </a:rPr>
              <a:t>Data Concentration scheme</a:t>
            </a: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pPr lvl="2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IN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Data Popularity</a:t>
            </a:r>
          </a:p>
          <a:p>
            <a:pPr lvl="2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IN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Decreasing order</a:t>
            </a:r>
          </a:p>
          <a:p>
            <a:pPr marL="393192" lvl="1" indent="0" algn="just">
              <a:lnSpc>
                <a:spcPct val="150000"/>
              </a:lnSpc>
              <a:buNone/>
            </a:pP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en-IN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r>
              <a:rPr lang="en-IN" sz="40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EXISTING</a:t>
            </a:r>
            <a:r>
              <a:rPr lang="en-IN" sz="40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IN" sz="40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SYSTEM</a:t>
            </a:r>
            <a:endParaRPr lang="en-IN" sz="4000" b="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86200" y="6407944"/>
            <a:ext cx="2844553" cy="365125"/>
          </a:xfrm>
        </p:spPr>
        <p:txBody>
          <a:bodyPr/>
          <a:lstStyle/>
          <a:p>
            <a:r>
              <a:rPr lang="en-US" dirty="0" smtClean="0"/>
              <a:t>Dept. of CSE , MACE , </a:t>
            </a:r>
            <a:r>
              <a:rPr lang="en-US" dirty="0" err="1" smtClean="0"/>
              <a:t>Kothamangalam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600200" y="152400"/>
            <a:ext cx="6629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Efficient Data Migration to Conserve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Energy  in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Streaming Media Storage Systems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533400" y="1481328"/>
            <a:ext cx="8153400" cy="4525963"/>
          </a:xfrm>
        </p:spPr>
        <p:txBody>
          <a:bodyPr/>
          <a:lstStyle/>
          <a:p>
            <a:pPr marL="457200" indent="-45720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Data migration overhead</a:t>
            </a:r>
          </a:p>
          <a:p>
            <a:pPr marL="514350" indent="-51435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Limited IO bandwidth for data migration</a:t>
            </a:r>
          </a:p>
          <a:p>
            <a:pPr marL="514350" indent="-514350" algn="just">
              <a:lnSpc>
                <a:spcPct val="150000"/>
              </a:lnSpc>
              <a:buFont typeface="Wingdings" pitchFamily="2" charset="2"/>
              <a:buChar char="Ø"/>
            </a:pP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endParaRPr lang="en-IN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r>
              <a:rPr lang="en-IN" sz="40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DISADVANTAGES</a:t>
            </a:r>
            <a:endParaRPr lang="en-IN" sz="4000" b="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0" y="6407944"/>
            <a:ext cx="2920753" cy="365125"/>
          </a:xfrm>
        </p:spPr>
        <p:txBody>
          <a:bodyPr/>
          <a:lstStyle/>
          <a:p>
            <a:r>
              <a:rPr lang="en-US" dirty="0" smtClean="0"/>
              <a:t>Dept. of CSE , MACE , </a:t>
            </a:r>
            <a:r>
              <a:rPr lang="en-US" dirty="0" err="1" smtClean="0"/>
              <a:t>Kothamangalam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600200" y="152400"/>
            <a:ext cx="6629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Efficient Data Migration to Conserve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Energy  in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Streaming Media Storage Systems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IN" sz="3200" dirty="0">
                <a:latin typeface="Times New Roman" pitchFamily="18" charset="0"/>
                <a:cs typeface="Times New Roman" pitchFamily="18" charset="0"/>
              </a:rPr>
              <a:t>Explicit Energy Saving Disk </a:t>
            </a: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Cooling(EESDC)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Explicit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Energy Saving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Disks(EESD)</a:t>
            </a: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IN" sz="3200" dirty="0">
                <a:latin typeface="Times New Roman" pitchFamily="18" charset="0"/>
                <a:cs typeface="Times New Roman" pitchFamily="18" charset="0"/>
              </a:rPr>
              <a:t>Explicit Working </a:t>
            </a: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Disks(EWD)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Hot blocks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Cold blocks</a:t>
            </a:r>
          </a:p>
          <a:p>
            <a:pPr lvl="1">
              <a:buFont typeface="Wingdings" pitchFamily="2" charset="2"/>
              <a:buChar char="Ø"/>
            </a:pPr>
            <a:endParaRPr lang="en-IN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Wingdings" pitchFamily="2" charset="2"/>
              <a:buChar char="Ø"/>
            </a:pPr>
            <a:endParaRPr lang="en-IN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/>
          </a:bodyPr>
          <a:lstStyle/>
          <a:p>
            <a:r>
              <a:rPr lang="en-IN" sz="40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PROPOSED</a:t>
            </a:r>
            <a:r>
              <a:rPr lang="en-IN" sz="40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IN" sz="40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SYSTEM</a:t>
            </a:r>
            <a:endParaRPr lang="en-IN" sz="4000" b="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3962400" y="6407944"/>
            <a:ext cx="2768353" cy="365125"/>
          </a:xfrm>
        </p:spPr>
        <p:txBody>
          <a:bodyPr/>
          <a:lstStyle/>
          <a:p>
            <a:r>
              <a:rPr lang="en-US" dirty="0" smtClean="0"/>
              <a:t>Dept. of CSE , MACE , </a:t>
            </a:r>
            <a:r>
              <a:rPr lang="en-US" dirty="0" err="1" smtClean="0"/>
              <a:t>Kothamangalam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600200" y="152400"/>
            <a:ext cx="6629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Efficient Data Migration to Conserve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Energy  in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Streaming Media Storage Systems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71500" indent="-571500">
              <a:buFont typeface="Wingdings" pitchFamily="2" charset="2"/>
              <a:buChar char="Ø"/>
            </a:pPr>
            <a:r>
              <a:rPr lang="en-IN" sz="3600" dirty="0" smtClean="0">
                <a:latin typeface="Times New Roman" pitchFamily="18" charset="0"/>
                <a:cs typeface="Times New Roman" pitchFamily="18" charset="0"/>
              </a:rPr>
              <a:t> EESD Cooling</a:t>
            </a:r>
            <a:endParaRPr lang="en-IN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sz="40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PRINCIPLE</a:t>
            </a:r>
            <a:endParaRPr lang="en-IN" sz="4000" b="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Acer\Pictures\Captur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1" y="2133599"/>
            <a:ext cx="6553200" cy="3276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33800" y="6407944"/>
            <a:ext cx="2996953" cy="365125"/>
          </a:xfrm>
        </p:spPr>
        <p:txBody>
          <a:bodyPr/>
          <a:lstStyle/>
          <a:p>
            <a:r>
              <a:rPr lang="en-US" dirty="0" smtClean="0"/>
              <a:t>Dept. of CSE , MACE , </a:t>
            </a:r>
            <a:r>
              <a:rPr lang="en-US" dirty="0" err="1" smtClean="0"/>
              <a:t>Kothamangalam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074459" y="5486400"/>
            <a:ext cx="569794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Fig.1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Explicit energy saving disk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cooling</a:t>
            </a:r>
          </a:p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COURTESY:IEEE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TRANSACTIONS ON PARALLEL AND DISTRIBUTED SYSTEMS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600200" y="152400"/>
            <a:ext cx="6629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Efficient Data Migration to Conserve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Energy  in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Streaming Media Storage Systems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648200"/>
          </a:xfrm>
        </p:spPr>
        <p:txBody>
          <a:bodyPr>
            <a:normAutofit/>
          </a:bodyPr>
          <a:lstStyle/>
          <a:p>
            <a:pPr marL="320040" lvl="1" indent="0">
              <a:buNone/>
            </a:pPr>
            <a:endParaRPr lang="en-IN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Clr>
                <a:srgbClr val="DD8047"/>
              </a:buClr>
              <a:buNone/>
            </a:pPr>
            <a:endParaRPr lang="en-IN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Clr>
                <a:srgbClr val="DD8047"/>
              </a:buClr>
              <a:buNone/>
            </a:pPr>
            <a:endParaRPr lang="en-IN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73162"/>
          </a:xfrm>
        </p:spPr>
        <p:txBody>
          <a:bodyPr>
            <a:noAutofit/>
          </a:bodyPr>
          <a:lstStyle/>
          <a:p>
            <a:r>
              <a:rPr lang="en-IN" sz="40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IN" sz="40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IN" sz="40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ARCHITECTURE</a:t>
            </a:r>
            <a:r>
              <a:rPr lang="en-IN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IN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en-IN" sz="4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219201"/>
            <a:ext cx="7391400" cy="3962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86200" y="6407944"/>
            <a:ext cx="2844553" cy="365125"/>
          </a:xfrm>
        </p:spPr>
        <p:txBody>
          <a:bodyPr/>
          <a:lstStyle/>
          <a:p>
            <a:r>
              <a:rPr lang="en-US" dirty="0" smtClean="0"/>
              <a:t>Dept. of CSE , MACE , </a:t>
            </a:r>
            <a:r>
              <a:rPr lang="en-US" dirty="0" err="1" smtClean="0"/>
              <a:t>Kothamangalam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981200" y="5638800"/>
            <a:ext cx="6172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Fig.2 Workflow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of the EESDC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mechanism</a:t>
            </a:r>
          </a:p>
          <a:p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COURTESY:IEEE TRANSACTIONS ON PARALLEL AND DISTRIBUTED SYSTEMS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00200" y="152400"/>
            <a:ext cx="6629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Efficient Data Migration to Conserve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Energy  in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Streaming Media Storage Systems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3284</TotalTime>
  <Words>940</Words>
  <Application>Microsoft Office PowerPoint</Application>
  <PresentationFormat>On-screen Show (4:3)</PresentationFormat>
  <Paragraphs>184</Paragraphs>
  <Slides>23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Concourse</vt:lpstr>
      <vt:lpstr>PowerPoint Presentation</vt:lpstr>
      <vt:lpstr>Efficient Data Migration to Conserve    Energy in Streaming Media Storage            Systems </vt:lpstr>
      <vt:lpstr>CONTENT</vt:lpstr>
      <vt:lpstr>INTRODUCTION</vt:lpstr>
      <vt:lpstr>EXISTING SYSTEM</vt:lpstr>
      <vt:lpstr>DISADVANTAGES</vt:lpstr>
      <vt:lpstr>PROPOSED SYSTEM</vt:lpstr>
      <vt:lpstr>PRINCIPLE</vt:lpstr>
      <vt:lpstr> ARCHITECTURE </vt:lpstr>
      <vt:lpstr>  IMPLEMENTATION(CONTD) </vt:lpstr>
      <vt:lpstr>BLOCK PROCESSING(BP)</vt:lpstr>
      <vt:lpstr>PowerPoint Presentation</vt:lpstr>
      <vt:lpstr> BLOCK PROCESSING (BP) </vt:lpstr>
      <vt:lpstr> DYNAMICAL EESD SELECTING (DES)</vt:lpstr>
      <vt:lpstr>DYNAMICAL EESD SELECTING (DES)</vt:lpstr>
      <vt:lpstr>    DATA MIGRATIONS FOR ENERGY            SAVING </vt:lpstr>
      <vt:lpstr>         DATA MIGRATIONS FOR  LOAD         BALANCE</vt:lpstr>
      <vt:lpstr>PowerPoint Presentation</vt:lpstr>
      <vt:lpstr>CONCLUSION</vt:lpstr>
      <vt:lpstr>             REFERENCES</vt:lpstr>
      <vt:lpstr>         REFERENCES(Contd.)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</dc:title>
  <dc:creator>MOHAN JOSE</dc:creator>
  <cp:lastModifiedBy>Acer</cp:lastModifiedBy>
  <cp:revision>234</cp:revision>
  <dcterms:created xsi:type="dcterms:W3CDTF">2006-08-16T00:00:00Z</dcterms:created>
  <dcterms:modified xsi:type="dcterms:W3CDTF">2013-10-28T15:19:06Z</dcterms:modified>
</cp:coreProperties>
</file>