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85" r:id="rId6"/>
    <p:sldId id="287" r:id="rId7"/>
    <p:sldId id="260" r:id="rId8"/>
    <p:sldId id="261" r:id="rId9"/>
    <p:sldId id="270" r:id="rId10"/>
    <p:sldId id="271" r:id="rId11"/>
    <p:sldId id="265" r:id="rId12"/>
    <p:sldId id="266" r:id="rId13"/>
    <p:sldId id="267" r:id="rId14"/>
    <p:sldId id="269" r:id="rId15"/>
    <p:sldId id="272" r:id="rId16"/>
    <p:sldId id="268" r:id="rId17"/>
    <p:sldId id="273" r:id="rId18"/>
    <p:sldId id="274" r:id="rId19"/>
    <p:sldId id="288" r:id="rId20"/>
    <p:sldId id="275" r:id="rId21"/>
    <p:sldId id="281" r:id="rId22"/>
    <p:sldId id="282" r:id="rId23"/>
    <p:sldId id="280" r:id="rId24"/>
    <p:sldId id="277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9265" autoAdjust="0"/>
    <p:restoredTop sz="94660"/>
  </p:normalViewPr>
  <p:slideViewPr>
    <p:cSldViewPr>
      <p:cViewPr varScale="1">
        <p:scale>
          <a:sx n="65" d="100"/>
          <a:sy n="65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F23A-A2EC-4624-8910-A98D69DDB3F9}" type="datetimeFigureOut">
              <a:rPr lang="en-US" smtClean="0"/>
              <a:pPr/>
              <a:t>9/24/2013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70AB2-E4F8-4694-A898-3A7073A591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F23A-A2EC-4624-8910-A98D69DDB3F9}" type="datetimeFigureOut">
              <a:rPr lang="en-US" smtClean="0"/>
              <a:pPr/>
              <a:t>9/24/2013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70AB2-E4F8-4694-A898-3A7073A591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F23A-A2EC-4624-8910-A98D69DDB3F9}" type="datetimeFigureOut">
              <a:rPr lang="en-US" smtClean="0"/>
              <a:pPr/>
              <a:t>9/24/2013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70AB2-E4F8-4694-A898-3A7073A591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F23A-A2EC-4624-8910-A98D69DDB3F9}" type="datetimeFigureOut">
              <a:rPr lang="en-US" smtClean="0"/>
              <a:pPr/>
              <a:t>9/24/2013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70AB2-E4F8-4694-A898-3A7073A591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F23A-A2EC-4624-8910-A98D69DDB3F9}" type="datetimeFigureOut">
              <a:rPr lang="en-US" smtClean="0"/>
              <a:pPr/>
              <a:t>9/24/2013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70AB2-E4F8-4694-A898-3A7073A591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F23A-A2EC-4624-8910-A98D69DDB3F9}" type="datetimeFigureOut">
              <a:rPr lang="en-US" smtClean="0"/>
              <a:pPr/>
              <a:t>9/24/2013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70AB2-E4F8-4694-A898-3A7073A591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F23A-A2EC-4624-8910-A98D69DDB3F9}" type="datetimeFigureOut">
              <a:rPr lang="en-US" smtClean="0"/>
              <a:pPr/>
              <a:t>9/24/2013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70AB2-E4F8-4694-A898-3A7073A591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F23A-A2EC-4624-8910-A98D69DDB3F9}" type="datetimeFigureOut">
              <a:rPr lang="en-US" smtClean="0"/>
              <a:pPr/>
              <a:t>9/24/2013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70AB2-E4F8-4694-A898-3A7073A591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F23A-A2EC-4624-8910-A98D69DDB3F9}" type="datetimeFigureOut">
              <a:rPr lang="en-US" smtClean="0"/>
              <a:pPr/>
              <a:t>9/24/2013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70AB2-E4F8-4694-A898-3A7073A591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F23A-A2EC-4624-8910-A98D69DDB3F9}" type="datetimeFigureOut">
              <a:rPr lang="en-US" smtClean="0"/>
              <a:pPr/>
              <a:t>9/24/2013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70AB2-E4F8-4694-A898-3A7073A591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F23A-A2EC-4624-8910-A98D69DDB3F9}" type="datetimeFigureOut">
              <a:rPr lang="en-US" smtClean="0"/>
              <a:pPr/>
              <a:t>9/24/2013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5C70AB2-E4F8-4694-A898-3A7073A591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4F6F23A-A2EC-4624-8910-A98D69DDB3F9}" type="datetimeFigureOut">
              <a:rPr lang="en-US" smtClean="0"/>
              <a:pPr/>
              <a:t>9/24/2013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5C70AB2-E4F8-4694-A898-3A7073A59125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905000"/>
            <a:ext cx="7851648" cy="2286000"/>
          </a:xfrm>
        </p:spPr>
        <p:txBody>
          <a:bodyPr>
            <a:normAutofit/>
          </a:bodyPr>
          <a:lstStyle/>
          <a:p>
            <a:pPr algn="ctr"/>
            <a:r>
              <a:rPr lang="en-US" sz="5000" dirty="0" smtClean="0">
                <a:latin typeface="Times New Roman" pitchFamily="18" charset="0"/>
                <a:cs typeface="Times New Roman" pitchFamily="18" charset="0"/>
              </a:rPr>
              <a:t>WELCOME</a:t>
            </a:r>
            <a:endParaRPr lang="en-US" sz="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COST MODEL OF DATASET  STORAGE</a:t>
            </a:r>
            <a:endParaRPr lang="en-US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Total cost rate of DDG:</a:t>
            </a:r>
          </a:p>
          <a:p>
            <a:pPr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00600" y="1828800"/>
            <a:ext cx="3352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9200" y="2895600"/>
            <a:ext cx="68580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0" y="6550223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Dept.of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computer science, MACE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Kothamangalam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1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 HIGHLY PRACTICAL APPROACH TOWARD ACHIEVING MINIMUM DATA SETS STORAGE COST IN CLOUD</a:t>
            </a:r>
            <a:endParaRPr lang="en-IN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8534400" y="762000"/>
            <a:ext cx="553998" cy="5819715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COURTESY:IEEE TRANSACTIONS ONS ON PARALLEL AND DISTRIBUTED SYSTEMS</a:t>
            </a:r>
            <a:endParaRPr lang="en-IN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PROPOSED SYSTEM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Enhanced Cost Transitive Tournament Shortest Path (CTT-SP) based algorithm</a:t>
            </a:r>
          </a:p>
          <a:p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Local Optimization based strategy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550223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Dept.of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computer science, MACE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Kothamangalam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 HIGHLY PRACTICAL APPROACH TOWARD ACHIEVING MINIMUM DATA SETS STORAGE COST IN CLOUD</a:t>
            </a:r>
            <a:endParaRPr lang="en-IN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144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CTT-SP ALGORITHM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pPr lvl="1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Minimum cost strategy for a DDG</a:t>
            </a:r>
          </a:p>
          <a:p>
            <a:pPr lvl="1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altLang="zh-CN" sz="3200" b="1" i="1" dirty="0" smtClean="0">
                <a:latin typeface="Times New Roman" pitchFamily="18" charset="0"/>
                <a:ea typeface="宋体" charset="-122"/>
                <a:cs typeface="Times New Roman" pitchFamily="18" charset="0"/>
              </a:rPr>
              <a:t>T</a:t>
            </a:r>
            <a:r>
              <a:rPr lang="en-US" altLang="zh-CN" sz="3200" b="1" i="1" baseline="-25000" dirty="0" smtClean="0">
                <a:latin typeface="Times New Roman" pitchFamily="18" charset="0"/>
                <a:ea typeface="宋体" charset="-122"/>
                <a:cs typeface="Times New Roman" pitchFamily="18" charset="0"/>
              </a:rPr>
              <a:t>i</a:t>
            </a:r>
            <a:r>
              <a:rPr lang="en-US" altLang="zh-CN" sz="3200" b="1" i="1" dirty="0" smtClean="0">
                <a:latin typeface="Times New Roman" pitchFamily="18" charset="0"/>
                <a:ea typeface="宋体" charset="-122"/>
                <a:cs typeface="Times New Roman" pitchFamily="18" charset="0"/>
              </a:rPr>
              <a:t> : </a:t>
            </a:r>
            <a:r>
              <a:rPr lang="en-US" altLang="zh-CN" sz="3200" dirty="0" smtClean="0">
                <a:latin typeface="Times New Roman" pitchFamily="18" charset="0"/>
                <a:ea typeface="宋体" charset="-122"/>
                <a:cs typeface="Times New Roman" pitchFamily="18" charset="0"/>
              </a:rPr>
              <a:t>tolerance of dataset </a:t>
            </a:r>
            <a:r>
              <a:rPr lang="en-US" altLang="zh-CN" sz="3200" i="1" dirty="0" smtClean="0">
                <a:latin typeface="Times New Roman" pitchFamily="18" charset="0"/>
                <a:ea typeface="宋体" charset="-122"/>
                <a:cs typeface="Times New Roman" pitchFamily="18" charset="0"/>
              </a:rPr>
              <a:t>d</a:t>
            </a:r>
            <a:r>
              <a:rPr lang="en-US" altLang="zh-CN" sz="3200" i="1" baseline="-25000" dirty="0" smtClean="0">
                <a:latin typeface="Times New Roman" pitchFamily="18" charset="0"/>
                <a:ea typeface="宋体" charset="-122"/>
                <a:cs typeface="Times New Roman" pitchFamily="18" charset="0"/>
              </a:rPr>
              <a:t>i</a:t>
            </a:r>
            <a:r>
              <a:rPr lang="en-US" altLang="zh-CN" sz="3200" dirty="0" smtClean="0">
                <a:latin typeface="Times New Roman" pitchFamily="18" charset="0"/>
                <a:ea typeface="宋体" charset="-122"/>
                <a:cs typeface="Times New Roman" pitchFamily="18" charset="0"/>
              </a:rPr>
              <a:t>’s accessing delay</a:t>
            </a:r>
          </a:p>
          <a:p>
            <a:pPr lvl="1">
              <a:buNone/>
            </a:pP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         </a:t>
            </a:r>
          </a:p>
          <a:p>
            <a:pPr lvl="1"/>
            <a:endParaRPr lang="en-US" sz="2800" b="1" i="1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sz="3200" b="1" i="1" dirty="0" err="1" smtClean="0">
                <a:latin typeface="Times New Roman" pitchFamily="18" charset="0"/>
                <a:cs typeface="Times New Roman" pitchFamily="18" charset="0"/>
              </a:rPr>
              <a:t>λ</a:t>
            </a:r>
            <a:r>
              <a:rPr lang="en-US" sz="3200" b="1" i="1" baseline="-25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3200" b="1" i="1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/>
              <a:t> :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cost related tolerance of dataset </a:t>
            </a:r>
            <a:r>
              <a:rPr lang="en-US" altLang="zh-CN" sz="3200" i="1" dirty="0" smtClean="0">
                <a:latin typeface="Times New Roman" pitchFamily="18" charset="0"/>
                <a:ea typeface="宋体" charset="-122"/>
                <a:cs typeface="Times New Roman" pitchFamily="18" charset="0"/>
              </a:rPr>
              <a:t>d</a:t>
            </a:r>
            <a:r>
              <a:rPr lang="en-US" altLang="zh-CN" sz="3200" i="1" baseline="-25000" dirty="0" smtClean="0">
                <a:latin typeface="Times New Roman" pitchFamily="18" charset="0"/>
                <a:ea typeface="宋体" charset="-122"/>
                <a:cs typeface="Times New Roman" pitchFamily="18" charset="0"/>
              </a:rPr>
              <a:t>i</a:t>
            </a:r>
            <a:r>
              <a:rPr lang="en-US" altLang="zh-CN" sz="3200" dirty="0" smtClean="0">
                <a:latin typeface="Times New Roman" pitchFamily="18" charset="0"/>
                <a:ea typeface="宋体" charset="-122"/>
                <a:cs typeface="Times New Roman" pitchFamily="18" charset="0"/>
              </a:rPr>
              <a:t>’s       </a:t>
            </a:r>
          </a:p>
          <a:p>
            <a:pPr lvl="1">
              <a:buNone/>
            </a:pPr>
            <a:r>
              <a:rPr lang="en-US" sz="3200" dirty="0" smtClean="0">
                <a:latin typeface="Times New Roman" pitchFamily="18" charset="0"/>
                <a:ea typeface="宋体" charset="-122"/>
                <a:cs typeface="Times New Roman" pitchFamily="18" charset="0"/>
              </a:rPr>
              <a:t>          accessing delay</a:t>
            </a:r>
          </a:p>
          <a:p>
            <a:pPr lvl="1">
              <a:buNone/>
            </a:pPr>
            <a:r>
              <a:rPr lang="en-US" sz="2800" dirty="0" smtClean="0">
                <a:latin typeface="Times New Roman" pitchFamily="18" charset="0"/>
                <a:ea typeface="宋体" charset="-122"/>
                <a:cs typeface="Times New Roman" pitchFamily="18" charset="0"/>
              </a:rPr>
              <a:t>         </a:t>
            </a:r>
            <a:endParaRPr lang="en-US" sz="2800" dirty="0" smtClean="0"/>
          </a:p>
          <a:p>
            <a:pPr lvl="1"/>
            <a:endParaRPr lang="en-US" sz="2800" dirty="0" smtClean="0"/>
          </a:p>
          <a:p>
            <a:pPr lvl="1">
              <a:buNone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1" y="3352800"/>
            <a:ext cx="6400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0" y="6550223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Dept.of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computer science, MACE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Kothamangalam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1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 HIGHLY PRACTICAL APPROACH TOWARD ACHIEVING MINIMUM DATA SETS STORAGE COST IN CLOUD</a:t>
            </a:r>
            <a:endParaRPr lang="en-IN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8534400" y="809685"/>
            <a:ext cx="553998" cy="5819715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COURTESY:IEEE TRANSACTIONS ONS ON PARALLEL AND DISTRIBUTED SYSTEMS</a:t>
            </a:r>
            <a:endParaRPr lang="en-IN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67512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ALGORITHM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181600"/>
          </a:xfrm>
        </p:spPr>
        <p:txBody>
          <a:bodyPr>
            <a:noAutofit/>
          </a:bodyPr>
          <a:lstStyle/>
          <a:p>
            <a:pPr>
              <a:buNone/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Step 1: for(every dataset in DDG)</a:t>
            </a:r>
          </a:p>
          <a:p>
            <a:pPr lvl="1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Step 2: for every dataset ,d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where d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d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j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){</a:t>
            </a:r>
          </a:p>
          <a:p>
            <a:pPr lvl="1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Step 3: {genCost=0;</a:t>
            </a:r>
          </a:p>
          <a:p>
            <a:pPr lvl="1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Step 4: for(every dataset d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,where d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d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d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){      </a:t>
            </a:r>
          </a:p>
          <a:p>
            <a:pPr lvl="1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Step 5:gencost=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genCost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+ x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;</a:t>
            </a:r>
          </a:p>
          <a:p>
            <a:pPr lvl="1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Step 6:if(genCost / costCPU&gt; T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j-1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)</a:t>
            </a:r>
          </a:p>
          <a:p>
            <a:pPr lvl="1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Step 7: break for;</a:t>
            </a:r>
          </a:p>
          <a:p>
            <a:pPr lvl="1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Step 8: else{</a:t>
            </a:r>
          </a:p>
          <a:p>
            <a:pPr lvl="1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Step 9: create  e&lt; d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,d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&gt; ;</a:t>
            </a:r>
          </a:p>
          <a:p>
            <a:pPr lvl="1"/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6550223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Dept.of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computer science, MACE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Kothamangalam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1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 HIGHLY PRACTICAL APPROACH TOWARD ACHIEVING MINIMUM DATA SETS STORAGE COST IN CLOUD</a:t>
            </a:r>
            <a:endParaRPr lang="en-IN" sz="1200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6324600" y="2743200"/>
            <a:ext cx="381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6477000" y="3733800"/>
            <a:ext cx="228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7162800" y="3733800"/>
            <a:ext cx="228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62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ALGORITHM(CONTD..)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914400"/>
            <a:ext cx="8686800" cy="594360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10000"/>
              </a:lnSpc>
              <a:buNone/>
            </a:pPr>
            <a:endParaRPr lang="en-US" sz="38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120000"/>
              </a:lnSpc>
            </a:pP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Step 10:Weight=0;</a:t>
            </a:r>
          </a:p>
          <a:p>
            <a:pPr lvl="1">
              <a:lnSpc>
                <a:spcPct val="120000"/>
              </a:lnSpc>
            </a:pP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Step 11: for(every dataset d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 ,where  d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     d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    d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 ){</a:t>
            </a:r>
          </a:p>
          <a:p>
            <a:pPr lvl="1">
              <a:lnSpc>
                <a:spcPct val="120000"/>
              </a:lnSpc>
            </a:pP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Step 12: genCost=0;</a:t>
            </a:r>
          </a:p>
          <a:p>
            <a:pPr lvl="1">
              <a:lnSpc>
                <a:spcPct val="120000"/>
              </a:lnSpc>
            </a:pP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Step 13: for(every dataset  dh ,where d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   d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   d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 )</a:t>
            </a:r>
          </a:p>
          <a:p>
            <a:pPr lvl="1">
              <a:lnSpc>
                <a:spcPct val="120000"/>
              </a:lnSpc>
            </a:pP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Step 14: genCost= genCost + x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 ;</a:t>
            </a:r>
          </a:p>
          <a:p>
            <a:pPr lvl="1">
              <a:lnSpc>
                <a:spcPct val="120000"/>
              </a:lnSpc>
            </a:pP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Step 15: </a:t>
            </a: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Consider y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  for each of dataset</a:t>
            </a:r>
            <a:endParaRPr lang="en-US" sz="33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120000"/>
              </a:lnSpc>
            </a:pP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Step 16</a:t>
            </a: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If </a:t>
            </a: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i  </a:t>
            </a: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greater than genCost then delete;</a:t>
            </a:r>
            <a:endParaRPr lang="en-US" sz="33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120000"/>
              </a:lnSpc>
            </a:pP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Step 17:set w&lt;d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,d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&gt; = weight;}}</a:t>
            </a:r>
          </a:p>
          <a:p>
            <a:pPr lvl="1">
              <a:lnSpc>
                <a:spcPct val="120000"/>
              </a:lnSpc>
            </a:pP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Step 18:dijkstra algorithm,S=set of datasets traversed</a:t>
            </a:r>
          </a:p>
          <a:p>
            <a:pPr lvl="1">
              <a:lnSpc>
                <a:spcPct val="120000"/>
              </a:lnSpc>
            </a:pP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Step 19: return S; </a:t>
            </a:r>
          </a:p>
          <a:p>
            <a:pPr lvl="1">
              <a:lnSpc>
                <a:spcPct val="110000"/>
              </a:lnSpc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110000"/>
              </a:lnSpc>
            </a:pPr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110000"/>
              </a:lnSpc>
            </a:pPr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110000"/>
              </a:lnSpc>
            </a:pPr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110000"/>
              </a:lnSpc>
            </a:pPr>
            <a:endParaRPr lang="en-US" sz="3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6550223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Dept.of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computer science, MACE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Kothamangalam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1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 HIGHLY PRACTICAL APPROACH TOWARD ACHIEVING MINIMUM DATA SETS STORAGE COST IN CLOUD</a:t>
            </a:r>
            <a:endParaRPr lang="en-IN" sz="1200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6705600" y="2209800"/>
            <a:ext cx="304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7467600" y="2209800"/>
            <a:ext cx="228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6781800" y="3276600"/>
            <a:ext cx="228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7239000" y="3276600"/>
            <a:ext cx="228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IMPLEMENTATION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None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en-US" sz="3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2605088"/>
            <a:ext cx="7924799" cy="3567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0" y="6550223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Dept.of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computer science, MACE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Kothamangalam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1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 HIGHLY PRACTICAL APPROACH TOWARD ACHIEVING MINIMUM DATA SETS STORAGE COST IN CLOUD</a:t>
            </a:r>
            <a:endParaRPr lang="en-IN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8534400" y="762000"/>
            <a:ext cx="553998" cy="5819715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COURTESY:IEEE TRANSACTIONS ONS ON PARALLEL AND DISTRIBUTED SYSTEMS</a:t>
            </a:r>
            <a:endParaRPr lang="en-IN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66800" y="5943600"/>
            <a:ext cx="403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Fig 2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: Example of CTT-SP Algorithm</a:t>
            </a:r>
            <a:endParaRPr lang="en-IN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LOCAL OPTIMIZATION BASED STRATEGY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029200"/>
          </a:xfrm>
        </p:spPr>
        <p:txBody>
          <a:bodyPr>
            <a:normAutofit lnSpcReduction="10000"/>
          </a:bodyPr>
          <a:lstStyle/>
          <a:p>
            <a:pPr lvl="1"/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Efficiency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and scalability</a:t>
            </a:r>
          </a:p>
          <a:p>
            <a:pPr lvl="1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Partition of large DDG into small linear segments</a:t>
            </a:r>
          </a:p>
          <a:p>
            <a:pPr lvl="1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</a:t>
            </a:r>
          </a:p>
          <a:p>
            <a:pPr lvl="1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Utilize CTT-SP algorithm to obtain localized optimum DDG</a:t>
            </a:r>
          </a:p>
          <a:p>
            <a:pPr lvl="1">
              <a:buNone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2743200"/>
            <a:ext cx="65532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0" y="6550223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Dept.of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computer science, MACE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Kothamangalam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1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 HIGHLY PRACTICAL APPROACH TOWARD ACHIEVING MINIMUM DATA SETS STORAGE COST IN CLOUD</a:t>
            </a:r>
            <a:endParaRPr lang="en-IN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1295400" y="4648200"/>
            <a:ext cx="739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 </a:t>
            </a:r>
            <a:r>
              <a:rPr lang="en-US" sz="1400" dirty="0" smtClean="0"/>
              <a:t>3:Dividing a DDG into linear DDG segments</a:t>
            </a:r>
            <a:endParaRPr lang="en-IN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8534400" y="762000"/>
            <a:ext cx="553998" cy="5819715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COURTESY:IEEE TRANSACTIONS ONS ON PARALLEL AND DISTRIBUTED SYSTEMS</a:t>
            </a:r>
            <a:endParaRPr lang="en-IN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EVALUATION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Simulation environment and strategies</a:t>
            </a:r>
          </a:p>
          <a:p>
            <a:pPr lvl="1"/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Usage-based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strategy</a:t>
            </a:r>
          </a:p>
          <a:p>
            <a:pPr lvl="1"/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Generation cost-based strategy</a:t>
            </a:r>
          </a:p>
          <a:p>
            <a:pPr lvl="1"/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Cost storage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strategy</a:t>
            </a:r>
          </a:p>
          <a:p>
            <a:pPr lvl="1"/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Store all datasets</a:t>
            </a:r>
          </a:p>
          <a:p>
            <a:pPr lvl="1"/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Store none</a:t>
            </a:r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None/>
            </a:pPr>
            <a:endParaRPr lang="en-US" sz="3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550223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Dept.of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computer science, MACE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Kothamangalam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 HIGHLY PRACTICAL APPROACH TOWARD ACHIEVING MINIMUM DATA SETS STORAGE COST IN CLOUD</a:t>
            </a:r>
            <a:endParaRPr lang="en-IN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90600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PERFORMANCE EVALUATION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00600"/>
          </a:xfrm>
        </p:spPr>
        <p:txBody>
          <a:bodyPr>
            <a:normAutofit/>
          </a:bodyPr>
          <a:lstStyle/>
          <a:p>
            <a:pPr lvl="1"/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Cost effectiveness </a:t>
            </a:r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None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lvl="1">
              <a:buNone/>
            </a:pPr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2286000"/>
            <a:ext cx="68580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0" y="6550223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Dept.of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computer science, MACE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Kothamangalam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1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 HIGHLY PRACTICAL APPROACH TOWARD ACHIEVING MINIMUM DATA SETS STORAGE COST IN CLOUD</a:t>
            </a:r>
            <a:endParaRPr lang="en-IN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8534400" y="762000"/>
            <a:ext cx="553998" cy="5819715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COURTESY:IEEE TRANSACTIONS ONS ON PARALLEL AND DISTRIBUTED SYSTEMS</a:t>
            </a:r>
            <a:endParaRPr lang="en-IN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14400" y="6096000"/>
            <a:ext cx="693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 4: </a:t>
            </a:r>
            <a:r>
              <a:rPr lang="en-US" sz="1400" dirty="0" smtClean="0"/>
              <a:t>Cost-Effectiveness Comparison Of Storage Strategies</a:t>
            </a:r>
            <a:endParaRPr lang="en-IN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PERFORMANCE EVALUATION(CONTD..)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Efficiency</a:t>
            </a:r>
            <a:endParaRPr lang="en-IN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2819399"/>
            <a:ext cx="6019801" cy="2971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1447800" y="6019800"/>
            <a:ext cx="5791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Fig 5: Efficiency Comparison Of Different Strategies</a:t>
            </a:r>
            <a:endParaRPr lang="en-IN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 rot="16200000">
            <a:off x="6299025" y="3199282"/>
            <a:ext cx="45697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COURTESY:IEEE TRANSACTIONS ONS ON PARALLEL AND DISTRIBUTED SYSTEMS</a:t>
            </a:r>
            <a:endParaRPr lang="en-IN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371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PRACTICAL 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APPROACH</a:t>
            </a:r>
            <a:br>
              <a:rPr lang="en-US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TOWARD ACHIEVING MINIMUM DATA SETS STORAGE COST IN CLOUD</a:t>
            </a:r>
            <a:endParaRPr lang="en-US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4495800"/>
          </a:xfrm>
        </p:spPr>
        <p:txBody>
          <a:bodyPr>
            <a:no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Topic Approval:2/9/2013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Slides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Approval:24/9/2013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Topic And Slides Approved By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    Mr. Aby Abahai                </a:t>
            </a:r>
          </a:p>
          <a:p>
            <a:pPr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                                         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Elina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Ann Mathew</a:t>
            </a:r>
          </a:p>
          <a:p>
            <a:pPr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Roll no:22</a:t>
            </a:r>
          </a:p>
          <a:p>
            <a:pPr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S7R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1143000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CONCLUSION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389120"/>
          </a:xfrm>
        </p:spPr>
        <p:txBody>
          <a:bodyPr>
            <a:no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Considers user’s preference on storage</a:t>
            </a:r>
          </a:p>
          <a:p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Local optimization for the trade-off</a:t>
            </a:r>
          </a:p>
          <a:p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Highly cost-effective</a:t>
            </a:r>
          </a:p>
          <a:p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High practical runtime efficiency</a:t>
            </a:r>
            <a:endParaRPr lang="en-IN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550223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Dept.of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computer science, MACE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Kothamangalam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 HIGHLY PRACTICAL APPROACH TOWARD ACHIEVING MINIMUM DATA SETS STORAGE COST IN CLOUD</a:t>
            </a:r>
            <a:endParaRPr lang="en-IN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REFERENCES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77012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I. Adams, D.D.E. Long, E.L. Miller, S. Pasupathy, and M.W. Storer,“Maximizing Efficiency by Trading Storage for Computation,”Proc. Workshop Hot Topics in Cloud Computing, 2009.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S. Agarwala, D. Jadav, and L.A. Bathen, “iCostale: Adaptive CostOptimization for Storage Clouds,” Proc. IEEE Int’l Conf. CloudComputing, pp. 436-443, 2011.</a:t>
            </a:r>
          </a:p>
          <a:p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550223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Dept.of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computer science, MACE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Kothamangalam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 HIGHLY PRACTICAL APPROACH TOWARD ACHIEVING MINIMUM DATA SETS STORAGE COST IN CLOUD</a:t>
            </a:r>
            <a:endParaRPr lang="en-IN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M. Armbrust, A. Fox, R. Griffith, A.D. Joseph, R. Katz, A.Konwinski, G. Lee, D. Patterson, A. Rabkin, I. Stoica, and M.Zaharia, “A View of Cloud Computing,” Comm. ACM, vol. 53,pp. 50-58, 2010.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550223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Dept.of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computer science, MACE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Kothamangalam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 HIGHLY PRACTICAL APPROACH TOWARD ACHIEVING MINIMUM DATA SETS STORAGE COST IN CLOUD</a:t>
            </a:r>
            <a:endParaRPr lang="en-IN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                 THANK YOU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550223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Dept.of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computer science, MACE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Kothamangalam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 HIGHLY PRACTICAL APPROACH TOWARD ACHIEVING MINIMUM DATA SETS STORAGE COST IN CLOUD</a:t>
            </a:r>
            <a:endParaRPr lang="en-IN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                 QUESTIONS??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550223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Dept.of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computer science, MACE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Kothamangalam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 HIGHLY PRACTICAL APPROACH TOWARD ACHIEVING MINIMUM DATA SETS STORAGE COST IN CLOUD</a:t>
            </a:r>
            <a:endParaRPr lang="en-IN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0668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CONTENTS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257800"/>
          </a:xfrm>
        </p:spPr>
        <p:txBody>
          <a:bodyPr>
            <a:no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Introduction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Important concepts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Cost model of datasets storage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Existing system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Proposed system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Implementation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Evaluation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Conclusion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References</a:t>
            </a:r>
          </a:p>
          <a:p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550223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Dept.of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computer science, MACE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Kothamangalam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1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 HIGHLY PRACTICAL APPROACH TOWARD ACHIEVING MINIMUM DATA SETS STORAGE COST IN CLOUD</a:t>
            </a:r>
            <a:endParaRPr lang="en-IN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INTRODUCTION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Scientific applications</a:t>
            </a:r>
          </a:p>
          <a:p>
            <a:pPr lvl="1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Large computation intensive tasks</a:t>
            </a:r>
          </a:p>
          <a:p>
            <a:pPr lvl="1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Intermediate data sets</a:t>
            </a:r>
          </a:p>
          <a:p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Cloud computing</a:t>
            </a:r>
          </a:p>
          <a:p>
            <a:pPr lvl="1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Pay-as-you-go model</a:t>
            </a:r>
          </a:p>
          <a:p>
            <a:pPr lvl="1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Storing and regeneration</a:t>
            </a:r>
          </a:p>
          <a:p>
            <a:pPr lvl="1">
              <a:buNone/>
            </a:pPr>
            <a:endParaRPr lang="en-US" sz="3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550223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Dept.of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computer science, MACE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Kothamangalam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 HIGHLY PRACTICAL APPROACH TOWARD ACHIEVING MINIMUM DATA SETS STORAGE COST IN CLOUD</a:t>
            </a:r>
            <a:endParaRPr lang="en-IN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EXISTING SYSTEM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Balance of storage and regeneration of data set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Tradeoff between computation and storage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Disadvantage</a:t>
            </a:r>
          </a:p>
          <a:p>
            <a:pPr lvl="1"/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Not highly cost effective</a:t>
            </a:r>
          </a:p>
          <a:p>
            <a:pPr lvl="1"/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Impractical for runtime storage strategy</a:t>
            </a:r>
            <a:endParaRPr lang="en-US" sz="3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550223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Dept.of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computer science, MACE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Kothamangalam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 HIGHLY PRACTICAL APPROACH TOWARD ACHIEVING MINIMUM DATA SETS STORAGE COST IN CLOUD</a:t>
            </a:r>
            <a:endParaRPr lang="en-IN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PROBLEM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Cost of storage same as tradeoff</a:t>
            </a:r>
          </a:p>
          <a:p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User’s preferences on storage into consideration</a:t>
            </a:r>
          </a:p>
          <a:p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550223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Dept.of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computer science, MACE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Kothamangalam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 HIGHLY PRACTICAL APPROACH TOWARD ACHIEVING MINIMUM DATA SETS STORAGE COST IN CLOUD</a:t>
            </a:r>
            <a:endParaRPr lang="en-IN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IMPORTANT CONCEPTS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Data Dependency Graph (DDG)</a:t>
            </a:r>
          </a:p>
          <a:p>
            <a:pPr lvl="1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Classification of application data</a:t>
            </a:r>
          </a:p>
          <a:p>
            <a:pPr lvl="2"/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Original data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generated data</a:t>
            </a:r>
          </a:p>
          <a:p>
            <a:pPr lvl="1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Data provenance</a:t>
            </a:r>
          </a:p>
          <a:p>
            <a:pPr lvl="1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4495800"/>
            <a:ext cx="6705599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0" y="6550223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Dept.of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computer science, MACE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Kothamangalam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1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 HIGHLY PRACTICAL APPROACH TOWARD ACHIEVING MINIMUM DATA SETS STORAGE COST IN CLOUD</a:t>
            </a:r>
            <a:endParaRPr lang="en-IN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219200" y="6172200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Fig 1: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A Simple DDG</a:t>
            </a:r>
            <a:endParaRPr lang="en-IN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762000"/>
            <a:ext cx="553998" cy="5819715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COURTESY:IEEE TRANSACTIONS ONS ON PARALLEL AND DISTRIBUTED SYSTEMS</a:t>
            </a:r>
            <a:endParaRPr lang="en-IN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ATTRIBUTES</a:t>
            </a:r>
            <a:endParaRPr lang="en-US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38912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Attributes </a:t>
            </a:r>
            <a:r>
              <a:rPr lang="en-AU" altLang="zh-CN" sz="3200" dirty="0" smtClean="0">
                <a:ea typeface="宋体" charset="-122"/>
              </a:rPr>
              <a:t> </a:t>
            </a:r>
            <a:r>
              <a:rPr lang="en-AU" altLang="zh-CN" sz="3200" dirty="0" smtClean="0">
                <a:latin typeface="Times New Roman" pitchFamily="18" charset="0"/>
                <a:ea typeface="宋体" charset="-122"/>
                <a:cs typeface="Times New Roman" pitchFamily="18" charset="0"/>
              </a:rPr>
              <a:t>: </a:t>
            </a:r>
            <a:r>
              <a:rPr lang="en-AU" altLang="zh-CN" sz="3200" i="1" dirty="0" smtClean="0">
                <a:latin typeface="Times New Roman" pitchFamily="18" charset="0"/>
                <a:ea typeface="宋体" charset="-122"/>
                <a:cs typeface="Times New Roman" pitchFamily="18" charset="0"/>
              </a:rPr>
              <a:t>&lt;x</a:t>
            </a:r>
            <a:r>
              <a:rPr lang="en-AU" altLang="zh-CN" sz="3200" i="1" baseline="-25000" dirty="0" smtClean="0">
                <a:latin typeface="Times New Roman" pitchFamily="18" charset="0"/>
                <a:ea typeface="宋体" charset="-122"/>
                <a:cs typeface="Times New Roman" pitchFamily="18" charset="0"/>
              </a:rPr>
              <a:t>i</a:t>
            </a:r>
            <a:r>
              <a:rPr lang="en-AU" altLang="zh-CN" sz="3200" i="1" dirty="0" smtClean="0">
                <a:latin typeface="Times New Roman" pitchFamily="18" charset="0"/>
                <a:ea typeface="宋体" charset="-122"/>
                <a:cs typeface="Times New Roman" pitchFamily="18" charset="0"/>
              </a:rPr>
              <a:t>, y</a:t>
            </a:r>
            <a:r>
              <a:rPr lang="en-AU" altLang="zh-CN" sz="3200" i="1" baseline="-25000" dirty="0" smtClean="0">
                <a:latin typeface="Times New Roman" pitchFamily="18" charset="0"/>
                <a:ea typeface="宋体" charset="-122"/>
                <a:cs typeface="Times New Roman" pitchFamily="18" charset="0"/>
              </a:rPr>
              <a:t>i</a:t>
            </a:r>
            <a:r>
              <a:rPr lang="en-AU" altLang="zh-CN" sz="3200" i="1" dirty="0" smtClean="0">
                <a:latin typeface="Times New Roman" pitchFamily="18" charset="0"/>
                <a:ea typeface="宋体" charset="-122"/>
                <a:cs typeface="Times New Roman" pitchFamily="18" charset="0"/>
              </a:rPr>
              <a:t>, f</a:t>
            </a:r>
            <a:r>
              <a:rPr lang="en-AU" altLang="zh-CN" sz="3200" i="1" baseline="-25000" dirty="0" smtClean="0">
                <a:latin typeface="Times New Roman" pitchFamily="18" charset="0"/>
                <a:ea typeface="宋体" charset="-122"/>
                <a:cs typeface="Times New Roman" pitchFamily="18" charset="0"/>
              </a:rPr>
              <a:t>i</a:t>
            </a:r>
            <a:r>
              <a:rPr lang="en-AU" altLang="zh-CN" sz="3200" i="1" dirty="0" smtClean="0">
                <a:latin typeface="Times New Roman" pitchFamily="18" charset="0"/>
                <a:ea typeface="宋体" charset="-122"/>
                <a:cs typeface="Times New Roman" pitchFamily="18" charset="0"/>
              </a:rPr>
              <a:t>, v</a:t>
            </a:r>
            <a:r>
              <a:rPr lang="en-AU" altLang="zh-CN" sz="3200" i="1" baseline="-25000" dirty="0" smtClean="0">
                <a:latin typeface="Times New Roman" pitchFamily="18" charset="0"/>
                <a:ea typeface="宋体" charset="-122"/>
                <a:cs typeface="Times New Roman" pitchFamily="18" charset="0"/>
              </a:rPr>
              <a:t>i</a:t>
            </a:r>
            <a:r>
              <a:rPr lang="en-AU" altLang="zh-CN" sz="3200" i="1" dirty="0" smtClean="0">
                <a:latin typeface="Times New Roman" pitchFamily="18" charset="0"/>
                <a:ea typeface="宋体" charset="-122"/>
                <a:cs typeface="Times New Roman" pitchFamily="18" charset="0"/>
              </a:rPr>
              <a:t>, provSet</a:t>
            </a:r>
            <a:r>
              <a:rPr lang="en-AU" altLang="zh-CN" sz="3200" i="1" baseline="-25000" dirty="0" smtClean="0">
                <a:latin typeface="Times New Roman" pitchFamily="18" charset="0"/>
                <a:ea typeface="宋体" charset="-122"/>
                <a:cs typeface="Times New Roman" pitchFamily="18" charset="0"/>
              </a:rPr>
              <a:t>i</a:t>
            </a:r>
            <a:r>
              <a:rPr lang="en-AU" altLang="zh-CN" sz="3200" i="1" dirty="0" smtClean="0">
                <a:latin typeface="Times New Roman" pitchFamily="18" charset="0"/>
                <a:ea typeface="宋体" charset="-122"/>
                <a:cs typeface="Times New Roman" pitchFamily="18" charset="0"/>
              </a:rPr>
              <a:t>, CostR</a:t>
            </a:r>
            <a:r>
              <a:rPr lang="en-AU" altLang="zh-CN" sz="3200" i="1" baseline="-25000" dirty="0" smtClean="0">
                <a:latin typeface="Times New Roman" pitchFamily="18" charset="0"/>
                <a:ea typeface="宋体" charset="-122"/>
                <a:cs typeface="Times New Roman" pitchFamily="18" charset="0"/>
              </a:rPr>
              <a:t>i</a:t>
            </a:r>
            <a:r>
              <a:rPr lang="en-AU" altLang="zh-CN" sz="3200" i="1" dirty="0" smtClean="0">
                <a:latin typeface="Times New Roman" pitchFamily="18" charset="0"/>
                <a:ea typeface="宋体" charset="-122"/>
                <a:cs typeface="Times New Roman" pitchFamily="18" charset="0"/>
              </a:rPr>
              <a:t>&gt;</a:t>
            </a:r>
          </a:p>
          <a:p>
            <a:pPr lvl="1"/>
            <a:r>
              <a:rPr lang="en-AU" sz="2800" b="1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AU" sz="2800" b="1" i="1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AU" sz="2800" b="1" i="1" dirty="0" smtClean="0">
                <a:latin typeface="Times New Roman" pitchFamily="18" charset="0"/>
                <a:cs typeface="Times New Roman" pitchFamily="18" charset="0"/>
              </a:rPr>
              <a:t> : </a:t>
            </a:r>
            <a:r>
              <a:rPr lang="en-AU" sz="2800" dirty="0" smtClean="0">
                <a:latin typeface="Times New Roman" pitchFamily="18" charset="0"/>
                <a:cs typeface="Times New Roman" pitchFamily="18" charset="0"/>
              </a:rPr>
              <a:t>Regeneration cost</a:t>
            </a:r>
          </a:p>
          <a:p>
            <a:pPr lvl="1"/>
            <a:r>
              <a:rPr lang="en-AU" sz="2800" b="1" i="1" dirty="0" smtClean="0"/>
              <a:t>y</a:t>
            </a:r>
            <a:r>
              <a:rPr lang="en-AU" sz="2800" b="1" i="1" baseline="-25000" dirty="0" smtClean="0"/>
              <a:t>i</a:t>
            </a:r>
            <a:r>
              <a:rPr lang="en-AU" sz="2800" b="1" i="1" dirty="0" smtClean="0"/>
              <a:t> : </a:t>
            </a:r>
            <a:r>
              <a:rPr lang="en-AU" sz="2800" dirty="0" smtClean="0">
                <a:latin typeface="Times New Roman" pitchFamily="18" charset="0"/>
                <a:cs typeface="Times New Roman" pitchFamily="18" charset="0"/>
              </a:rPr>
              <a:t>Cost of storing data</a:t>
            </a:r>
          </a:p>
          <a:p>
            <a:pPr lvl="1"/>
            <a:r>
              <a:rPr lang="en-AU" sz="2800" b="1" i="1" dirty="0" smtClean="0"/>
              <a:t>f</a:t>
            </a:r>
            <a:r>
              <a:rPr lang="en-AU" sz="2800" b="1" i="1" baseline="-25000" dirty="0" smtClean="0"/>
              <a:t>i</a:t>
            </a:r>
            <a:r>
              <a:rPr lang="en-AU" sz="2800" b="1" i="1" dirty="0" smtClean="0"/>
              <a:t> : </a:t>
            </a:r>
            <a:r>
              <a:rPr lang="en-AU" sz="2800" dirty="0" smtClean="0">
                <a:latin typeface="Times New Roman" pitchFamily="18" charset="0"/>
                <a:cs typeface="Times New Roman" pitchFamily="18" charset="0"/>
              </a:rPr>
              <a:t>Status of data set</a:t>
            </a:r>
            <a:r>
              <a:rPr lang="en-AU" altLang="zh-CN" sz="2800" i="1" dirty="0" smtClean="0">
                <a:latin typeface="Times New Roman" pitchFamily="18" charset="0"/>
                <a:ea typeface="宋体" charset="-122"/>
                <a:cs typeface="Times New Roman" pitchFamily="18" charset="0"/>
              </a:rPr>
              <a:t> d</a:t>
            </a:r>
            <a:r>
              <a:rPr lang="en-AU" altLang="zh-CN" sz="2800" i="1" baseline="-25000" dirty="0" smtClean="0">
                <a:latin typeface="Times New Roman" pitchFamily="18" charset="0"/>
                <a:ea typeface="宋体" charset="-122"/>
                <a:cs typeface="Times New Roman" pitchFamily="18" charset="0"/>
              </a:rPr>
              <a:t>i</a:t>
            </a:r>
            <a:r>
              <a:rPr lang="en-AU" altLang="zh-CN" sz="2800" i="1" dirty="0" smtClean="0">
                <a:latin typeface="Times New Roman" pitchFamily="18" charset="0"/>
                <a:ea typeface="宋体" charset="-122"/>
                <a:cs typeface="Times New Roman" pitchFamily="18" charset="0"/>
              </a:rPr>
              <a:t> </a:t>
            </a:r>
            <a:endParaRPr lang="en-AU" altLang="zh-CN" sz="2800" dirty="0" smtClean="0">
              <a:latin typeface="Times New Roman" pitchFamily="18" charset="0"/>
              <a:ea typeface="宋体" charset="-122"/>
              <a:cs typeface="Times New Roman" pitchFamily="18" charset="0"/>
            </a:endParaRPr>
          </a:p>
          <a:p>
            <a:pPr lvl="1"/>
            <a:r>
              <a:rPr lang="en-US" altLang="zh-CN" sz="2800" b="1" i="1" dirty="0" smtClean="0">
                <a:ea typeface="宋体" charset="-122"/>
              </a:rPr>
              <a:t>v</a:t>
            </a:r>
            <a:r>
              <a:rPr lang="en-US" altLang="zh-CN" sz="2800" b="1" i="1" baseline="-25000" dirty="0" smtClean="0">
                <a:ea typeface="宋体" charset="-122"/>
              </a:rPr>
              <a:t>i</a:t>
            </a:r>
            <a:r>
              <a:rPr lang="en-US" altLang="zh-CN" sz="2800" b="1" i="1" dirty="0" smtClean="0">
                <a:ea typeface="宋体" charset="-122"/>
              </a:rPr>
              <a:t> : </a:t>
            </a:r>
            <a:r>
              <a:rPr lang="en-US" altLang="zh-CN" sz="2800" dirty="0" smtClean="0">
                <a:latin typeface="Times New Roman" pitchFamily="18" charset="0"/>
                <a:ea typeface="宋体" charset="-122"/>
                <a:cs typeface="Times New Roman" pitchFamily="18" charset="0"/>
              </a:rPr>
              <a:t>Usage frequency</a:t>
            </a:r>
          </a:p>
          <a:p>
            <a:pPr lvl="1">
              <a:buNone/>
            </a:pPr>
            <a:endParaRPr lang="en-A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550223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Dept.of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computer science, MACE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Kothamangalam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 HIGHLY PRACTICAL APPROACH TOWARD ACHIEVING MINIMUM DATA SETS STORAGE COST IN CLOUD</a:t>
            </a:r>
            <a:endParaRPr lang="en-IN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ATTRIBUTES(CONTD..)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006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altLang="zh-CN" sz="2800" b="1" i="1" dirty="0" smtClean="0">
                <a:latin typeface="Times New Roman" pitchFamily="18" charset="0"/>
                <a:ea typeface="宋体" charset="-122"/>
                <a:cs typeface="Times New Roman" pitchFamily="18" charset="0"/>
              </a:rPr>
              <a:t>provSet</a:t>
            </a:r>
            <a:r>
              <a:rPr lang="en-US" altLang="zh-CN" sz="2800" b="1" i="1" baseline="-25000" dirty="0" smtClean="0">
                <a:latin typeface="Times New Roman" pitchFamily="18" charset="0"/>
                <a:ea typeface="宋体" charset="-122"/>
                <a:cs typeface="Times New Roman" pitchFamily="18" charset="0"/>
              </a:rPr>
              <a:t>i</a:t>
            </a:r>
            <a:r>
              <a:rPr lang="en-US" altLang="zh-CN" sz="2800" b="1" i="1" dirty="0" smtClean="0">
                <a:latin typeface="Times New Roman" pitchFamily="18" charset="0"/>
                <a:ea typeface="宋体" charset="-122"/>
                <a:cs typeface="Times New Roman" pitchFamily="18" charset="0"/>
              </a:rPr>
              <a:t> :</a:t>
            </a:r>
            <a:r>
              <a:rPr lang="en-US" altLang="zh-CN" sz="2800" dirty="0" smtClean="0">
                <a:latin typeface="Times New Roman" pitchFamily="18" charset="0"/>
                <a:ea typeface="宋体" charset="-122"/>
                <a:cs typeface="Times New Roman" pitchFamily="18" charset="0"/>
              </a:rPr>
              <a:t>Set of stored provenance </a:t>
            </a:r>
            <a:endParaRPr lang="en-AU" altLang="zh-CN" sz="2800" i="1" baseline="-25000" dirty="0" smtClean="0">
              <a:latin typeface="Times New Roman" pitchFamily="18" charset="0"/>
              <a:ea typeface="宋体" charset="-122"/>
              <a:cs typeface="Times New Roman" pitchFamily="18" charset="0"/>
            </a:endParaRPr>
          </a:p>
          <a:p>
            <a:pPr lvl="1">
              <a:buNone/>
            </a:pPr>
            <a:endParaRPr lang="en-AU" altLang="zh-CN" sz="2800" i="1" baseline="-25000" dirty="0" smtClean="0">
              <a:latin typeface="Times New Roman" pitchFamily="18" charset="0"/>
              <a:ea typeface="宋体" charset="-122"/>
              <a:cs typeface="Times New Roman" pitchFamily="18" charset="0"/>
            </a:endParaRPr>
          </a:p>
          <a:p>
            <a:pPr lvl="1">
              <a:buNone/>
            </a:pPr>
            <a:endParaRPr lang="en-AU" altLang="zh-CN" sz="2800" i="1" baseline="-25000" dirty="0" smtClean="0">
              <a:latin typeface="Times New Roman" pitchFamily="18" charset="0"/>
              <a:ea typeface="宋体" charset="-122"/>
              <a:cs typeface="Times New Roman" pitchFamily="18" charset="0"/>
            </a:endParaRPr>
          </a:p>
          <a:p>
            <a:pPr lvl="1">
              <a:buNone/>
            </a:pPr>
            <a:r>
              <a:rPr lang="en-AU" altLang="zh-CN" sz="2800" i="1" baseline="-25000" dirty="0" smtClean="0">
                <a:latin typeface="Times New Roman" pitchFamily="18" charset="0"/>
                <a:ea typeface="宋体" charset="-122"/>
                <a:cs typeface="Times New Roman" pitchFamily="18" charset="0"/>
              </a:rPr>
              <a:t>            </a:t>
            </a:r>
          </a:p>
          <a:p>
            <a:pPr lvl="1"/>
            <a:endParaRPr lang="en-US" altLang="zh-CN" sz="2800" dirty="0" smtClean="0">
              <a:latin typeface="Times New Roman" pitchFamily="18" charset="0"/>
              <a:ea typeface="宋体" charset="-122"/>
              <a:cs typeface="Times New Roman" pitchFamily="18" charset="0"/>
            </a:endParaRPr>
          </a:p>
          <a:p>
            <a:pPr lvl="1"/>
            <a:r>
              <a:rPr lang="en-US" altLang="zh-CN" sz="2800" b="1" i="1" dirty="0" smtClean="0">
                <a:latin typeface="Times New Roman" pitchFamily="18" charset="0"/>
                <a:ea typeface="宋体" charset="-122"/>
                <a:cs typeface="Times New Roman" pitchFamily="18" charset="0"/>
              </a:rPr>
              <a:t>CostR</a:t>
            </a:r>
            <a:r>
              <a:rPr lang="en-US" altLang="zh-CN" sz="2800" b="1" i="1" baseline="-25000" dirty="0" smtClean="0">
                <a:latin typeface="Times New Roman" pitchFamily="18" charset="0"/>
                <a:ea typeface="宋体" charset="-122"/>
                <a:cs typeface="Times New Roman" pitchFamily="18" charset="0"/>
              </a:rPr>
              <a:t>i </a:t>
            </a:r>
            <a:r>
              <a:rPr lang="en-US" altLang="zh-CN" sz="2800" b="1" i="1" dirty="0" smtClean="0">
                <a:latin typeface="Times New Roman" pitchFamily="18" charset="0"/>
                <a:ea typeface="宋体" charset="-122"/>
                <a:cs typeface="Times New Roman" pitchFamily="18" charset="0"/>
              </a:rPr>
              <a:t> :</a:t>
            </a:r>
            <a:r>
              <a:rPr lang="en-US" altLang="zh-CN" sz="2800" dirty="0" smtClean="0">
                <a:latin typeface="Times New Roman" pitchFamily="18" charset="0"/>
                <a:ea typeface="宋体" charset="-122"/>
                <a:cs typeface="Times New Roman" pitchFamily="18" charset="0"/>
              </a:rPr>
              <a:t>Cost rate of  dataset </a:t>
            </a:r>
            <a:r>
              <a:rPr lang="en-AU" altLang="zh-CN" sz="2800" i="1" dirty="0" smtClean="0">
                <a:latin typeface="Times New Roman" pitchFamily="18" charset="0"/>
                <a:ea typeface="宋体" charset="-122"/>
                <a:cs typeface="Times New Roman" pitchFamily="18" charset="0"/>
              </a:rPr>
              <a:t>d</a:t>
            </a:r>
            <a:r>
              <a:rPr lang="en-AU" altLang="zh-CN" sz="2800" i="1" baseline="-25000" dirty="0" smtClean="0">
                <a:latin typeface="Times New Roman" pitchFamily="18" charset="0"/>
                <a:ea typeface="宋体" charset="-122"/>
                <a:cs typeface="Times New Roman" pitchFamily="18" charset="0"/>
              </a:rPr>
              <a:t>i</a:t>
            </a:r>
            <a:r>
              <a:rPr lang="en-AU" altLang="zh-CN" sz="2800" i="1" dirty="0" smtClean="0">
                <a:latin typeface="Times New Roman" pitchFamily="18" charset="0"/>
                <a:ea typeface="宋体" charset="-122"/>
                <a:cs typeface="Times New Roman" pitchFamily="18" charset="0"/>
              </a:rPr>
              <a:t> </a:t>
            </a:r>
            <a:r>
              <a:rPr lang="en-US" altLang="zh-CN" sz="2800" dirty="0" smtClean="0">
                <a:latin typeface="Times New Roman" pitchFamily="18" charset="0"/>
                <a:ea typeface="宋体" charset="-122"/>
                <a:cs typeface="Times New Roman" pitchFamily="18" charset="0"/>
              </a:rPr>
              <a:t>  </a:t>
            </a:r>
          </a:p>
          <a:p>
            <a:pPr lvl="1">
              <a:buNone/>
            </a:pPr>
            <a:r>
              <a:rPr lang="en-US" sz="2800" dirty="0" smtClean="0">
                <a:latin typeface="Times New Roman" pitchFamily="18" charset="0"/>
                <a:ea typeface="宋体" charset="-122"/>
                <a:cs typeface="Times New Roman" pitchFamily="18" charset="0"/>
              </a:rPr>
              <a:t>        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3048000"/>
            <a:ext cx="5867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28800" y="4724401"/>
            <a:ext cx="5867400" cy="1142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0" y="6550223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Dept.of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computer science, MACE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Kothamangalam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1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 HIGHLY PRACTICAL APPROACH TOWARD ACHIEVING MINIMUM DATA SETS STORAGE COST IN CLOUD</a:t>
            </a:r>
            <a:endParaRPr lang="en-IN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8534400" y="762000"/>
            <a:ext cx="553998" cy="5819715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COURTESY:IEEE TRANSACTIONS ONS ON PARALLEL AND DISTRIBUTED SYSTEMS</a:t>
            </a:r>
            <a:endParaRPr lang="en-IN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3709</TotalTime>
  <Words>1118</Words>
  <Application>Microsoft Office PowerPoint</Application>
  <PresentationFormat>On-screen Show (4:3)</PresentationFormat>
  <Paragraphs>215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Flow</vt:lpstr>
      <vt:lpstr>WELCOME</vt:lpstr>
      <vt:lpstr> A PRACTICAL APPROACH TOWARD ACHIEVING MINIMUM DATA SETS STORAGE COST IN CLOUD</vt:lpstr>
      <vt:lpstr> CONTENTS</vt:lpstr>
      <vt:lpstr> INTRODUCTION</vt:lpstr>
      <vt:lpstr> EXISTING SYSTEM</vt:lpstr>
      <vt:lpstr> PROBLEM ANALYSIS</vt:lpstr>
      <vt:lpstr> IMPORTANT CONCEPTS</vt:lpstr>
      <vt:lpstr> ATTRIBUTES</vt:lpstr>
      <vt:lpstr> ATTRIBUTES(CONTD..)</vt:lpstr>
      <vt:lpstr>COST MODEL OF DATASET  STORAGE</vt:lpstr>
      <vt:lpstr> PROPOSED SYSTEM</vt:lpstr>
      <vt:lpstr> CTT-SP ALGORITHM</vt:lpstr>
      <vt:lpstr> ALGORITHM</vt:lpstr>
      <vt:lpstr> ALGORITHM(CONTD..)</vt:lpstr>
      <vt:lpstr> IMPLEMENTATION</vt:lpstr>
      <vt:lpstr>LOCAL OPTIMIZATION BASED STRATEGY</vt:lpstr>
      <vt:lpstr> EVALUATION</vt:lpstr>
      <vt:lpstr> PERFORMANCE EVALUATION</vt:lpstr>
      <vt:lpstr>PERFORMANCE EVALUATION(CONTD..)</vt:lpstr>
      <vt:lpstr> CONCLUSION</vt:lpstr>
      <vt:lpstr> REFERENCES</vt:lpstr>
      <vt:lpstr> REFERENCES</vt:lpstr>
      <vt:lpstr>Slide 23</vt:lpstr>
      <vt:lpstr>Slide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TOSHIBA</cp:lastModifiedBy>
  <cp:revision>251</cp:revision>
  <dcterms:created xsi:type="dcterms:W3CDTF">2013-09-18T06:06:31Z</dcterms:created>
  <dcterms:modified xsi:type="dcterms:W3CDTF">2013-09-24T05:17:56Z</dcterms:modified>
</cp:coreProperties>
</file>