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7" r:id="rId1"/>
  </p:sldMasterIdLst>
  <p:notesMasterIdLst>
    <p:notesMasterId r:id="rId34"/>
  </p:notesMasterIdLst>
  <p:sldIdLst>
    <p:sldId id="256" r:id="rId2"/>
    <p:sldId id="257" r:id="rId3"/>
    <p:sldId id="259" r:id="rId4"/>
    <p:sldId id="260" r:id="rId5"/>
    <p:sldId id="270" r:id="rId6"/>
    <p:sldId id="280" r:id="rId7"/>
    <p:sldId id="306" r:id="rId8"/>
    <p:sldId id="285" r:id="rId9"/>
    <p:sldId id="287" r:id="rId10"/>
    <p:sldId id="286" r:id="rId11"/>
    <p:sldId id="288" r:id="rId12"/>
    <p:sldId id="283" r:id="rId13"/>
    <p:sldId id="263" r:id="rId14"/>
    <p:sldId id="292" r:id="rId15"/>
    <p:sldId id="293" r:id="rId16"/>
    <p:sldId id="295" r:id="rId17"/>
    <p:sldId id="294" r:id="rId18"/>
    <p:sldId id="308" r:id="rId19"/>
    <p:sldId id="289" r:id="rId20"/>
    <p:sldId id="299" r:id="rId21"/>
    <p:sldId id="309" r:id="rId22"/>
    <p:sldId id="300" r:id="rId23"/>
    <p:sldId id="301" r:id="rId24"/>
    <p:sldId id="302" r:id="rId25"/>
    <p:sldId id="307" r:id="rId26"/>
    <p:sldId id="311" r:id="rId27"/>
    <p:sldId id="310" r:id="rId28"/>
    <p:sldId id="297" r:id="rId29"/>
    <p:sldId id="271" r:id="rId30"/>
    <p:sldId id="279" r:id="rId31"/>
    <p:sldId id="265" r:id="rId32"/>
    <p:sldId id="266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04" autoAdjust="0"/>
  </p:normalViewPr>
  <p:slideViewPr>
    <p:cSldViewPr snapToGrid="0">
      <p:cViewPr varScale="1">
        <p:scale>
          <a:sx n="71" d="100"/>
          <a:sy n="71" d="100"/>
        </p:scale>
        <p:origin x="135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A841D-4F7D-4863-8140-592D5C1A27B9}" type="datetimeFigureOut">
              <a:rPr lang="en-IN" smtClean="0"/>
              <a:t>31-08-2013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D428ED-28E2-458C-96CA-469F8D7C5C3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53359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353727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24825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11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3357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058164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36220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976310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15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474444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615928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00344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18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513000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19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8768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856506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20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74680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21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507709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22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869630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23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240726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24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924209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25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718901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26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102416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27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266234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28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843368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29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0035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345482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30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6013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86867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233294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8945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476134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901700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28ED-28E2-458C-96CA-469F8D7C5C34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79451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7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7" y="4777382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4CB2-7F8D-4613-9688-33F8D4A6407D}" type="datetime1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Dept. of CSE, MACE, Kothamangalam</a:t>
            </a:r>
            <a:endParaRPr lang="en-IN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60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3"/>
            <a:ext cx="584978" cy="365125"/>
          </a:xfrm>
        </p:spPr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2078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6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833E-E084-498C-A700-4D3C3AD1F707}" type="datetime1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Dept. of CSE, MACE, Kothamangalam</a:t>
            </a:r>
            <a:endParaRPr lang="en-IN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3166529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2"/>
            <a:ext cx="584978" cy="365125"/>
          </a:xfrm>
        </p:spPr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01162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4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6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62491-3956-4EB9-8D53-9C518A2C7EA6}" type="datetime1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Dept. of CSE, MACE, Kothamangalam</a:t>
            </a:r>
            <a:endParaRPr lang="en-IN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9" y="3166529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2"/>
            <a:ext cx="584978" cy="365125"/>
          </a:xfrm>
        </p:spPr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1808317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4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65548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2438403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6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3BF80-4CDB-44BB-92DE-44E67C8B0F84}" type="datetime1">
              <a:rPr lang="en-IN" smtClean="0"/>
              <a:t>31-08-2013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Dept. of CSE, MACE, Kothamangalam</a:t>
            </a:r>
            <a:endParaRPr lang="en-IN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9" y="4910662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90"/>
            <a:ext cx="584978" cy="365125"/>
          </a:xfrm>
        </p:spPr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41306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4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6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6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A0A9B-3790-462E-A34A-AE6357215CE0}" type="datetime1">
              <a:rPr lang="en-IN" smtClean="0"/>
              <a:t>31-08-2013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Dept. of CSE, MACE, Kothamangalam</a:t>
            </a:r>
            <a:endParaRPr lang="en-IN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9" y="4910662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90"/>
            <a:ext cx="584978" cy="365125"/>
          </a:xfrm>
        </p:spPr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  <p:sp>
        <p:nvSpPr>
          <p:cNvPr id="11" name="TextBox 10"/>
          <p:cNvSpPr txBox="1"/>
          <p:nvPr/>
        </p:nvSpPr>
        <p:spPr>
          <a:xfrm>
            <a:off x="1808317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4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98048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6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6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8EE0-F6EA-433E-96AE-DAA1DCC7F851}" type="datetime1">
              <a:rPr lang="en-IN" smtClean="0"/>
              <a:t>31-08-2013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Dept. of CSE, MACE, Kothamangalam</a:t>
            </a:r>
            <a:endParaRPr lang="en-IN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4910662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90"/>
            <a:ext cx="584978" cy="365125"/>
          </a:xfrm>
        </p:spPr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00407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4717C-8A3B-4694-9EAF-0C80C161C519}" type="datetime1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Dept. of CSE, MACE, Kothamangalam</a:t>
            </a:r>
            <a:endParaRPr lang="en-IN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69858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8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8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3658D-74AE-422F-B9DF-1511786F0532}" type="datetime1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Dept. of CSE, MACE, Kothamangalam</a:t>
            </a:r>
            <a:endParaRPr lang="en-IN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45703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2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6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A0D0-A30A-406A-B370-EF611088D936}" type="datetime1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Dept. of CSE, MACE, Kothamangalam</a:t>
            </a:r>
            <a:endParaRPr lang="en-IN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89735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6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D036-9C32-4918-BB42-4C4EBD49F460}" type="datetime1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Dept. of CSE, MACE, Kothamangalam</a:t>
            </a:r>
            <a:endParaRPr lang="en-IN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9" y="3166529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2"/>
            <a:ext cx="584978" cy="365125"/>
          </a:xfrm>
        </p:spPr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59405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7" y="2136708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8" y="2136708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5BF1-57C0-4CBB-9841-45E59C4B45CB}" type="datetime1">
              <a:rPr lang="en-IN" smtClean="0"/>
              <a:t>31-08-2013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Dept. of CSE, MACE, Kothamangalam</a:t>
            </a:r>
            <a:endParaRPr lang="en-IN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5"/>
            <a:ext cx="584978" cy="365125"/>
          </a:xfrm>
        </p:spPr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49936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90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5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6" y="2799662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A01F7-A6DF-4EF5-8982-2D5210BFC153}" type="datetime1">
              <a:rPr lang="en-IN" smtClean="0"/>
              <a:t>31-08-2013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Dept. of CSE, MACE, Kothamangalam</a:t>
            </a:r>
            <a:endParaRPr lang="en-IN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5"/>
            <a:ext cx="584978" cy="365125"/>
          </a:xfrm>
        </p:spPr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5189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5029-E6D9-4357-8079-AE2E037B63DB}" type="datetime1">
              <a:rPr lang="en-IN" smtClean="0"/>
              <a:t>31-08-2013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Dept. of CSE, MACE, Kothamangalam</a:t>
            </a:r>
            <a:endParaRPr lang="en-IN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107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BCBA0-1DA3-4A8C-8CE7-7448525F6E03}" type="datetime1">
              <a:rPr lang="en-IN" smtClean="0"/>
              <a:t>31-08-2013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Dept. of CSE, MACE, Kothamangalam</a:t>
            </a:r>
            <a:endParaRPr lang="en-IN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82143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5" y="446091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C6761-FFD4-4BD9-8B8F-767C3828D9EA}" type="datetime1">
              <a:rPr lang="en-IN" smtClean="0"/>
              <a:t>31-08-2013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Dept. of CSE, MACE, Kothamangalam</a:t>
            </a:r>
            <a:endParaRPr lang="en-IN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248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6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6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B931D-1781-421B-B35E-AE36BF0ED168}" type="datetime1">
              <a:rPr lang="en-IN" smtClean="0"/>
              <a:t>31-08-2013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Dept. of CSE, MACE, Kothamangalam</a:t>
            </a:r>
            <a:endParaRPr lang="en-IN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4910662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90"/>
            <a:ext cx="584978" cy="365125"/>
          </a:xfrm>
        </p:spPr>
        <p:txBody>
          <a:bodyPr/>
          <a:lstStyle/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843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6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91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A7B11-62F7-455A-A087-531E67623F1B}" type="datetime1">
              <a:rPr lang="en-IN" smtClean="0"/>
              <a:t>31-08-2013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11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 dirty="0" smtClean="0"/>
              <a:t>Dept. of CSE, MACE, Kothamangalam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5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0ED1D0F-03E0-4935-96BD-7045C59334C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22414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  <p:sldLayoutId id="2147483763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5315" y="2067342"/>
            <a:ext cx="7952599" cy="1697087"/>
          </a:xfrm>
        </p:spPr>
        <p:txBody>
          <a:bodyPr>
            <a:normAutofit/>
          </a:bodyPr>
          <a:lstStyle/>
          <a:p>
            <a:pPr algn="ctr"/>
            <a:r>
              <a:rPr lang="en-IN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WELCOME</a:t>
            </a:r>
          </a:p>
        </p:txBody>
      </p:sp>
    </p:spTree>
    <p:extLst>
      <p:ext uri="{BB962C8B-B14F-4D97-AF65-F5344CB8AC3E}">
        <p14:creationId xmlns:p14="http://schemas.microsoft.com/office/powerpoint/2010/main" val="280402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19203"/>
            <a:ext cx="9144004" cy="495604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Matrix Based Visualization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Space Segment along Horizontal Axis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Rules along Vertical Axis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44" y="303085"/>
            <a:ext cx="8994912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Grid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Representation</a:t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5421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163" y="1254217"/>
            <a:ext cx="7225673" cy="479621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44" y="303085"/>
            <a:ext cx="8994912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Grid Representation (contd..)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  <p:sp>
        <p:nvSpPr>
          <p:cNvPr id="3" name="TextBox 2"/>
          <p:cNvSpPr txBox="1"/>
          <p:nvPr/>
        </p:nvSpPr>
        <p:spPr>
          <a:xfrm>
            <a:off x="291548" y="6050434"/>
            <a:ext cx="85874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Fig. 2. Grid representation of policy anomaly</a:t>
            </a:r>
          </a:p>
          <a:p>
            <a:pPr algn="ctr"/>
            <a:r>
              <a:rPr lang="en-IN" sz="1200" dirty="0" err="1" smtClean="0"/>
              <a:t>Courtesy:IEEE</a:t>
            </a:r>
            <a:r>
              <a:rPr lang="en-IN" sz="1200" dirty="0" smtClean="0"/>
              <a:t> </a:t>
            </a:r>
            <a:r>
              <a:rPr lang="en-IN" sz="1200" dirty="0"/>
              <a:t>TRANSACTIONS ON DEPENDABLE AND SECURE COMPUTING, VOL. 9, NO. 3, MAY/JUNE 2012</a:t>
            </a:r>
          </a:p>
        </p:txBody>
      </p:sp>
    </p:spTree>
    <p:extLst>
      <p:ext uri="{BB962C8B-B14F-4D97-AF65-F5344CB8AC3E}">
        <p14:creationId xmlns:p14="http://schemas.microsoft.com/office/powerpoint/2010/main" val="114791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421" y="2324378"/>
            <a:ext cx="5809112" cy="3803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44" y="303085"/>
            <a:ext cx="8994912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Anomaly Management Framework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77728"/>
            <a:ext cx="9144000" cy="4733494"/>
          </a:xfrm>
        </p:spPr>
        <p:txBody>
          <a:bodyPr>
            <a:normAutofit/>
          </a:bodyPr>
          <a:lstStyle/>
          <a:p>
            <a:r>
              <a:rPr lang="en-IN" sz="3200" dirty="0"/>
              <a:t>C</a:t>
            </a:r>
            <a:r>
              <a:rPr lang="en-IN" sz="3200" dirty="0" smtClean="0"/>
              <a:t>onflict Detection </a:t>
            </a:r>
            <a:r>
              <a:rPr lang="en-IN" sz="3200" dirty="0"/>
              <a:t>and R</a:t>
            </a:r>
            <a:r>
              <a:rPr lang="en-IN" sz="3200" dirty="0" smtClean="0"/>
              <a:t>esolution</a:t>
            </a:r>
          </a:p>
          <a:p>
            <a:r>
              <a:rPr lang="en-IN" sz="3200" dirty="0" smtClean="0"/>
              <a:t>Redundancy Discovery </a:t>
            </a:r>
            <a:r>
              <a:rPr lang="en-IN" sz="3200" dirty="0"/>
              <a:t>and </a:t>
            </a:r>
            <a:r>
              <a:rPr lang="en-IN" sz="3200" dirty="0" smtClean="0"/>
              <a:t>Removal</a:t>
            </a:r>
            <a:endParaRPr lang="en-IN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5938879"/>
            <a:ext cx="8534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Fig. 3. Policy anomaly management framework</a:t>
            </a:r>
          </a:p>
          <a:p>
            <a:pPr algn="ctr"/>
            <a:r>
              <a:rPr lang="en-IN" sz="1200" dirty="0" smtClean="0"/>
              <a:t>Courtesy: IEEE </a:t>
            </a:r>
            <a:r>
              <a:rPr lang="en-IN" sz="1200" dirty="0"/>
              <a:t>TRANSACTIONS ON DEPENDABLE AND SECURE COMPUTING, VOL. 9, NO. 3, MAY/JUNE 2012</a:t>
            </a:r>
          </a:p>
        </p:txBody>
      </p:sp>
    </p:spTree>
    <p:extLst>
      <p:ext uri="{BB962C8B-B14F-4D97-AF65-F5344CB8AC3E}">
        <p14:creationId xmlns:p14="http://schemas.microsoft.com/office/powerpoint/2010/main" val="205463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IN" sz="4000" dirty="0"/>
              <a:t>Conflict Detection and Resolution</a:t>
            </a:r>
            <a:br>
              <a:rPr lang="en-IN" sz="4000" dirty="0"/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" y="1219203"/>
            <a:ext cx="9144001" cy="495604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Steps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Conflicting Segments Identified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Generates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Action Constraint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Rule Reordering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5349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Action Constraint Generation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" y="1219203"/>
            <a:ext cx="9144001" cy="495604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Strategy-Based Conflict Resolution Method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Minimal Interaction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Automated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Strategy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Manual Strategy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4922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Automated Strategy Selection</a:t>
            </a: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" y="1219203"/>
            <a:ext cx="9144001" cy="495604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Conflicts Discovered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Risk Assessment</a:t>
            </a:r>
          </a:p>
          <a:p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Risk Level Low        Allow 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 Level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      Deny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  <p:sp>
        <p:nvSpPr>
          <p:cNvPr id="7" name="Right Arrow 6"/>
          <p:cNvSpPr/>
          <p:nvPr/>
        </p:nvSpPr>
        <p:spPr>
          <a:xfrm>
            <a:off x="3233529" y="4008524"/>
            <a:ext cx="516835" cy="1060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ight Arrow 7"/>
          <p:cNvSpPr/>
          <p:nvPr/>
        </p:nvSpPr>
        <p:spPr>
          <a:xfrm>
            <a:off x="3233529" y="3311130"/>
            <a:ext cx="516835" cy="1060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5906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Manual Strategy Selection</a:t>
            </a: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" y="1219203"/>
            <a:ext cx="9144001" cy="4956049"/>
          </a:xfrm>
        </p:spPr>
        <p:txBody>
          <a:bodyPr>
            <a:normAutofit/>
          </a:bodyPr>
          <a:lstStyle/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Network Situation-Aware Strategy</a:t>
            </a:r>
          </a:p>
          <a:p>
            <a:pPr lvl="1"/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isk Assessment</a:t>
            </a:r>
          </a:p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Policy-Oriented Strategy</a:t>
            </a:r>
          </a:p>
          <a:p>
            <a:pPr lvl="1"/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olicy Definition</a:t>
            </a:r>
          </a:p>
          <a:p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7710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Constraint Generation from Conflict Resolution Strategy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73" y="2341346"/>
            <a:ext cx="8939627" cy="3022521"/>
          </a:xfrm>
        </p:spPr>
      </p:pic>
      <p:sp>
        <p:nvSpPr>
          <p:cNvPr id="3" name="TextBox 2"/>
          <p:cNvSpPr txBox="1"/>
          <p:nvPr/>
        </p:nvSpPr>
        <p:spPr>
          <a:xfrm>
            <a:off x="204373" y="5567443"/>
            <a:ext cx="89396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TABLE </a:t>
            </a:r>
            <a:r>
              <a:rPr lang="en-IN" dirty="0" smtClean="0"/>
              <a:t>1:Constraint </a:t>
            </a:r>
            <a:r>
              <a:rPr lang="en-IN" dirty="0"/>
              <a:t>Generation from Conflict Resolution </a:t>
            </a:r>
            <a:r>
              <a:rPr lang="en-IN" dirty="0" smtClean="0"/>
              <a:t>Strategy </a:t>
            </a:r>
          </a:p>
          <a:p>
            <a:pPr algn="ctr"/>
            <a:r>
              <a:rPr lang="en-IN" sz="1200" dirty="0" err="1" smtClean="0"/>
              <a:t>Courtesy:IEEE</a:t>
            </a:r>
            <a:r>
              <a:rPr lang="en-IN" sz="1200" dirty="0" smtClean="0"/>
              <a:t> </a:t>
            </a:r>
            <a:r>
              <a:rPr lang="en-IN" sz="1200" dirty="0"/>
              <a:t>TRANSACTIONS ON DEPENDABLE AND SECURE COMPUTING, VOL. 9, NO. 3, MAY/JUNE 2012</a:t>
            </a:r>
          </a:p>
          <a:p>
            <a:pPr algn="ctr"/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5421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Strategy-Based Conflict Resolution</a:t>
            </a: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  <p:sp>
        <p:nvSpPr>
          <p:cNvPr id="8" name="Rounded Rectangle 7"/>
          <p:cNvSpPr/>
          <p:nvPr/>
        </p:nvSpPr>
        <p:spPr>
          <a:xfrm>
            <a:off x="3419059" y="987947"/>
            <a:ext cx="2292626" cy="4176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solidFill>
                  <a:schemeClr val="tx1"/>
                </a:solidFill>
              </a:rPr>
              <a:t>R</a:t>
            </a:r>
            <a:r>
              <a:rPr lang="en-IN" sz="1600" dirty="0" smtClean="0">
                <a:solidFill>
                  <a:schemeClr val="tx1"/>
                </a:solidFill>
              </a:rPr>
              <a:t>isk Assessment of Conflicts</a:t>
            </a:r>
            <a:endParaRPr lang="en-IN" sz="16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419059" y="1659921"/>
            <a:ext cx="2292626" cy="41081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 smtClean="0">
                <a:solidFill>
                  <a:schemeClr val="tx1"/>
                </a:solidFill>
              </a:rPr>
              <a:t>Threshold Setup</a:t>
            </a:r>
          </a:p>
          <a:p>
            <a:pPr algn="ctr"/>
            <a:r>
              <a:rPr lang="en-IN" sz="1600" dirty="0" smtClean="0">
                <a:solidFill>
                  <a:schemeClr val="tx1"/>
                </a:solidFill>
              </a:rPr>
              <a:t>(UT and LT)</a:t>
            </a:r>
            <a:endParaRPr lang="en-IN" sz="1600" dirty="0">
              <a:solidFill>
                <a:schemeClr val="tx1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789043" y="1511136"/>
            <a:ext cx="5817705" cy="132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lowchart: Decision 14"/>
          <p:cNvSpPr/>
          <p:nvPr/>
        </p:nvSpPr>
        <p:spPr>
          <a:xfrm>
            <a:off x="3750370" y="2306030"/>
            <a:ext cx="1623389" cy="424070"/>
          </a:xfrm>
          <a:prstGeom prst="flowChartDecisi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smtClean="0">
                <a:solidFill>
                  <a:schemeClr val="tx1"/>
                </a:solidFill>
              </a:rPr>
              <a:t>RL&gt;UT</a:t>
            </a:r>
            <a:endParaRPr lang="en-IN" sz="1400" dirty="0">
              <a:solidFill>
                <a:schemeClr val="tx1"/>
              </a:solidFill>
            </a:endParaRPr>
          </a:p>
        </p:txBody>
      </p:sp>
      <p:sp>
        <p:nvSpPr>
          <p:cNvPr id="16" name="Flowchart: Decision 15"/>
          <p:cNvSpPr/>
          <p:nvPr/>
        </p:nvSpPr>
        <p:spPr>
          <a:xfrm>
            <a:off x="3750371" y="2918676"/>
            <a:ext cx="1623388" cy="424070"/>
          </a:xfrm>
          <a:prstGeom prst="flowChartDecisi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smtClean="0">
                <a:solidFill>
                  <a:schemeClr val="tx1"/>
                </a:solidFill>
              </a:rPr>
              <a:t>RL&lt;LT</a:t>
            </a:r>
            <a:endParaRPr lang="en-IN" sz="14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982278" y="3566333"/>
            <a:ext cx="1179443" cy="113968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 smtClean="0">
                <a:solidFill>
                  <a:schemeClr val="tx1"/>
                </a:solidFill>
              </a:rPr>
              <a:t>Resolution Strategy Selection</a:t>
            </a:r>
            <a:endParaRPr lang="en-IN" sz="1600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415752" y="5604982"/>
            <a:ext cx="2292626" cy="41081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Action Constraint Generation</a:t>
            </a:r>
            <a:endParaRPr lang="en-IN" sz="1600" dirty="0">
              <a:solidFill>
                <a:schemeClr val="tx1"/>
              </a:solidFill>
            </a:endParaRPr>
          </a:p>
        </p:txBody>
      </p:sp>
      <p:sp>
        <p:nvSpPr>
          <p:cNvPr id="19" name="Flowchart: Decision 18"/>
          <p:cNvSpPr/>
          <p:nvPr/>
        </p:nvSpPr>
        <p:spPr>
          <a:xfrm>
            <a:off x="3750370" y="4891589"/>
            <a:ext cx="1623389" cy="424070"/>
          </a:xfrm>
          <a:prstGeom prst="flowChartDecisi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ysClr val="windowText" lastClr="000000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789043" y="3424710"/>
            <a:ext cx="5817705" cy="132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789043" y="5455679"/>
            <a:ext cx="5817705" cy="132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15" idx="3"/>
          </p:cNvCxnSpPr>
          <p:nvPr/>
        </p:nvCxnSpPr>
        <p:spPr>
          <a:xfrm>
            <a:off x="5373759" y="2518065"/>
            <a:ext cx="1530624" cy="12700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904383" y="2491945"/>
            <a:ext cx="0" cy="33125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6" idx="3"/>
          </p:cNvCxnSpPr>
          <p:nvPr/>
        </p:nvCxnSpPr>
        <p:spPr>
          <a:xfrm flipV="1">
            <a:off x="5373759" y="3124431"/>
            <a:ext cx="1537250" cy="62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endCxn id="18" idx="3"/>
          </p:cNvCxnSpPr>
          <p:nvPr/>
        </p:nvCxnSpPr>
        <p:spPr>
          <a:xfrm flipH="1">
            <a:off x="5708378" y="5804452"/>
            <a:ext cx="1179444" cy="59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9" idx="3"/>
          </p:cNvCxnSpPr>
          <p:nvPr/>
        </p:nvCxnSpPr>
        <p:spPr>
          <a:xfrm>
            <a:off x="5373759" y="5103624"/>
            <a:ext cx="708989" cy="139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5174972" y="4069439"/>
            <a:ext cx="907776" cy="265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062870" y="4097834"/>
            <a:ext cx="0" cy="10197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8" idx="2"/>
            <a:endCxn id="9" idx="0"/>
          </p:cNvCxnSpPr>
          <p:nvPr/>
        </p:nvCxnSpPr>
        <p:spPr>
          <a:xfrm>
            <a:off x="4565372" y="1405627"/>
            <a:ext cx="0" cy="2542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9" idx="2"/>
            <a:endCxn id="15" idx="0"/>
          </p:cNvCxnSpPr>
          <p:nvPr/>
        </p:nvCxnSpPr>
        <p:spPr>
          <a:xfrm flipH="1">
            <a:off x="4562065" y="2070738"/>
            <a:ext cx="3307" cy="2352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15" idx="2"/>
            <a:endCxn id="16" idx="0"/>
          </p:cNvCxnSpPr>
          <p:nvPr/>
        </p:nvCxnSpPr>
        <p:spPr>
          <a:xfrm>
            <a:off x="4562065" y="2730100"/>
            <a:ext cx="0" cy="1885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16" idx="2"/>
            <a:endCxn id="17" idx="0"/>
          </p:cNvCxnSpPr>
          <p:nvPr/>
        </p:nvCxnSpPr>
        <p:spPr>
          <a:xfrm>
            <a:off x="4562065" y="3342746"/>
            <a:ext cx="9935" cy="2235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17" idx="2"/>
            <a:endCxn id="19" idx="0"/>
          </p:cNvCxnSpPr>
          <p:nvPr/>
        </p:nvCxnSpPr>
        <p:spPr>
          <a:xfrm flipH="1">
            <a:off x="4562065" y="4706020"/>
            <a:ext cx="9935" cy="1855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19" idx="2"/>
            <a:endCxn id="18" idx="0"/>
          </p:cNvCxnSpPr>
          <p:nvPr/>
        </p:nvCxnSpPr>
        <p:spPr>
          <a:xfrm>
            <a:off x="4562065" y="5315659"/>
            <a:ext cx="0" cy="2893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18" idx="2"/>
          </p:cNvCxnSpPr>
          <p:nvPr/>
        </p:nvCxnSpPr>
        <p:spPr>
          <a:xfrm flipH="1">
            <a:off x="4562063" y="6015799"/>
            <a:ext cx="2" cy="2355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789043" y="2822252"/>
            <a:ext cx="1908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>
                <a:solidFill>
                  <a:srgbClr val="C00000"/>
                </a:solidFill>
              </a:rPr>
              <a:t>Automated Strategy Selection</a:t>
            </a: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789043" y="4734108"/>
            <a:ext cx="1908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>
                <a:solidFill>
                  <a:srgbClr val="C00000"/>
                </a:solidFill>
              </a:rPr>
              <a:t>  Manual   Strategy Selection</a:t>
            </a: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3982278" y="4904842"/>
            <a:ext cx="1391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Determined</a:t>
            </a:r>
            <a:endParaRPr lang="en-IN" dirty="0"/>
          </a:p>
        </p:txBody>
      </p:sp>
      <p:sp>
        <p:nvSpPr>
          <p:cNvPr id="130" name="TextBox 129"/>
          <p:cNvSpPr txBox="1"/>
          <p:nvPr/>
        </p:nvSpPr>
        <p:spPr>
          <a:xfrm>
            <a:off x="4538869" y="2649962"/>
            <a:ext cx="506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/>
              <a:t>No</a:t>
            </a:r>
            <a:endParaRPr lang="en-IN" sz="1600" dirty="0"/>
          </a:p>
        </p:txBody>
      </p:sp>
      <p:sp>
        <p:nvSpPr>
          <p:cNvPr id="131" name="TextBox 130"/>
          <p:cNvSpPr txBox="1"/>
          <p:nvPr/>
        </p:nvSpPr>
        <p:spPr>
          <a:xfrm>
            <a:off x="4555440" y="3263037"/>
            <a:ext cx="5499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/>
              <a:t>No</a:t>
            </a:r>
            <a:endParaRPr lang="en-IN" sz="1600" dirty="0"/>
          </a:p>
        </p:txBody>
      </p:sp>
      <p:sp>
        <p:nvSpPr>
          <p:cNvPr id="134" name="TextBox 133"/>
          <p:cNvSpPr txBox="1"/>
          <p:nvPr/>
        </p:nvSpPr>
        <p:spPr>
          <a:xfrm>
            <a:off x="5473148" y="4798804"/>
            <a:ext cx="490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/>
              <a:t>No</a:t>
            </a:r>
            <a:endParaRPr lang="en-IN" sz="1600" dirty="0"/>
          </a:p>
        </p:txBody>
      </p:sp>
      <p:sp>
        <p:nvSpPr>
          <p:cNvPr id="135" name="TextBox 134"/>
          <p:cNvSpPr txBox="1"/>
          <p:nvPr/>
        </p:nvSpPr>
        <p:spPr>
          <a:xfrm>
            <a:off x="4518992" y="5315716"/>
            <a:ext cx="8183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/>
              <a:t>Yes</a:t>
            </a:r>
            <a:endParaRPr lang="en-IN" sz="1600" dirty="0"/>
          </a:p>
        </p:txBody>
      </p:sp>
      <p:sp>
        <p:nvSpPr>
          <p:cNvPr id="136" name="TextBox 135"/>
          <p:cNvSpPr txBox="1"/>
          <p:nvPr/>
        </p:nvSpPr>
        <p:spPr>
          <a:xfrm>
            <a:off x="3260035" y="6251325"/>
            <a:ext cx="2623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/>
              <a:t>Conflicting Rule Reordering</a:t>
            </a:r>
            <a:endParaRPr lang="en-IN" sz="1600" dirty="0"/>
          </a:p>
        </p:txBody>
      </p:sp>
      <p:sp>
        <p:nvSpPr>
          <p:cNvPr id="140" name="TextBox 139"/>
          <p:cNvSpPr txBox="1"/>
          <p:nvPr/>
        </p:nvSpPr>
        <p:spPr>
          <a:xfrm>
            <a:off x="5708378" y="4479235"/>
            <a:ext cx="864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/>
              <a:t>Refine</a:t>
            </a:r>
            <a:endParaRPr lang="en-IN" sz="1600" dirty="0"/>
          </a:p>
        </p:txBody>
      </p:sp>
      <p:sp>
        <p:nvSpPr>
          <p:cNvPr id="141" name="TextBox 140"/>
          <p:cNvSpPr txBox="1"/>
          <p:nvPr/>
        </p:nvSpPr>
        <p:spPr>
          <a:xfrm>
            <a:off x="5880653" y="2227106"/>
            <a:ext cx="5168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/>
              <a:t>Yes</a:t>
            </a:r>
            <a:endParaRPr lang="en-IN" sz="1600" dirty="0"/>
          </a:p>
        </p:txBody>
      </p:sp>
      <p:sp>
        <p:nvSpPr>
          <p:cNvPr id="142" name="TextBox 141"/>
          <p:cNvSpPr txBox="1"/>
          <p:nvPr/>
        </p:nvSpPr>
        <p:spPr>
          <a:xfrm>
            <a:off x="5910472" y="2837623"/>
            <a:ext cx="5499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/>
              <a:t>Yes</a:t>
            </a:r>
            <a:endParaRPr lang="en-IN" sz="1600" dirty="0"/>
          </a:p>
        </p:txBody>
      </p:sp>
      <p:sp>
        <p:nvSpPr>
          <p:cNvPr id="143" name="TextBox 142"/>
          <p:cNvSpPr txBox="1"/>
          <p:nvPr/>
        </p:nvSpPr>
        <p:spPr>
          <a:xfrm>
            <a:off x="5045757" y="2489168"/>
            <a:ext cx="2097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/>
              <a:t> RS=Deny Overrides</a:t>
            </a:r>
            <a:endParaRPr lang="en-IN" sz="1600" dirty="0"/>
          </a:p>
        </p:txBody>
      </p:sp>
      <p:sp>
        <p:nvSpPr>
          <p:cNvPr id="144" name="TextBox 143"/>
          <p:cNvSpPr txBox="1"/>
          <p:nvPr/>
        </p:nvSpPr>
        <p:spPr>
          <a:xfrm>
            <a:off x="5085521" y="3096273"/>
            <a:ext cx="1961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 smtClean="0"/>
              <a:t>RS=Allow Overrides</a:t>
            </a:r>
            <a:endParaRPr lang="en-IN" sz="1600" dirty="0"/>
          </a:p>
        </p:txBody>
      </p:sp>
      <p:sp>
        <p:nvSpPr>
          <p:cNvPr id="145" name="TextBox 144"/>
          <p:cNvSpPr txBox="1"/>
          <p:nvPr/>
        </p:nvSpPr>
        <p:spPr>
          <a:xfrm>
            <a:off x="1230779" y="3840184"/>
            <a:ext cx="2229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600" dirty="0" smtClean="0"/>
              <a:t>Conflicting Rule &amp; Rule</a:t>
            </a:r>
          </a:p>
          <a:p>
            <a:pPr algn="r"/>
            <a:r>
              <a:rPr lang="en-IN" sz="1600" dirty="0" smtClean="0"/>
              <a:t>Associated Information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1139688" y="3468144"/>
            <a:ext cx="23290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600" dirty="0"/>
              <a:t>Risk Levels of Conflicts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1139688" y="4371703"/>
            <a:ext cx="23290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600" dirty="0"/>
              <a:t>Strategy </a:t>
            </a:r>
            <a:r>
              <a:rPr lang="en-IN" sz="1600" dirty="0" smtClean="0"/>
              <a:t>Repository</a:t>
            </a:r>
            <a:endParaRPr lang="en-IN" sz="1600" dirty="0"/>
          </a:p>
        </p:txBody>
      </p:sp>
      <p:cxnSp>
        <p:nvCxnSpPr>
          <p:cNvPr id="149" name="Straight Arrow Connector 148"/>
          <p:cNvCxnSpPr>
            <a:stCxn id="146" idx="3"/>
          </p:cNvCxnSpPr>
          <p:nvPr/>
        </p:nvCxnSpPr>
        <p:spPr>
          <a:xfrm>
            <a:off x="3468757" y="3637421"/>
            <a:ext cx="51352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>
            <a:stCxn id="145" idx="3"/>
            <a:endCxn id="17" idx="1"/>
          </p:cNvCxnSpPr>
          <p:nvPr/>
        </p:nvCxnSpPr>
        <p:spPr>
          <a:xfrm>
            <a:off x="3460465" y="4132572"/>
            <a:ext cx="521813" cy="36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>
            <a:stCxn id="147" idx="3"/>
          </p:cNvCxnSpPr>
          <p:nvPr/>
        </p:nvCxnSpPr>
        <p:spPr>
          <a:xfrm>
            <a:off x="3468757" y="4540980"/>
            <a:ext cx="51352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129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Rule Reordering</a:t>
            </a: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" y="1219203"/>
            <a:ext cx="9144001" cy="4956049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eorder Conflicting Rules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Satisfies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A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ction Constraints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626" y="2493074"/>
            <a:ext cx="5572747" cy="34171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4314" y="5964733"/>
            <a:ext cx="86536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Fig. </a:t>
            </a:r>
            <a:r>
              <a:rPr lang="en-IN" dirty="0" smtClean="0"/>
              <a:t>4. </a:t>
            </a:r>
            <a:r>
              <a:rPr lang="en-IN" dirty="0"/>
              <a:t>Partial satisfaction of action constraints</a:t>
            </a:r>
          </a:p>
          <a:p>
            <a:pPr algn="ctr"/>
            <a:r>
              <a:rPr lang="en-IN" sz="1200" dirty="0" err="1" smtClean="0"/>
              <a:t>Courtesy:IEEE</a:t>
            </a:r>
            <a:r>
              <a:rPr lang="en-IN" sz="1200" dirty="0" smtClean="0"/>
              <a:t> </a:t>
            </a:r>
            <a:r>
              <a:rPr lang="en-IN" sz="1200" dirty="0"/>
              <a:t>TRANSACTIONS ON DEPENDABLE AND SECURE COMPUTING, VOL. 9, NO. 3, MAY/JUNE 2012</a:t>
            </a:r>
          </a:p>
          <a:p>
            <a:pPr algn="ctr"/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352916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278" y="3"/>
            <a:ext cx="8971723" cy="2424205"/>
          </a:xfrm>
        </p:spPr>
        <p:txBody>
          <a:bodyPr>
            <a:noAutofit/>
          </a:bodyPr>
          <a:lstStyle/>
          <a:p>
            <a:r>
              <a:rPr lang="en-IN" sz="4000" b="1" dirty="0" smtClean="0">
                <a:latin typeface="+mn-lt"/>
                <a:cs typeface="Times New Roman" panose="02020603050405020304" pitchFamily="18" charset="0"/>
              </a:rPr>
              <a:t/>
            </a:r>
            <a:br>
              <a:rPr lang="en-IN" sz="4000" b="1" dirty="0" smtClean="0">
                <a:latin typeface="+mn-lt"/>
                <a:cs typeface="Times New Roman" panose="02020603050405020304" pitchFamily="18" charset="0"/>
              </a:rPr>
            </a:br>
            <a:r>
              <a:rPr lang="en-IN" sz="4000" b="1" dirty="0" smtClean="0">
                <a:latin typeface="+mn-lt"/>
                <a:cs typeface="Times New Roman" panose="02020603050405020304" pitchFamily="18" charset="0"/>
              </a:rPr>
              <a:t>DETECTING And RESOLVING FIREWALL POLICY ANOMALIES</a:t>
            </a:r>
            <a:r>
              <a:rPr lang="en-IN" sz="4000" b="1" dirty="0">
                <a:latin typeface="+mn-lt"/>
              </a:rPr>
              <a:t/>
            </a:r>
            <a:br>
              <a:rPr lang="en-IN" sz="4000" b="1" dirty="0">
                <a:latin typeface="+mn-lt"/>
              </a:rPr>
            </a:br>
            <a:endParaRPr lang="en-IN" sz="40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3498574"/>
            <a:ext cx="9144004" cy="2676675"/>
          </a:xfrm>
        </p:spPr>
        <p:txBody>
          <a:bodyPr>
            <a:no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Topic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approval:26/08/2013         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Beemon Bose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Slide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approval:29/08/2013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            	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Roll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no-17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Topic and slide approved by:         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S7 R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Mrs.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Jisha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Abraham		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</p:spTree>
    <p:extLst>
      <p:ext uri="{BB962C8B-B14F-4D97-AF65-F5344CB8AC3E}">
        <p14:creationId xmlns:p14="http://schemas.microsoft.com/office/powerpoint/2010/main" val="302446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Rule Reordering Algorithm</a:t>
            </a: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" y="1219203"/>
            <a:ext cx="9144001" cy="4956049"/>
          </a:xfrm>
        </p:spPr>
        <p:txBody>
          <a:bodyPr>
            <a:normAutofit/>
          </a:bodyPr>
          <a:lstStyle/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Permutation Algorithm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Consuming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 Set of Conflicting Rules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Greedy Algorithm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Greatest Resolving Score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Position Range Identified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Moving to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ew Position</a:t>
            </a:r>
            <a:endParaRPr lang="en-IN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9238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Rule Reordering Algorithm</a:t>
            </a: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091" y="1649843"/>
            <a:ext cx="6254844" cy="428903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318051" y="5938879"/>
            <a:ext cx="87049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Fig. </a:t>
            </a:r>
            <a:r>
              <a:rPr lang="en-IN" dirty="0" smtClean="0"/>
              <a:t>5. </a:t>
            </a:r>
            <a:r>
              <a:rPr lang="en-IN" dirty="0"/>
              <a:t>Example of position indicators for a </a:t>
            </a:r>
            <a:r>
              <a:rPr lang="en-IN" dirty="0" smtClean="0"/>
              <a:t>rule</a:t>
            </a:r>
          </a:p>
          <a:p>
            <a:pPr algn="ctr"/>
            <a:r>
              <a:rPr lang="en-IN" sz="1200" dirty="0"/>
              <a:t>Courtesy</a:t>
            </a:r>
            <a:r>
              <a:rPr lang="en-IN" sz="1200" dirty="0" smtClean="0"/>
              <a:t>: IEEE </a:t>
            </a:r>
            <a:r>
              <a:rPr lang="en-IN" sz="1200" dirty="0"/>
              <a:t>TRANSACTIONS ON DEPENDABLE AND SECURE COMPUTING, VOL. 9, NO. 3, MAY/JUNE 2012</a:t>
            </a:r>
          </a:p>
          <a:p>
            <a:pPr algn="ctr"/>
            <a:endParaRPr lang="en-IN" dirty="0" smtClean="0"/>
          </a:p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7360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Redundancy Elimination</a:t>
            </a: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" y="1219203"/>
            <a:ext cx="9144001" cy="4956049"/>
          </a:xfrm>
        </p:spPr>
        <p:txBody>
          <a:bodyPr>
            <a:normAutofit/>
          </a:bodyPr>
          <a:lstStyle/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Assign Property Values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Removable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trong Irremovable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eak Irremovable (WI)</a:t>
            </a: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Correlated (C)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IN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3133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688" y="2825245"/>
            <a:ext cx="4228659" cy="31956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Property Assignment</a:t>
            </a: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" y="1073427"/>
            <a:ext cx="9144001" cy="5101826"/>
          </a:xfrm>
        </p:spPr>
        <p:txBody>
          <a:bodyPr>
            <a:normAutofit/>
          </a:bodyPr>
          <a:lstStyle/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Non-Overlapping Segments</a:t>
            </a:r>
          </a:p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Conflicting Segments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Assign Property 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Values Segments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463826" y="6066067"/>
            <a:ext cx="86801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Fig. 6</a:t>
            </a:r>
            <a:r>
              <a:rPr lang="en-IN" dirty="0" smtClean="0"/>
              <a:t>. </a:t>
            </a:r>
            <a:r>
              <a:rPr lang="en-IN" dirty="0"/>
              <a:t>Example of property assignment</a:t>
            </a:r>
          </a:p>
          <a:p>
            <a:pPr algn="ctr"/>
            <a:r>
              <a:rPr lang="en-IN" sz="1200" dirty="0" err="1" smtClean="0"/>
              <a:t>Courtesy:IEEE</a:t>
            </a:r>
            <a:r>
              <a:rPr lang="en-IN" sz="1200" dirty="0" smtClean="0"/>
              <a:t> </a:t>
            </a:r>
            <a:r>
              <a:rPr lang="en-IN" sz="1200" dirty="0"/>
              <a:t>TRANSACTIONS ON DEPENDABLE AND SECURE COMPUTING, VOL. 9, NO. 3, MAY/JUNE 2012</a:t>
            </a:r>
          </a:p>
          <a:p>
            <a:pPr algn="ctr"/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326703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Implementation</a:t>
            </a: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" y="1219203"/>
            <a:ext cx="9144001" cy="4956049"/>
          </a:xfrm>
        </p:spPr>
        <p:txBody>
          <a:bodyPr>
            <a:normAutofit/>
          </a:bodyPr>
          <a:lstStyle/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Firewall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Anomaly Management 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 (FAME)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Framework Realized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Implemented in Java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I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1845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Firewall Anomaly Management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76957"/>
            <a:ext cx="9144001" cy="4956049"/>
          </a:xfrm>
        </p:spPr>
        <p:txBody>
          <a:bodyPr>
            <a:normAutofit/>
          </a:bodyPr>
          <a:lstStyle/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Visualization Layer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Policy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Conflict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Viewer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Policy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Redundancy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Viewer</a:t>
            </a:r>
          </a:p>
          <a:p>
            <a:pPr marL="342900" lvl="1" indent="-342900"/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Functionality Layer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98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Components of FAME</a:t>
            </a: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76957"/>
            <a:ext cx="9144001" cy="4956049"/>
          </a:xfrm>
        </p:spPr>
        <p:txBody>
          <a:bodyPr>
            <a:normAutofit/>
          </a:bodyPr>
          <a:lstStyle/>
          <a:p>
            <a:r>
              <a:rPr lang="en-IN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Segmentation Module</a:t>
            </a:r>
            <a:endParaRPr lang="en-IN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orrelation Module </a:t>
            </a:r>
          </a:p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Risk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ssessment Module 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ction Constraint Generation Module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Rule Reordering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odule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roperty Assignment Module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533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0" y="1074787"/>
            <a:ext cx="8600660" cy="499073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Interface of FAME C</a:t>
            </a:r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onflict Viewer</a:t>
            </a: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  <p:sp>
        <p:nvSpPr>
          <p:cNvPr id="3" name="TextBox 2"/>
          <p:cNvSpPr txBox="1"/>
          <p:nvPr/>
        </p:nvSpPr>
        <p:spPr>
          <a:xfrm>
            <a:off x="302044" y="5954477"/>
            <a:ext cx="86006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Fig. </a:t>
            </a:r>
            <a:r>
              <a:rPr lang="en-IN" dirty="0" smtClean="0"/>
              <a:t>7.Conflict </a:t>
            </a:r>
            <a:r>
              <a:rPr lang="en-IN" dirty="0"/>
              <a:t>Viewer for all </a:t>
            </a:r>
            <a:r>
              <a:rPr lang="en-IN" dirty="0" smtClean="0"/>
              <a:t>Conflicts</a:t>
            </a:r>
          </a:p>
          <a:p>
            <a:pPr algn="ctr"/>
            <a:r>
              <a:rPr lang="en-IN" sz="1200" dirty="0" err="1" smtClean="0"/>
              <a:t>Courtesy:IEEE</a:t>
            </a:r>
            <a:r>
              <a:rPr lang="en-IN" sz="1200" dirty="0" smtClean="0"/>
              <a:t> </a:t>
            </a:r>
            <a:r>
              <a:rPr lang="en-IN" sz="1200" dirty="0"/>
              <a:t>TRANSACTIONS ON DEPENDABLE AND SECURE COMPUTING, VOL. 9, NO. 3, MAY/JUNE 2012</a:t>
            </a:r>
          </a:p>
          <a:p>
            <a:pPr algn="ctr"/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356805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19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" y="1219203"/>
            <a:ext cx="9144001" cy="4956049"/>
          </a:xfrm>
        </p:spPr>
        <p:txBody>
          <a:bodyPr>
            <a:normAutofit/>
          </a:bodyPr>
          <a:lstStyle/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Rule-Based Segmentation mechanism</a:t>
            </a:r>
          </a:p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Grid-Based Representation Technique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FAME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2399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5443"/>
            <a:ext cx="9144001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19202"/>
            <a:ext cx="9144003" cy="5273675"/>
          </a:xfrm>
        </p:spPr>
        <p:txBody>
          <a:bodyPr>
            <a:normAutofit fontScale="92500" lnSpcReduction="20000"/>
          </a:bodyPr>
          <a:lstStyle/>
          <a:p>
            <a:r>
              <a:rPr lang="en-IN" sz="3500" dirty="0"/>
              <a:t>E. Al-</a:t>
            </a:r>
            <a:r>
              <a:rPr lang="en-IN" sz="3500" dirty="0" err="1"/>
              <a:t>Shaer</a:t>
            </a:r>
            <a:r>
              <a:rPr lang="en-IN" sz="3500" dirty="0"/>
              <a:t> and H. </a:t>
            </a:r>
            <a:r>
              <a:rPr lang="en-IN" sz="3500" dirty="0" err="1"/>
              <a:t>Hamed</a:t>
            </a:r>
            <a:r>
              <a:rPr lang="en-IN" sz="3500" dirty="0"/>
              <a:t>, “Discovery of Policy Anomalies </a:t>
            </a:r>
            <a:r>
              <a:rPr lang="en-IN" sz="3500" dirty="0" smtClean="0"/>
              <a:t>in Distributed </a:t>
            </a:r>
            <a:r>
              <a:rPr lang="en-IN" sz="3500" dirty="0" err="1" smtClean="0"/>
              <a:t>Firewalls”,IEEE</a:t>
            </a:r>
            <a:r>
              <a:rPr lang="en-IN" sz="3500" dirty="0" smtClean="0"/>
              <a:t> </a:t>
            </a:r>
            <a:r>
              <a:rPr lang="en-IN" sz="3500" dirty="0"/>
              <a:t>INFOCOM ’04,vol. 4, pp. 2605-2616</a:t>
            </a:r>
            <a:r>
              <a:rPr lang="en-IN" sz="3500" dirty="0" smtClean="0"/>
              <a:t>, 2004</a:t>
            </a:r>
            <a:r>
              <a:rPr lang="en-IN" sz="3500" dirty="0"/>
              <a:t>.</a:t>
            </a:r>
          </a:p>
          <a:p>
            <a:r>
              <a:rPr lang="en-IN" sz="3500" dirty="0" smtClean="0"/>
              <a:t>A</a:t>
            </a:r>
            <a:r>
              <a:rPr lang="en-IN" sz="3500" dirty="0"/>
              <a:t>. Wool, “Trends in Firewall Configuration Errors: Measuring </a:t>
            </a:r>
            <a:r>
              <a:rPr lang="en-IN" sz="3500" dirty="0" smtClean="0"/>
              <a:t>the Holes </a:t>
            </a:r>
            <a:r>
              <a:rPr lang="en-IN" sz="3500" dirty="0"/>
              <a:t>in Swiss </a:t>
            </a:r>
            <a:r>
              <a:rPr lang="en-IN" sz="3500" dirty="0" err="1"/>
              <a:t>Cheese,”IEEE</a:t>
            </a:r>
            <a:r>
              <a:rPr lang="en-IN" sz="3500" dirty="0"/>
              <a:t> Internet Computing, vol. 14, no. 4</a:t>
            </a:r>
            <a:r>
              <a:rPr lang="en-IN" sz="3500" dirty="0" smtClean="0"/>
              <a:t>, pp</a:t>
            </a:r>
            <a:r>
              <a:rPr lang="en-IN" sz="3500" dirty="0"/>
              <a:t>. 58-65, July/Aug. 2010.</a:t>
            </a:r>
          </a:p>
          <a:p>
            <a:r>
              <a:rPr lang="en-IN" sz="3500" dirty="0" smtClean="0"/>
              <a:t>J</a:t>
            </a:r>
            <a:r>
              <a:rPr lang="en-IN" sz="3500" dirty="0"/>
              <a:t>. Alfaro, N. </a:t>
            </a:r>
            <a:r>
              <a:rPr lang="en-IN" sz="3500" dirty="0" err="1"/>
              <a:t>Boulahia-Cuppens</a:t>
            </a:r>
            <a:r>
              <a:rPr lang="en-IN" sz="3500" dirty="0"/>
              <a:t>, and F. </a:t>
            </a:r>
            <a:r>
              <a:rPr lang="en-IN" sz="3500" dirty="0" err="1"/>
              <a:t>Cuppens</a:t>
            </a:r>
            <a:r>
              <a:rPr lang="en-IN" sz="3500" dirty="0"/>
              <a:t>, “</a:t>
            </a:r>
            <a:r>
              <a:rPr lang="en-IN" sz="3500" dirty="0" smtClean="0"/>
              <a:t>Complete Analysis </a:t>
            </a:r>
            <a:r>
              <a:rPr lang="en-IN" sz="3500" dirty="0"/>
              <a:t>of Configuration Rules to Guarantee Reliable </a:t>
            </a:r>
            <a:r>
              <a:rPr lang="en-IN" sz="3500" dirty="0" smtClean="0"/>
              <a:t>Network Security </a:t>
            </a:r>
            <a:r>
              <a:rPr lang="en-IN" sz="3500" dirty="0" err="1"/>
              <a:t>Policies,”Int’l</a:t>
            </a:r>
            <a:r>
              <a:rPr lang="en-IN" sz="3500" dirty="0"/>
              <a:t> J. Information </a:t>
            </a:r>
            <a:r>
              <a:rPr lang="en-IN" sz="3500" dirty="0" err="1"/>
              <a:t>Security,vol</a:t>
            </a:r>
            <a:r>
              <a:rPr lang="en-IN" sz="3500" dirty="0"/>
              <a:t>. 7, no. 2, pp. 103-122, 2008</a:t>
            </a:r>
            <a:endParaRPr lang="en-IN" sz="3500" dirty="0" smtClean="0"/>
          </a:p>
          <a:p>
            <a:endParaRPr lang="en-IN" sz="2800" dirty="0"/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" y="6492877"/>
            <a:ext cx="9144001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8756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1610"/>
            <a:ext cx="9144000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19203"/>
            <a:ext cx="9144004" cy="495604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System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Anomalies in Firewall Policies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Anomaly Representation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Anomaly Management Framework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7196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5443"/>
            <a:ext cx="9144001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090086"/>
            <a:ext cx="9144003" cy="5402791"/>
          </a:xfrm>
        </p:spPr>
        <p:txBody>
          <a:bodyPr>
            <a:noAutofit/>
          </a:bodyPr>
          <a:lstStyle/>
          <a:p>
            <a:r>
              <a:rPr lang="en-IN" sz="3200" dirty="0"/>
              <a:t>F. </a:t>
            </a:r>
            <a:r>
              <a:rPr lang="en-IN" sz="3200" dirty="0" err="1"/>
              <a:t>Baboescu</a:t>
            </a:r>
            <a:r>
              <a:rPr lang="en-IN" sz="3200" dirty="0"/>
              <a:t> and G. Varghese, “Fast and Scalable </a:t>
            </a:r>
            <a:r>
              <a:rPr lang="en-IN" sz="3200" dirty="0" smtClean="0"/>
              <a:t>Conflict Detection </a:t>
            </a:r>
            <a:r>
              <a:rPr lang="en-IN" sz="3200" dirty="0"/>
              <a:t>for Packet </a:t>
            </a:r>
            <a:r>
              <a:rPr lang="en-IN" sz="3200" dirty="0" err="1"/>
              <a:t>Classifiers,”Computer</a:t>
            </a:r>
            <a:r>
              <a:rPr lang="en-IN" sz="3200" dirty="0"/>
              <a:t> </a:t>
            </a:r>
            <a:r>
              <a:rPr lang="en-IN" sz="3200" dirty="0" err="1"/>
              <a:t>Networks,vol</a:t>
            </a:r>
            <a:r>
              <a:rPr lang="en-IN" sz="3200" dirty="0"/>
              <a:t>. 42</a:t>
            </a:r>
            <a:r>
              <a:rPr lang="en-IN" sz="3200" dirty="0" smtClean="0"/>
              <a:t>, no</a:t>
            </a:r>
            <a:r>
              <a:rPr lang="en-IN" sz="3200" dirty="0"/>
              <a:t>. 6, pp. 717-735, 2003.</a:t>
            </a:r>
          </a:p>
          <a:p>
            <a:r>
              <a:rPr lang="en-IN" sz="3200" dirty="0" smtClean="0"/>
              <a:t>L</a:t>
            </a:r>
            <a:r>
              <a:rPr lang="en-IN" sz="3200" dirty="0"/>
              <a:t>. Yuan, H. Chen, J. Mai, C. </a:t>
            </a:r>
            <a:r>
              <a:rPr lang="en-IN" sz="3200" dirty="0" err="1"/>
              <a:t>Chuah</a:t>
            </a:r>
            <a:r>
              <a:rPr lang="en-IN" sz="3200" dirty="0"/>
              <a:t>, Z. Su, P. </a:t>
            </a:r>
            <a:r>
              <a:rPr lang="en-IN" sz="3200" dirty="0" err="1"/>
              <a:t>Mohapatra</a:t>
            </a:r>
            <a:r>
              <a:rPr lang="en-IN" sz="3200" dirty="0"/>
              <a:t>, and C</a:t>
            </a:r>
            <a:r>
              <a:rPr lang="en-IN" sz="3200" dirty="0" smtClean="0"/>
              <a:t>. Davis</a:t>
            </a:r>
            <a:r>
              <a:rPr lang="en-IN" sz="3200" dirty="0"/>
              <a:t>, “Fireman: A Toolkit for Firewall </a:t>
            </a:r>
            <a:r>
              <a:rPr lang="en-IN" sz="3200" dirty="0" err="1"/>
              <a:t>Modeling</a:t>
            </a:r>
            <a:r>
              <a:rPr lang="en-IN" sz="3200" dirty="0"/>
              <a:t> and Analysis</a:t>
            </a:r>
            <a:r>
              <a:rPr lang="en-IN" sz="3200" dirty="0" smtClean="0"/>
              <a:t>,” Proc</a:t>
            </a:r>
            <a:r>
              <a:rPr lang="en-IN" sz="3200" dirty="0"/>
              <a:t>. IEEE </a:t>
            </a:r>
            <a:r>
              <a:rPr lang="en-IN" sz="3200" dirty="0" err="1"/>
              <a:t>Symp</a:t>
            </a:r>
            <a:r>
              <a:rPr lang="en-IN" sz="3200" dirty="0"/>
              <a:t>. Security and </a:t>
            </a:r>
            <a:r>
              <a:rPr lang="en-IN" sz="3200" dirty="0" err="1"/>
              <a:t>Privacy,p</a:t>
            </a:r>
            <a:r>
              <a:rPr lang="en-IN" sz="3200" dirty="0"/>
              <a:t>. 15, 2006.</a:t>
            </a:r>
          </a:p>
          <a:p>
            <a:r>
              <a:rPr lang="en-IN" sz="3200" dirty="0" smtClean="0"/>
              <a:t>E</a:t>
            </a:r>
            <a:r>
              <a:rPr lang="en-IN" sz="3200" dirty="0"/>
              <a:t>. </a:t>
            </a:r>
            <a:r>
              <a:rPr lang="en-IN" sz="3200" dirty="0" err="1"/>
              <a:t>Lupu</a:t>
            </a:r>
            <a:r>
              <a:rPr lang="en-IN" sz="3200" dirty="0"/>
              <a:t> and M. </a:t>
            </a:r>
            <a:r>
              <a:rPr lang="en-IN" sz="3200" dirty="0" err="1"/>
              <a:t>Sloman</a:t>
            </a:r>
            <a:r>
              <a:rPr lang="en-IN" sz="3200" dirty="0"/>
              <a:t>, “Conflicts in Policy-Based </a:t>
            </a:r>
            <a:r>
              <a:rPr lang="en-IN" sz="3200" dirty="0" smtClean="0"/>
              <a:t>Distributed Systems </a:t>
            </a:r>
            <a:r>
              <a:rPr lang="en-IN" sz="3200" dirty="0" err="1"/>
              <a:t>Management,”IEEE</a:t>
            </a:r>
            <a:r>
              <a:rPr lang="en-IN" sz="3200" dirty="0"/>
              <a:t> Trans. Software Eng., vol. 25, no. 6</a:t>
            </a:r>
            <a:r>
              <a:rPr lang="en-IN" sz="3200" dirty="0" smtClean="0"/>
              <a:t>, pp</a:t>
            </a:r>
            <a:r>
              <a:rPr lang="en-IN" sz="3200" dirty="0"/>
              <a:t>. 852-869, Nov./Dec. 1999.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" y="6492877"/>
            <a:ext cx="9144001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96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76981"/>
            <a:ext cx="9144000" cy="1280891"/>
          </a:xfrm>
        </p:spPr>
        <p:txBody>
          <a:bodyPr>
            <a:normAutofit/>
          </a:bodyPr>
          <a:lstStyle/>
          <a:p>
            <a:pPr algn="ctr"/>
            <a:r>
              <a:rPr lang="en-IN" sz="6000" dirty="0"/>
              <a:t>QUESTIONS???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/>
              <a:t>Dept. of CSE, MACE, Kothamangalam</a:t>
            </a:r>
          </a:p>
        </p:txBody>
      </p:sp>
    </p:spTree>
    <p:extLst>
      <p:ext uri="{BB962C8B-B14F-4D97-AF65-F5344CB8AC3E}">
        <p14:creationId xmlns:p14="http://schemas.microsoft.com/office/powerpoint/2010/main" val="195637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76981"/>
            <a:ext cx="9144000" cy="1280891"/>
          </a:xfrm>
        </p:spPr>
        <p:txBody>
          <a:bodyPr>
            <a:normAutofit/>
          </a:bodyPr>
          <a:lstStyle/>
          <a:p>
            <a:pPr algn="ctr"/>
            <a:r>
              <a:rPr lang="en-IN" sz="6000" dirty="0"/>
              <a:t>THANK YOU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713756" y="6492877"/>
            <a:ext cx="5716488" cy="365125"/>
          </a:xfrm>
        </p:spPr>
        <p:txBody>
          <a:bodyPr/>
          <a:lstStyle/>
          <a:p>
            <a:pPr algn="ctr"/>
            <a:r>
              <a:rPr lang="en-IN" sz="1800" dirty="0"/>
              <a:t>Dept. of CSE, MACE, Kothamangalam</a:t>
            </a:r>
          </a:p>
        </p:txBody>
      </p:sp>
    </p:spTree>
    <p:extLst>
      <p:ext uri="{BB962C8B-B14F-4D97-AF65-F5344CB8AC3E}">
        <p14:creationId xmlns:p14="http://schemas.microsoft.com/office/powerpoint/2010/main" val="178380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19203"/>
            <a:ext cx="9144004" cy="495604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Firewall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 Private And Public Network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Examines all packets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Rules - &lt;condition, action&gt;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Policy Management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44" y="303085"/>
            <a:ext cx="8994912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1646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19203"/>
            <a:ext cx="9144004" cy="495604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Firewall Policy Advisor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Pairwise Anomalies 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FIREMAN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Anomalies Among Multiple Rules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Ignores Subsequent Rules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Cannot Indicate All Rules in an Anomaly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44" y="303085"/>
            <a:ext cx="8994912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System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6823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19203"/>
            <a:ext cx="9144004" cy="495604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Shadowing (r4 shadowed by r3)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Generalization (r5 generalization of r4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Correlation (r2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correlates with r5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Redundancy (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r1 is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redundant 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wrt r2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44" y="303085"/>
            <a:ext cx="8994912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Anomaly Categorization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1726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44" y="303085"/>
            <a:ext cx="8994912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Example Firewall Policy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30" y="2070122"/>
            <a:ext cx="8936170" cy="21329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3583" y="4492487"/>
            <a:ext cx="856587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TABLE </a:t>
            </a:r>
            <a:r>
              <a:rPr lang="en-IN" dirty="0" smtClean="0"/>
              <a:t>1 :An </a:t>
            </a:r>
            <a:r>
              <a:rPr lang="en-IN" dirty="0"/>
              <a:t>Example Firewall </a:t>
            </a:r>
            <a:r>
              <a:rPr lang="en-IN" dirty="0" smtClean="0"/>
              <a:t>Policy</a:t>
            </a:r>
          </a:p>
          <a:p>
            <a:pPr algn="ctr"/>
            <a:r>
              <a:rPr lang="en-IN" sz="1200" dirty="0" err="1"/>
              <a:t>Courtesy:IEEE</a:t>
            </a:r>
            <a:r>
              <a:rPr lang="en-IN" sz="1200" dirty="0"/>
              <a:t> TRANSACTIONS ON DEPENDABLE AND SECURE COMPUTING, VOL. 9, NO. 3, MAY/JUNE 2012</a:t>
            </a:r>
          </a:p>
          <a:p>
            <a:pPr algn="ctr"/>
            <a:endParaRPr lang="en-IN" dirty="0"/>
          </a:p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9275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19203"/>
            <a:ext cx="9144004" cy="495604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Packet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Space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Segmentation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Rule Based Segmentation Technique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Segment Pairwise Disjoint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Packet-Same Segment-Same Rules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44" y="303085"/>
            <a:ext cx="8994912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Anomaly Representation</a:t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1887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44" y="303085"/>
            <a:ext cx="8994912" cy="874643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Packet S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pace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Representation</a:t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7"/>
            <a:ext cx="9144000" cy="365125"/>
          </a:xfrm>
        </p:spPr>
        <p:txBody>
          <a:bodyPr/>
          <a:lstStyle/>
          <a:p>
            <a:pPr algn="ctr"/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Dept. of CSE, MACE, Kothamangalam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cs typeface="Times New Roman" panose="02020603050405020304" pitchFamily="18" charset="0"/>
              </a:rPr>
              <a:t>DETECTING And RESOLVING FIREWALL POLICY ANOMALIES</a:t>
            </a:r>
            <a:endParaRPr lang="en-IN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762" y="1207205"/>
            <a:ext cx="7402239" cy="47295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7821" y="5936775"/>
            <a:ext cx="83621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Fig. 1. Packet space representation derived from the example policy</a:t>
            </a:r>
          </a:p>
          <a:p>
            <a:pPr algn="ctr"/>
            <a:r>
              <a:rPr lang="en-IN" sz="1200" dirty="0" err="1" smtClean="0"/>
              <a:t>Courtesy:IEEE</a:t>
            </a:r>
            <a:r>
              <a:rPr lang="en-IN" sz="1200" dirty="0" smtClean="0"/>
              <a:t> </a:t>
            </a:r>
            <a:r>
              <a:rPr lang="en-IN" sz="1200" dirty="0"/>
              <a:t>TRANSACTIONS ON DEPENDABLE AND SECURE COMPUTING, VOL. 9, NO. 3, MAY/JUNE 2012</a:t>
            </a:r>
          </a:p>
          <a:p>
            <a:pPr algn="ctr"/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76586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3942</TotalTime>
  <Words>1323</Words>
  <Application>Microsoft Office PowerPoint</Application>
  <PresentationFormat>On-screen Show (4:3)</PresentationFormat>
  <Paragraphs>256</Paragraphs>
  <Slides>32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Times New Roman</vt:lpstr>
      <vt:lpstr>Wingdings</vt:lpstr>
      <vt:lpstr>Wingdings 3</vt:lpstr>
      <vt:lpstr>Wisp</vt:lpstr>
      <vt:lpstr>WELCOME</vt:lpstr>
      <vt:lpstr> DETECTING And RESOLVING FIREWALL POLICY ANOMALIES </vt:lpstr>
      <vt:lpstr>Contents  </vt:lpstr>
      <vt:lpstr>Introduction  </vt:lpstr>
      <vt:lpstr>Existing System  </vt:lpstr>
      <vt:lpstr>Anomaly Categorization  </vt:lpstr>
      <vt:lpstr>An Example Firewall Policy  </vt:lpstr>
      <vt:lpstr>Anomaly Representation  </vt:lpstr>
      <vt:lpstr>Packet Space Representation  </vt:lpstr>
      <vt:lpstr>Grid Representation  </vt:lpstr>
      <vt:lpstr>Grid Representation (contd..)  </vt:lpstr>
      <vt:lpstr>Anomaly Management Framework</vt:lpstr>
      <vt:lpstr>Conflict Detection and Resolution </vt:lpstr>
      <vt:lpstr>Action Constraint Generation</vt:lpstr>
      <vt:lpstr>Automated Strategy Selection</vt:lpstr>
      <vt:lpstr>Manual Strategy Selection</vt:lpstr>
      <vt:lpstr>Constraint Generation from Conflict Resolution Strategy</vt:lpstr>
      <vt:lpstr>Strategy-Based Conflict Resolution</vt:lpstr>
      <vt:lpstr>Rule Reordering</vt:lpstr>
      <vt:lpstr>Rule Reordering Algorithm</vt:lpstr>
      <vt:lpstr>Rule Reordering Algorithm</vt:lpstr>
      <vt:lpstr>Redundancy Elimination</vt:lpstr>
      <vt:lpstr>Property Assignment</vt:lpstr>
      <vt:lpstr>Implementation</vt:lpstr>
      <vt:lpstr>Firewall Anomaly Management Environment</vt:lpstr>
      <vt:lpstr>Components of FAME</vt:lpstr>
      <vt:lpstr>Interface of FAME Conflict Viewer</vt:lpstr>
      <vt:lpstr>Conclusion  </vt:lpstr>
      <vt:lpstr>References  </vt:lpstr>
      <vt:lpstr>References  </vt:lpstr>
      <vt:lpstr>QUESTIONS???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Munnu Bose</dc:creator>
  <cp:lastModifiedBy>Munnu Bose</cp:lastModifiedBy>
  <cp:revision>460</cp:revision>
  <dcterms:created xsi:type="dcterms:W3CDTF">2013-08-21T17:25:29Z</dcterms:created>
  <dcterms:modified xsi:type="dcterms:W3CDTF">2013-08-31T08:16:07Z</dcterms:modified>
</cp:coreProperties>
</file>