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2" r:id="rId2"/>
  </p:sldMasterIdLst>
  <p:notesMasterIdLst>
    <p:notesMasterId r:id="rId30"/>
  </p:notesMasterIdLst>
  <p:handoutMasterIdLst>
    <p:handoutMasterId r:id="rId31"/>
  </p:handoutMasterIdLst>
  <p:sldIdLst>
    <p:sldId id="256" r:id="rId3"/>
    <p:sldId id="257" r:id="rId4"/>
    <p:sldId id="258" r:id="rId5"/>
    <p:sldId id="259" r:id="rId6"/>
    <p:sldId id="260" r:id="rId7"/>
    <p:sldId id="261" r:id="rId8"/>
    <p:sldId id="280" r:id="rId9"/>
    <p:sldId id="262" r:id="rId10"/>
    <p:sldId id="285" r:id="rId11"/>
    <p:sldId id="284" r:id="rId12"/>
    <p:sldId id="272" r:id="rId13"/>
    <p:sldId id="273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9" r:id="rId22"/>
    <p:sldId id="270" r:id="rId23"/>
    <p:sldId id="282" r:id="rId24"/>
    <p:sldId id="271" r:id="rId25"/>
    <p:sldId id="274" r:id="rId26"/>
    <p:sldId id="275" r:id="rId27"/>
    <p:sldId id="277" r:id="rId28"/>
    <p:sldId id="278" r:id="rId29"/>
  </p:sldIdLst>
  <p:sldSz cx="9144000" cy="6858000" type="screen4x3"/>
  <p:notesSz cx="6858000" cy="9144000"/>
  <p:defaultTextStyle>
    <a:defPPr>
      <a:defRPr lang="en-US"/>
    </a:defPPr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r>
              <a:rPr lang="en-IN" smtClean="0"/>
              <a:t>Scalable Scheduling of Updates in Streaming Data Warehouses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09DC4D6-251A-4E32-9F58-5EF63A864BC7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8457CA08-D0DF-4B92-803D-2F678DDCE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r>
              <a:rPr lang="en-IN" smtClean="0"/>
              <a:t>Scalable Scheduling of Updates in Streaming Data Warehouses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FE1E7E57-1F10-4268-99D2-CEDBAC6DAB5A}" type="datetimeFigureOut">
              <a:rPr lang="en-US" smtClean="0"/>
              <a:pPr/>
              <a:t>8/30/2013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2386A3-2E31-4C9B-B0BE-45709ADB984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Scalable Scheduling of Updates in Streaming Data Warehouses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Scalable Scheduling of Updates in Streaming Data Warehouses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multiple</a:t>
            </a:r>
            <a:r>
              <a:rPr lang="en-US" baseline="0" dirty="0" smtClean="0"/>
              <a:t> points, if necessary.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Scalable Scheduling of Updates in Streaming Data Warehouses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>
          <a:noFill/>
          <a:ln w="12700">
            <a:solidFill>
              <a:prstClr val="black"/>
            </a:solidFill>
          </a:ln>
        </p:spPr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brief bullets and discuss</a:t>
            </a:r>
            <a:r>
              <a:rPr lang="en-US" baseline="0" dirty="0" smtClean="0"/>
              <a:t> details verbally.</a:t>
            </a:r>
            <a:endParaRPr lang="en-US" dirty="0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Scalable Scheduling of Updates in Streaming Data Warehouses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Scalable Scheduling of Updates in Streaming Data Warehouses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Scalable Scheduling of Updates in Streaming Data Warehouses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IN" smtClean="0"/>
              <a:t>Scalable Scheduling of Updates in Streaming Data Warehouses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5608" y="435936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/>
          <a:lstStyle>
            <a:lvl1pPr marL="7315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noProof="1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86026E-DC88-419E-BE10-3E1C4F1BA333}" type="datetime1">
              <a:rPr lang="en-US" smtClean="0"/>
              <a:pPr/>
              <a:t>8/30/2013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733A5B-E8CF-4DD2-83D3-374B410D3114}" type="datetime1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058DF3-A519-4C0F-896E-46012E034281}" type="datetime1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4572769-D03E-44EE-B12D-2B385EED2007}" type="datetime1">
              <a:rPr lang="en-US" smtClean="0"/>
              <a:pPr/>
              <a:t>8/30/2013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Dept of CSE,MACE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100138"/>
            <a:ext cx="6400800" cy="1509712"/>
          </a:xfrm>
        </p:spPr>
        <p:txBody>
          <a:bodyPr anchor="b"/>
          <a:lstStyle>
            <a:lvl1pPr marL="27432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C8647E-8873-4222-8B24-4CB94315F8EE}" type="datetime1">
              <a:rPr lang="en-US" smtClean="0"/>
              <a:pPr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50000" t="50000" r="100000" b="1250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e 8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33974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3CB24BA-7E88-4264-B6AB-C5BADBB477B3}" type="datetime1">
              <a:rPr lang="en-US" smtClean="0"/>
              <a:pPr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283464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0F454C-85B1-496D-A8BF-0895594ECBE9}" type="datetime1">
              <a:rPr lang="en-US" smtClean="0"/>
              <a:pPr/>
              <a:t>8/30/2013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BD0C28-3D0D-4424-8E81-440450638743}" type="datetime1">
              <a:rPr lang="en-US" smtClean="0"/>
              <a:pPr/>
              <a:t>8/30/2013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ACB1CA7-35FE-4CB3-B35F-8BF18FD58110}" type="datetime1">
              <a:rPr lang="en-US" smtClean="0"/>
              <a:pPr/>
              <a:t>8/30/2013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35100"/>
            <a:ext cx="3810000" cy="698500"/>
          </a:xfrm>
        </p:spPr>
        <p:txBody>
          <a:bodyPr/>
          <a:lstStyle>
            <a:lvl1pPr marL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F105DA-9EFF-414A-82D5-14586584C983}" type="datetime1">
              <a:rPr lang="en-US" smtClean="0"/>
              <a:pPr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DA1851C-5CFC-4002-849F-C3898EE4B26D}" type="datetime1">
              <a:rPr lang="en-US" smtClean="0"/>
              <a:pPr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6442B7-F7A6-44F5-A940-BF91B5A1AE3C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0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latinLnBrk="0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Shape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/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85000" t="100000" r="1000000" b="30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noProof="1" smtClean="0"/>
              <a:t>Click to edit Master 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>
              <a:defRPr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/>
            <a:fld id="{BF3FE0F6-69BF-4BA7-BCAA-607F3A9E1ED5}" type="datetime1">
              <a:rPr lang="en-US" smtClean="0"/>
              <a:pPr algn="r"/>
              <a:t>8/30/2013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Dept of CSE,MACE Kothamangalam</a:t>
            </a:r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>
              <a:defRPr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/>
            <a:fld id="{E5C7EF4D-DD50-400C-9F04-EB20CB99416E}" type="slidenum">
              <a:rPr lang="en-US" sz="2800" smtClean="0">
                <a:solidFill>
                  <a:schemeClr val="tx2"/>
                </a:solidFill>
              </a:rPr>
              <a:pPr algn="ctr"/>
              <a:t>‹#›</a:t>
            </a:fld>
            <a:endParaRPr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ts val="3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ts val="3000"/>
        </a:lnSpc>
        <a:spcBef>
          <a:spcPts val="550"/>
        </a:spcBef>
        <a:buClr>
          <a:schemeClr val="accent1"/>
        </a:buClr>
        <a:buFont typeface="Verdana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ts val="2800"/>
        </a:lnSpc>
        <a:spcBef>
          <a:spcPct val="20000"/>
        </a:spcBef>
        <a:buClr>
          <a:schemeClr val="accent2"/>
        </a:buClr>
        <a:buFont typeface="Wingdings 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428728" y="428604"/>
            <a:ext cx="7406640" cy="1472184"/>
          </a:xfrm>
        </p:spPr>
        <p:txBody>
          <a:bodyPr>
            <a:normAutofit/>
          </a:bodyPr>
          <a:lstStyle/>
          <a:p>
            <a:r>
              <a:rPr lang="en-US" dirty="0" smtClean="0"/>
              <a:t>Scalable Scheduling of Updates in Streaming Data Warehouses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3500430" y="4714884"/>
            <a:ext cx="5139704" cy="1530986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Aswathy Santhosh</a:t>
            </a:r>
          </a:p>
          <a:p>
            <a:pPr algn="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S7R</a:t>
            </a:r>
          </a:p>
          <a:p>
            <a:pPr algn="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Roll No:16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214414" y="4572008"/>
            <a:ext cx="41434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Topic approval:20|08|2013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Slide approval: 26|08|2013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Topic and Slide approved by: Miss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Jisha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 Abraham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9286940" cy="1000132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Heterogeneity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onpreemptibility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Allow preemption-Not possible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Parallel scheduling</a:t>
            </a:r>
          </a:p>
          <a:p>
            <a:pPr lvl="3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Partitioned scheduling</a:t>
            </a:r>
          </a:p>
          <a:p>
            <a:pPr lvl="3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Global scheduling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Partition with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degree of global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Prioritized EDF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Orders jobs by priorities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Breaking ties by deadlines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Deadline =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+P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IN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 Benefit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Benefit = 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b="1" dirty="0" err="1" smtClean="0">
                <a:latin typeface="Symbol" pitchFamily="18" charset="2"/>
              </a:rPr>
              <a:t>D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Marginal benefit</a:t>
            </a:r>
          </a:p>
          <a:p>
            <a:pPr lvl="3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Benefit per unit execution time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EDF-Partitioned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708392" cy="5410200"/>
          </a:xfrm>
        </p:spPr>
        <p:txBody>
          <a:bodyPr>
            <a:normAutofit/>
          </a:bodyPr>
          <a:lstStyle/>
          <a:p>
            <a:pPr marL="596646" indent="-514350"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Sort the jobs</a:t>
            </a:r>
          </a:p>
          <a:p>
            <a:pPr marL="596646" indent="-514350"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each job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sorted order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117854" lvl="2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‘s home track is available, schedule</a:t>
            </a:r>
          </a:p>
          <a:p>
            <a:pPr marL="1117854" lvl="2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Else, available free track, schedule</a:t>
            </a:r>
          </a:p>
          <a:p>
            <a:pPr marL="1117854" lvl="2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Else, track to which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can be promoted</a:t>
            </a:r>
          </a:p>
          <a:p>
            <a:pPr marL="596646" indent="-514350"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Else, execution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Terminology used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4110" cy="51959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Schedulablity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condition for track r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U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&lt;=1-Emax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Pmin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en-US" sz="28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  <a:buFont typeface="Arial" pitchFamily="34" charset="0"/>
              <a:buChar char="•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Promotability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condition for track r</a:t>
            </a:r>
          </a:p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		 U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&lt;=1-Emax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Pmin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)/P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U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Terminology Used(Continued)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Emax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=max(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))	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Pmin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=min(Pi)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Emaxr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)=max(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Emax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,E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))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Pminr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)=min(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Pmin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,P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8072462" cy="120334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Proportional Partitioning Strategy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Steps</a:t>
            </a:r>
          </a:p>
          <a:p>
            <a:pPr marL="1529334" lvl="4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Identify clusters of similar jobs</a:t>
            </a:r>
          </a:p>
          <a:p>
            <a:pPr marL="1529334" lvl="4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Allocate resources to clusters</a:t>
            </a:r>
          </a:p>
          <a:p>
            <a:pPr marL="1529334" lvl="4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Scheduling algorithm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Identify clusters of similar jobs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28" y="1428736"/>
            <a:ext cx="7498080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Order jobs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increasing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execution time</a:t>
            </a:r>
          </a:p>
          <a:p>
            <a:pPr>
              <a:lnSpc>
                <a:spcPct val="150000"/>
              </a:lnSpc>
              <a:buClr>
                <a:schemeClr val="accent6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Create initial cluster C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0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each job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in order,</a:t>
            </a:r>
          </a:p>
          <a:p>
            <a:pPr marL="1328166" lvl="3" indent="-514350">
              <a:lnSpc>
                <a:spcPct val="150000"/>
              </a:lnSpc>
              <a:buClr>
                <a:schemeClr val="accent6"/>
              </a:buClr>
              <a:buSzPct val="100000"/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(Pi)&lt;k*minimum period in cluster</a:t>
            </a:r>
          </a:p>
          <a:p>
            <a:pPr marL="1328166" lvl="3" indent="-514350">
              <a:lnSpc>
                <a:spcPct val="150000"/>
              </a:lnSpc>
              <a:buClr>
                <a:schemeClr val="accent6"/>
              </a:buClr>
              <a:buSzPct val="100000"/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Add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to cluster</a:t>
            </a:r>
          </a:p>
          <a:p>
            <a:pPr marL="596646" indent="-514350">
              <a:lnSpc>
                <a:spcPct val="150000"/>
              </a:lnSpc>
              <a:buClr>
                <a:schemeClr val="accent6"/>
              </a:buClr>
              <a:buSzPct val="100000"/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Else, make new cluster, add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it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Allocating resources to clusters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4110" cy="51959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each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compute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UC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dirty="0" err="1" smtClean="0">
                <a:latin typeface="Symbol" pitchFamily="18" charset="2"/>
                <a:cs typeface="Times New Roman" pitchFamily="18" charset="0"/>
              </a:rPr>
              <a:t>S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)/P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Compute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tot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adjustment factor M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track_lo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[c]=0,track_hi[c]=M*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UC</a:t>
            </a:r>
            <a:r>
              <a:rPr lang="en-US" baseline="-25000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each j, find</a:t>
            </a:r>
          </a:p>
          <a:p>
            <a:pPr marL="1328166" lvl="3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Track_lo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[j]=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track_lo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[j+1]</a:t>
            </a:r>
          </a:p>
          <a:p>
            <a:pPr marL="1328166" lvl="3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Track_hi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[j]=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track_hi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[j+1]+M*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UC</a:t>
            </a:r>
            <a:r>
              <a:rPr lang="en-US" sz="2800" baseline="-25000" dirty="0" err="1" smtClean="0">
                <a:latin typeface="Times New Roman" pitchFamily="18" charset="0"/>
                <a:cs typeface="Times New Roman" pitchFamily="18" charset="0"/>
              </a:rPr>
              <a:t>j</a:t>
            </a:r>
            <a:endParaRPr lang="en-US" sz="2800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Scheduling algorithm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7290" y="1285860"/>
            <a:ext cx="7572428" cy="557214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Sort jobs using local algorithm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each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Ji,schedule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1328166" lvl="3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track_lo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[j]+1…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track_hi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[j]</a:t>
            </a:r>
          </a:p>
          <a:p>
            <a:pPr marL="1328166" lvl="3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Else on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track_lo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[j]</a:t>
            </a:r>
          </a:p>
          <a:p>
            <a:pPr marL="1328166" lvl="3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Else on a free track</a:t>
            </a:r>
          </a:p>
          <a:p>
            <a:pPr marL="1328166" lvl="3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Else on 0 to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track_lo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[j]-1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Else delay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Ji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1214414" y="1071546"/>
            <a:ext cx="7715304" cy="61436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Present system</a:t>
            </a: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Scheduling challenges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Scheduling algorithms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</a:t>
            </a:r>
          </a:p>
          <a:p>
            <a:pPr>
              <a:lnSpc>
                <a:spcPct val="150000"/>
              </a:lnSpc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Dept of CSE,MACE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72066" y="285728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Dealing with transient overload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During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overload</a:t>
            </a:r>
          </a:p>
          <a:p>
            <a:pPr lvl="4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low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priority jobs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deferred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After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overload</a:t>
            </a:r>
          </a:p>
          <a:p>
            <a:pPr lvl="4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low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priority jobs accumulates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Update chopping</a:t>
            </a:r>
          </a:p>
          <a:p>
            <a:pPr>
              <a:lnSpc>
                <a:spcPct val="150000"/>
              </a:lnSpc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Hierarchies and Priorities</a:t>
            </a:r>
          </a:p>
          <a:p>
            <a:pPr lvl="3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Prioritized EDF</a:t>
            </a:r>
          </a:p>
          <a:p>
            <a:pPr lvl="3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Max Benefit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Heterogeneity and non-preemptibility</a:t>
            </a:r>
          </a:p>
          <a:p>
            <a:pPr lvl="3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Job partitioning algorithms</a:t>
            </a:r>
          </a:p>
          <a:p>
            <a:pPr>
              <a:lnSpc>
                <a:spcPct val="150000"/>
              </a:lnSpc>
              <a:buNone/>
            </a:pP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Staleness as scheduling metric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 scheduling algorithms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Reserve resources for short jobs</a:t>
            </a:r>
          </a:p>
          <a:p>
            <a:pPr>
              <a:lnSpc>
                <a:spcPct val="150000"/>
              </a:lnSpc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Adelberg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H. Garcia-Molina, and B. Kao, “Applying Update Streams in a Soft Real-Time Database System”, Proc. ACM SIGMOD Int’l Conf. Management of Data, pp. 245-256,1995.</a:t>
            </a:r>
          </a:p>
          <a:p>
            <a:pPr>
              <a:buClr>
                <a:schemeClr val="accent6"/>
              </a:buClr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Baruah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"The Non-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preemptive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Scheduling of Periodic Tasks upon Multiprocessors,"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Real Time Systems,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vol. 32, nos. 1/2, pp. 9-20, 2006.</a:t>
            </a:r>
            <a:endParaRPr lang="en-I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 Continued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Clr>
                <a:schemeClr val="accent6"/>
              </a:buClr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Babu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U.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Srivastava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and J.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Widom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"Exploiting K-constraints to Reduce Memory Overhead in Continuous Queries over Data Streams,"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ACM Trans. Database Systems,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vol. 29, no. 3, pp. 545-580, 2004.</a:t>
            </a:r>
          </a:p>
          <a:p>
            <a:pPr>
              <a:buClr>
                <a:schemeClr val="accent6"/>
              </a:buClr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Baruah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N. Cohen, C.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Plaxton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and D.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Varvel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"Proportionate Progress: A Notion of Fairness in Resource Allocation," </a:t>
            </a:r>
            <a:r>
              <a:rPr lang="en-IN" i="1" dirty="0" err="1" smtClean="0">
                <a:latin typeface="Times New Roman" pitchFamily="18" charset="0"/>
                <a:cs typeface="Times New Roman" pitchFamily="18" charset="0"/>
              </a:rPr>
              <a:t>Algorithmica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vol. 15, pp. 600-625, 1996.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References Continued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4110" cy="5195910"/>
          </a:xfrm>
        </p:spPr>
        <p:txBody>
          <a:bodyPr>
            <a:noAutofit/>
          </a:bodyPr>
          <a:lstStyle/>
          <a:p>
            <a:pPr>
              <a:buClr>
                <a:schemeClr val="accent6"/>
              </a:buClr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M.H.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Bateni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L.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Golab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M.T.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Hajiaghayi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and H. Karloff, "Scheduling to Minimize Staleness and Stretch in Real-time Data Warehouses,"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Proc. 21st Ann. </a:t>
            </a:r>
            <a:r>
              <a:rPr lang="en-IN" i="1" dirty="0" err="1" smtClean="0"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. Parallelism in Algorithms and Architectures (SPAA),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pp. 29-38, 2009.</a:t>
            </a:r>
          </a:p>
          <a:p>
            <a:pPr>
              <a:buClr>
                <a:schemeClr val="accent6"/>
              </a:buClr>
            </a:pP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. Carney, U.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Cetintemel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A.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Rasin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S.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Zdonik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Cherniack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and M. </a:t>
            </a:r>
            <a:r>
              <a:rPr lang="en-IN" dirty="0" err="1" smtClean="0">
                <a:latin typeface="Times New Roman" pitchFamily="18" charset="0"/>
                <a:cs typeface="Times New Roman" pitchFamily="18" charset="0"/>
              </a:rPr>
              <a:t>Stonebraker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, "Operator Scheduling in a Data Stream Manager," </a:t>
            </a:r>
            <a:r>
              <a:rPr lang="en-IN" i="1" dirty="0" smtClean="0">
                <a:latin typeface="Times New Roman" pitchFamily="18" charset="0"/>
                <a:cs typeface="Times New Roman" pitchFamily="18" charset="0"/>
              </a:rPr>
              <a:t>Proc. 29th Int'l Conf. Very Large Data Bases (VLDB),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 pp. 838-849, 2003.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7290" y="285749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Thank you</a:t>
            </a:r>
            <a:endParaRPr lang="en-IN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0" y="285749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Questions?</a:t>
            </a:r>
            <a:endParaRPr lang="en-IN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warehouse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Streaming data warehouse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Applications</a:t>
            </a:r>
          </a:p>
          <a:p>
            <a:pPr marL="1529334" lvl="4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Online stock trading</a:t>
            </a:r>
          </a:p>
          <a:p>
            <a:pPr marL="1529334" lvl="4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Network data warehouses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Present System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Immediate update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Deferred update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Periodic update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-24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Drawbacks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Degrade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performance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Thrashing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Context switching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Prioritized EDF(Earliest Deadline First)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Max Benefit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Job partitioning algorithms</a:t>
            </a:r>
          </a:p>
          <a:p>
            <a:pPr marL="1739646" lvl="5" indent="-514350">
              <a:lnSpc>
                <a:spcPct val="150000"/>
              </a:lnSpc>
              <a:buClr>
                <a:schemeClr val="accent6"/>
              </a:buClr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EDF-Partitioned strategy</a:t>
            </a:r>
          </a:p>
          <a:p>
            <a:pPr marL="1739646" lvl="5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Proportional Partitioning Strategy</a:t>
            </a:r>
          </a:p>
          <a:p>
            <a:pPr marL="596646" indent="-514350">
              <a:lnSpc>
                <a:spcPct val="150000"/>
              </a:lnSpc>
              <a:buFont typeface="+mj-lt"/>
              <a:buAutoNum type="arabicPeriod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Architecture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5929330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Courtesy: IEEE transaction on knowledge and data engineering,2012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Content Placeholder 9" descr="datawarehouse.png"/>
          <p:cNvPicPr>
            <a:picLocks noGrp="1" noChangeAspect="1"/>
          </p:cNvPicPr>
          <p:nvPr>
            <p:ph idx="1"/>
          </p:nvPr>
        </p:nvPicPr>
        <p:blipFill>
          <a:blip r:embed="rId2"/>
          <a:srcRect t="1042" r="18162" b="15697"/>
          <a:stretch>
            <a:fillRect/>
          </a:stretch>
        </p:blipFill>
        <p:spPr>
          <a:xfrm>
            <a:off x="1142944" y="928670"/>
            <a:ext cx="8001056" cy="45720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Scheduling Challenges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Scheduling metric- Data staleness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Hierarchies and priorities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Heterogeneity and non-preemptibility</a:t>
            </a:r>
          </a:p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Transient overload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Hierarchies and Priorities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Clr>
                <a:schemeClr val="accent6"/>
              </a:buCl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Inheriting priority</a:t>
            </a:r>
          </a:p>
          <a:p>
            <a:pPr lvl="3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Max</a:t>
            </a:r>
          </a:p>
          <a:p>
            <a:pPr lvl="3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Sum</a:t>
            </a:r>
          </a:p>
          <a:p>
            <a:pPr lvl="3">
              <a:lnSpc>
                <a:spcPct val="150000"/>
              </a:lnSpc>
              <a:buClr>
                <a:schemeClr val="accent6"/>
              </a:buCl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Max-plus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Dept of CSE,MACE Kothamangalam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29124" y="0"/>
            <a:ext cx="4714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Scalable Scheduling of Updates in Streaming Data Warehouses</a:t>
            </a:r>
            <a:endParaRPr lang="en-IN" sz="12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t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51000" t="-20000" r="2000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1DE0C9A-E7EA-4130-A638-8C6570FF0C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0</TotalTime>
  <Words>1076</Words>
  <Application>Microsoft Office PowerPoint</Application>
  <PresentationFormat>On-screen Show (4:3)</PresentationFormat>
  <Paragraphs>202</Paragraphs>
  <Slides>27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ppt</vt:lpstr>
      <vt:lpstr>Scalable Scheduling of Updates in Streaming Data Warehouses</vt:lpstr>
      <vt:lpstr>Contents</vt:lpstr>
      <vt:lpstr>Introduction</vt:lpstr>
      <vt:lpstr>Present System</vt:lpstr>
      <vt:lpstr>Drawbacks</vt:lpstr>
      <vt:lpstr>Proposed System</vt:lpstr>
      <vt:lpstr>Architecture</vt:lpstr>
      <vt:lpstr>Scheduling Challenges</vt:lpstr>
      <vt:lpstr>Hierarchies and Priorities</vt:lpstr>
      <vt:lpstr>Heterogeneity and Nonpreemptibility</vt:lpstr>
      <vt:lpstr>Prioritized EDF</vt:lpstr>
      <vt:lpstr>Max Benefit</vt:lpstr>
      <vt:lpstr>EDF-Partitioned strategy</vt:lpstr>
      <vt:lpstr>Terminology used</vt:lpstr>
      <vt:lpstr>Terminology Used(Continued)</vt:lpstr>
      <vt:lpstr>Proportional Partitioning Strategy</vt:lpstr>
      <vt:lpstr>Identify clusters of similar jobs</vt:lpstr>
      <vt:lpstr>Allocating resources to clusters</vt:lpstr>
      <vt:lpstr>Scheduling algorithm</vt:lpstr>
      <vt:lpstr>Dealing with transient overload</vt:lpstr>
      <vt:lpstr>Results</vt:lpstr>
      <vt:lpstr>Conclusion</vt:lpstr>
      <vt:lpstr>References</vt:lpstr>
      <vt:lpstr>References Continued</vt:lpstr>
      <vt:lpstr>References Continued</vt:lpstr>
      <vt:lpstr>Thank you</vt:lpstr>
      <vt:lpstr>Questions?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2013-08-20T15:21:57Z</dcterms:created>
  <dcterms:modified xsi:type="dcterms:W3CDTF">2013-08-30T06:48:48Z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TC101671299990</vt:lpwstr>
  </property>
</Properties>
</file>