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4"/>
  </p:notesMasterIdLst>
  <p:sldIdLst>
    <p:sldId id="279" r:id="rId2"/>
    <p:sldId id="280" r:id="rId3"/>
    <p:sldId id="277" r:id="rId4"/>
    <p:sldId id="286" r:id="rId5"/>
    <p:sldId id="282" r:id="rId6"/>
    <p:sldId id="278" r:id="rId7"/>
    <p:sldId id="258" r:id="rId8"/>
    <p:sldId id="259" r:id="rId9"/>
    <p:sldId id="292" r:id="rId10"/>
    <p:sldId id="260" r:id="rId11"/>
    <p:sldId id="261" r:id="rId12"/>
    <p:sldId id="262" r:id="rId13"/>
    <p:sldId id="263" r:id="rId14"/>
    <p:sldId id="289" r:id="rId15"/>
    <p:sldId id="264" r:id="rId16"/>
    <p:sldId id="287" r:id="rId17"/>
    <p:sldId id="265" r:id="rId18"/>
    <p:sldId id="266" r:id="rId19"/>
    <p:sldId id="284" r:id="rId20"/>
    <p:sldId id="290" r:id="rId21"/>
    <p:sldId id="291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93" r:id="rId30"/>
    <p:sldId id="283" r:id="rId31"/>
    <p:sldId id="285" r:id="rId32"/>
    <p:sldId id="27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8046" autoAdjust="0"/>
  </p:normalViewPr>
  <p:slideViewPr>
    <p:cSldViewPr>
      <p:cViewPr>
        <p:scale>
          <a:sx n="76" d="100"/>
          <a:sy n="76" d="100"/>
        </p:scale>
        <p:origin x="-64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0635E-1930-412F-899F-64F961D3E929}" type="datetimeFigureOut">
              <a:rPr lang="en-IN" smtClean="0"/>
              <a:t>25-10-2013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CE560-FC5F-4988-B531-DC01E549D2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1834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CE560-FC5F-4988-B531-DC01E549D2D0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4689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AC926-50AE-4F03-B8DC-82E655769485}" type="datetime1">
              <a:rPr lang="en-IN" smtClean="0"/>
              <a:t>25-10-2013</a:t>
            </a:fld>
            <a:endParaRPr lang="en-IN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M. A. COLLEGE OF ENGINEERING, KOTHAMANGALAM</a:t>
            </a:r>
            <a:endParaRPr lang="en-IN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A2663A-C4F2-490D-9D72-62B9E31B47E5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E8835-8823-49F4-83EF-8AC8CBD5D8D6}" type="datetime1">
              <a:rPr lang="en-IN" smtClean="0"/>
              <a:t>25-10-2013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M. A. COLLEGE OF ENGINEERING, KOTHAMANGALAM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663A-C4F2-490D-9D72-62B9E31B47E5}" type="slidenum">
              <a:rPr lang="en-IN" smtClean="0"/>
              <a:t>‹#›</a:t>
            </a:fld>
            <a:endParaRPr lang="en-I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DA2663A-C4F2-490D-9D72-62B9E31B47E5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373-F39E-4C3E-9719-2492515CA327}" type="datetime1">
              <a:rPr lang="en-IN" smtClean="0"/>
              <a:t>25-10-2013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M. A. COLLEGE OF ENGINEERING, KOTHAMANGALAM</a:t>
            </a:r>
            <a:endParaRPr lang="en-IN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228B5-CCB5-4B9A-8E39-0DA916BD9DE2}" type="datetime1">
              <a:rPr lang="en-IN" smtClean="0"/>
              <a:t>25-10-2013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M. A. COLLEGE OF ENGINEERING, KOTHAMANGALAM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DA2663A-C4F2-490D-9D72-62B9E31B47E5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M. A. COLLEGE OF ENGINEERING, KOTHAMANGALAM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0D37-43D7-48D3-9F6D-99BEB66848F8}" type="datetime1">
              <a:rPr lang="en-IN" smtClean="0"/>
              <a:t>25-10-2013</a:t>
            </a:fld>
            <a:endParaRPr lang="en-IN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A2663A-C4F2-490D-9D72-62B9E31B47E5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57714FB-1275-47E6-9DDE-721BD62F40AD}" type="datetime1">
              <a:rPr lang="en-IN" smtClean="0"/>
              <a:t>25-10-2013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M. A. COLLEGE OF ENGINEERING, KOTHAMANGALAM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663A-C4F2-490D-9D72-62B9E31B47E5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966BC-EE85-459D-A749-7907C42570BB}" type="datetime1">
              <a:rPr lang="en-IN" smtClean="0"/>
              <a:t>25-10-2013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IN" smtClean="0"/>
              <a:t>M. A. COLLEGE OF ENGINEERING, KOTHAMANGALAM</a:t>
            </a:r>
            <a:endParaRPr lang="en-IN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DA2663A-C4F2-490D-9D72-62B9E31B47E5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2EB1C-453B-4274-98BE-888C8B4B8ADD}" type="datetime1">
              <a:rPr lang="en-IN" smtClean="0"/>
              <a:t>25-10-2013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M. A. COLLEGE OF ENGINEERING, KOTHAMANGALAM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DA2663A-C4F2-490D-9D72-62B9E31B47E5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6E38-A18F-41C3-AB01-6A4FD6E43C64}" type="datetime1">
              <a:rPr lang="en-IN" smtClean="0"/>
              <a:t>25-10-2013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M. A. COLLEGE OF ENGINEERING, KOTHAMANGALAM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DA2663A-C4F2-490D-9D72-62B9E31B47E5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A2663A-C4F2-490D-9D72-62B9E31B47E5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D94D4-06AF-4DFD-ACC0-252B09039A49}" type="datetime1">
              <a:rPr lang="en-IN" smtClean="0"/>
              <a:t>25-10-2013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IN" smtClean="0"/>
              <a:t>M. A. COLLEGE OF ENGINEERING, KOTHAMANGALAM</a:t>
            </a:r>
            <a:endParaRPr lang="en-I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DA2663A-C4F2-490D-9D72-62B9E31B47E5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C8CCCE5-06C8-4706-9293-DCC1E9A42AF7}" type="datetime1">
              <a:rPr lang="en-IN" smtClean="0"/>
              <a:t>25-10-2013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IN" smtClean="0"/>
              <a:t>M. A. COLLEGE OF ENGINEERING, KOTHAMANGALAM</a:t>
            </a:r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451A0F5-F33C-4EB1-90A2-3E8A5C363715}" type="datetime1">
              <a:rPr lang="en-IN" smtClean="0"/>
              <a:t>25-10-2013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IN" smtClean="0"/>
              <a:t>M. A. COLLEGE OF ENGINEERING, KOTHAMANGALAM</a:t>
            </a:r>
            <a:endParaRPr lang="en-IN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A2663A-C4F2-490D-9D72-62B9E31B47E5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98321" y="2348880"/>
            <a:ext cx="674736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WEL</a:t>
            </a:r>
            <a:r>
              <a:rPr lang="en-US" sz="8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COME</a:t>
            </a:r>
            <a:endParaRPr lang="en-US" sz="8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07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Alternative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743894"/>
          </a:xfrm>
        </p:spPr>
        <p:txBody>
          <a:bodyPr>
            <a:normAutofit/>
          </a:bodyPr>
          <a:lstStyle/>
          <a:p>
            <a:r>
              <a:rPr lang="en-IN" sz="3200" dirty="0" smtClean="0"/>
              <a:t>Creators and curators classify </a:t>
            </a:r>
            <a:r>
              <a:rPr lang="en-IN" sz="3200" dirty="0" smtClean="0"/>
              <a:t>channels</a:t>
            </a:r>
            <a:endParaRPr lang="en-IN" sz="3200" dirty="0" smtClean="0"/>
          </a:p>
          <a:p>
            <a:pPr>
              <a:lnSpc>
                <a:spcPct val="200000"/>
              </a:lnSpc>
            </a:pPr>
            <a:r>
              <a:rPr lang="en-IN" sz="3200" dirty="0" smtClean="0"/>
              <a:t>Problems :	</a:t>
            </a:r>
          </a:p>
          <a:p>
            <a:pPr lvl="1">
              <a:lnSpc>
                <a:spcPct val="150000"/>
              </a:lnSpc>
              <a:buFont typeface="Courier New" pitchFamily="49" charset="0"/>
              <a:buChar char="o"/>
            </a:pPr>
            <a:r>
              <a:rPr lang="en-IN" sz="2800" dirty="0" smtClean="0">
                <a:solidFill>
                  <a:schemeClr val="tx2">
                    <a:lumMod val="50000"/>
                  </a:schemeClr>
                </a:solidFill>
              </a:rPr>
              <a:t>Additional action </a:t>
            </a:r>
            <a:endParaRPr lang="en-IN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lnSpc>
                <a:spcPct val="150000"/>
              </a:lnSpc>
              <a:buFont typeface="Courier New" pitchFamily="49" charset="0"/>
              <a:buChar char="o"/>
            </a:pPr>
            <a:r>
              <a:rPr lang="en-IN" sz="2800" dirty="0" smtClean="0">
                <a:solidFill>
                  <a:schemeClr val="tx2">
                    <a:lumMod val="50000"/>
                  </a:schemeClr>
                </a:solidFill>
              </a:rPr>
              <a:t>Back-fill </a:t>
            </a:r>
          </a:p>
          <a:p>
            <a:pPr lvl="1">
              <a:lnSpc>
                <a:spcPct val="150000"/>
              </a:lnSpc>
              <a:buFont typeface="Courier New" pitchFamily="49" charset="0"/>
              <a:buChar char="o"/>
            </a:pPr>
            <a:r>
              <a:rPr lang="en-IN" sz="2800" dirty="0" smtClean="0">
                <a:solidFill>
                  <a:schemeClr val="tx2">
                    <a:lumMod val="50000"/>
                  </a:schemeClr>
                </a:solidFill>
              </a:rPr>
              <a:t>Prevents </a:t>
            </a:r>
            <a:r>
              <a:rPr lang="en-IN" sz="2800" dirty="0" smtClean="0">
                <a:solidFill>
                  <a:schemeClr val="tx2">
                    <a:lumMod val="50000"/>
                  </a:schemeClr>
                </a:solidFill>
              </a:rPr>
              <a:t>taxonomical changes</a:t>
            </a:r>
          </a:p>
          <a:p>
            <a:pPr marL="0" indent="0">
              <a:buNone/>
            </a:pPr>
            <a:endParaRPr lang="en-IN" sz="3600" dirty="0" smtClean="0"/>
          </a:p>
          <a:p>
            <a:endParaRPr lang="en-IN" sz="3600" dirty="0"/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46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Solution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700808"/>
            <a:ext cx="8503920" cy="4398240"/>
          </a:xfrm>
        </p:spPr>
        <p:txBody>
          <a:bodyPr>
            <a:noAutofit/>
          </a:bodyPr>
          <a:lstStyle/>
          <a:p>
            <a:r>
              <a:rPr lang="en-IN" sz="3200" dirty="0" smtClean="0"/>
              <a:t>Three steps :</a:t>
            </a:r>
          </a:p>
          <a:p>
            <a:pPr lvl="1">
              <a:lnSpc>
                <a:spcPct val="150000"/>
              </a:lnSpc>
            </a:pPr>
            <a:r>
              <a:rPr lang="en-IN" sz="3200" dirty="0">
                <a:solidFill>
                  <a:schemeClr val="tx2">
                    <a:lumMod val="50000"/>
                  </a:schemeClr>
                </a:solidFill>
              </a:rPr>
              <a:t>M</a:t>
            </a:r>
            <a:r>
              <a:rPr lang="en-IN" sz="3200" dirty="0" smtClean="0">
                <a:solidFill>
                  <a:schemeClr val="tx2">
                    <a:lumMod val="50000"/>
                  </a:schemeClr>
                </a:solidFill>
              </a:rPr>
              <a:t>apping </a:t>
            </a:r>
            <a:endParaRPr lang="en-IN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2">
              <a:lnSpc>
                <a:spcPct val="150000"/>
              </a:lnSpc>
            </a:pPr>
            <a:r>
              <a:rPr lang="en-IN" sz="2800" dirty="0">
                <a:solidFill>
                  <a:schemeClr val="tx2">
                    <a:lumMod val="50000"/>
                  </a:schemeClr>
                </a:solidFill>
              </a:rPr>
              <a:t>V</a:t>
            </a:r>
            <a:r>
              <a:rPr lang="en-IN" sz="2800" dirty="0" smtClean="0">
                <a:solidFill>
                  <a:schemeClr val="tx2">
                    <a:lumMod val="50000"/>
                  </a:schemeClr>
                </a:solidFill>
              </a:rPr>
              <a:t>ideos </a:t>
            </a:r>
            <a:r>
              <a:rPr lang="en-IN" sz="2800" dirty="0" smtClean="0">
                <a:solidFill>
                  <a:schemeClr val="tx2">
                    <a:lumMod val="50000"/>
                  </a:schemeClr>
                </a:solidFill>
              </a:rPr>
              <a:t>to semantic </a:t>
            </a:r>
            <a:r>
              <a:rPr lang="en-IN" sz="2800" dirty="0" smtClean="0">
                <a:solidFill>
                  <a:schemeClr val="tx2">
                    <a:lumMod val="50000"/>
                  </a:schemeClr>
                </a:solidFill>
              </a:rPr>
              <a:t>entities</a:t>
            </a:r>
          </a:p>
          <a:p>
            <a:pPr lvl="2">
              <a:lnSpc>
                <a:spcPct val="150000"/>
              </a:lnSpc>
            </a:pPr>
            <a:r>
              <a:rPr lang="en-IN" sz="2800" dirty="0">
                <a:solidFill>
                  <a:schemeClr val="tx2">
                    <a:lumMod val="50000"/>
                  </a:schemeClr>
                </a:solidFill>
              </a:rPr>
              <a:t>S</a:t>
            </a:r>
            <a:r>
              <a:rPr lang="en-IN" sz="2800" dirty="0" smtClean="0">
                <a:solidFill>
                  <a:schemeClr val="tx2">
                    <a:lumMod val="50000"/>
                  </a:schemeClr>
                </a:solidFill>
              </a:rPr>
              <a:t>emantic </a:t>
            </a:r>
            <a:r>
              <a:rPr lang="en-IN" sz="2800" dirty="0" smtClean="0">
                <a:solidFill>
                  <a:schemeClr val="tx2">
                    <a:lumMod val="50000"/>
                  </a:schemeClr>
                </a:solidFill>
              </a:rPr>
              <a:t>entities to taxonomic categories</a:t>
            </a:r>
          </a:p>
          <a:p>
            <a:pPr lvl="1">
              <a:lnSpc>
                <a:spcPct val="150000"/>
              </a:lnSpc>
            </a:pPr>
            <a:r>
              <a:rPr lang="en-IN" sz="3200" dirty="0" smtClean="0">
                <a:solidFill>
                  <a:schemeClr val="tx2">
                    <a:lumMod val="50000"/>
                  </a:schemeClr>
                </a:solidFill>
              </a:rPr>
              <a:t>Combining first two steps</a:t>
            </a:r>
          </a:p>
          <a:p>
            <a:pPr lvl="1">
              <a:buFont typeface="Wingdings" pitchFamily="2" charset="2"/>
              <a:buChar char="Ø"/>
            </a:pPr>
            <a:endParaRPr lang="en-IN" sz="2400" dirty="0"/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80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Metrics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2132856"/>
            <a:ext cx="8503920" cy="396619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sz="3200" dirty="0" smtClean="0"/>
              <a:t>Precision – Central, Relevant, Off-topic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Recall and coverage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Subscription rate</a:t>
            </a:r>
            <a:endParaRPr lang="en-IN" sz="3200" dirty="0"/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18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Annotating Videos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8227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sz="3200" dirty="0" smtClean="0"/>
              <a:t>Semantic entities – using Freebase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Entity names</a:t>
            </a:r>
          </a:p>
          <a:p>
            <a:r>
              <a:rPr lang="en-IN" sz="3200" dirty="0" smtClean="0"/>
              <a:t>Annotation process</a:t>
            </a:r>
            <a:r>
              <a:rPr lang="en-IN" sz="4000" dirty="0" smtClean="0"/>
              <a:t>:</a:t>
            </a:r>
            <a:endParaRPr lang="en-IN" sz="3200" dirty="0" smtClean="0"/>
          </a:p>
          <a:p>
            <a:pPr lvl="1">
              <a:lnSpc>
                <a:spcPct val="200000"/>
              </a:lnSpc>
            </a:pPr>
            <a:r>
              <a:rPr lang="en-IN" sz="2800" dirty="0" smtClean="0">
                <a:solidFill>
                  <a:schemeClr val="tx2">
                    <a:lumMod val="50000"/>
                  </a:schemeClr>
                </a:solidFill>
              </a:rPr>
              <a:t>Conversion of video to text</a:t>
            </a:r>
          </a:p>
          <a:p>
            <a:pPr lvl="1">
              <a:lnSpc>
                <a:spcPct val="200000"/>
              </a:lnSpc>
            </a:pPr>
            <a:r>
              <a:rPr lang="en-IN" sz="2800" dirty="0" smtClean="0">
                <a:solidFill>
                  <a:schemeClr val="tx2">
                    <a:lumMod val="50000"/>
                  </a:schemeClr>
                </a:solidFill>
              </a:rPr>
              <a:t>Annotation by entities</a:t>
            </a:r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30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44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ASHWIN\Desktop\youtube-logo2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4000" b="1" dirty="0" smtClean="0"/>
              <a:t>Freebase Structure</a:t>
            </a:r>
            <a:endParaRPr lang="en-IN" sz="4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969503" y="5958084"/>
            <a:ext cx="3139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www.freebase.com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54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00000" y="14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4000" b="1" dirty="0" smtClean="0"/>
              <a:t>Annotation Process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4564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sz="3200" dirty="0" smtClean="0"/>
              <a:t>Entity identification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Ranking </a:t>
            </a:r>
            <a:r>
              <a:rPr lang="en-IN" sz="3200" dirty="0" smtClean="0"/>
              <a:t>entities</a:t>
            </a:r>
            <a:endParaRPr lang="en-IN" sz="3200" dirty="0" smtClean="0"/>
          </a:p>
          <a:p>
            <a:pPr>
              <a:lnSpc>
                <a:spcPct val="150000"/>
              </a:lnSpc>
            </a:pPr>
            <a:r>
              <a:rPr lang="en-IN" sz="3200" dirty="0" smtClean="0"/>
              <a:t>3 additional signals:</a:t>
            </a:r>
          </a:p>
          <a:p>
            <a:pPr lvl="1">
              <a:spcBef>
                <a:spcPts val="1200"/>
              </a:spcBef>
            </a:pPr>
            <a:r>
              <a:rPr lang="en-IN" sz="2800" dirty="0" smtClean="0">
                <a:solidFill>
                  <a:schemeClr val="tx2">
                    <a:lumMod val="50000"/>
                  </a:schemeClr>
                </a:solidFill>
              </a:rPr>
              <a:t>Top search queries</a:t>
            </a:r>
          </a:p>
          <a:p>
            <a:pPr lvl="1">
              <a:spcBef>
                <a:spcPts val="1200"/>
              </a:spcBef>
            </a:pPr>
            <a:r>
              <a:rPr lang="en-IN" sz="2800" dirty="0">
                <a:solidFill>
                  <a:schemeClr val="tx2">
                    <a:lumMod val="50000"/>
                  </a:schemeClr>
                </a:solidFill>
              </a:rPr>
              <a:t>Same user </a:t>
            </a:r>
            <a:r>
              <a:rPr lang="en-IN" sz="2800" dirty="0" smtClean="0">
                <a:solidFill>
                  <a:schemeClr val="tx2">
                    <a:lumMod val="50000"/>
                  </a:schemeClr>
                </a:solidFill>
              </a:rPr>
              <a:t>videos </a:t>
            </a:r>
            <a:endParaRPr lang="en-IN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spcBef>
                <a:spcPts val="1200"/>
              </a:spcBef>
            </a:pPr>
            <a:r>
              <a:rPr lang="en-IN" sz="2800" dirty="0" smtClean="0">
                <a:solidFill>
                  <a:schemeClr val="tx2">
                    <a:lumMod val="50000"/>
                  </a:schemeClr>
                </a:solidFill>
              </a:rPr>
              <a:t>Upload history</a:t>
            </a:r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59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87824" y="1412776"/>
            <a:ext cx="309634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CREATION OF COMPOSITE DOCUMENT</a:t>
            </a:r>
            <a:endParaRPr lang="en-IN" dirty="0"/>
          </a:p>
        </p:txBody>
      </p:sp>
      <p:sp>
        <p:nvSpPr>
          <p:cNvPr id="8" name="Rectangle 7"/>
          <p:cNvSpPr/>
          <p:nvPr/>
        </p:nvSpPr>
        <p:spPr>
          <a:xfrm>
            <a:off x="2987824" y="2980248"/>
            <a:ext cx="309634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ANNOTATING WITH ENTITIES</a:t>
            </a:r>
            <a:endParaRPr lang="en-IN" dirty="0"/>
          </a:p>
        </p:txBody>
      </p:sp>
      <p:sp>
        <p:nvSpPr>
          <p:cNvPr id="9" name="Rectangle 8"/>
          <p:cNvSpPr/>
          <p:nvPr/>
        </p:nvSpPr>
        <p:spPr>
          <a:xfrm>
            <a:off x="3003335" y="4548666"/>
            <a:ext cx="309634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FILTERING AND RANKING ENTITIES</a:t>
            </a:r>
            <a:endParaRPr lang="en-IN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556772" y="3845290"/>
            <a:ext cx="0" cy="70337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547011" y="2276872"/>
            <a:ext cx="0" cy="70337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9552" y="332656"/>
            <a:ext cx="2270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VIDEO METADATA</a:t>
            </a:r>
            <a:endParaRPr lang="en-IN" dirty="0"/>
          </a:p>
        </p:txBody>
      </p:sp>
      <p:sp>
        <p:nvSpPr>
          <p:cNvPr id="17" name="TextBox 16"/>
          <p:cNvSpPr txBox="1"/>
          <p:nvPr/>
        </p:nvSpPr>
        <p:spPr>
          <a:xfrm>
            <a:off x="6372200" y="188640"/>
            <a:ext cx="2534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dirty="0" smtClean="0"/>
              <a:t>SEARCH QUERIES</a:t>
            </a:r>
          </a:p>
          <a:p>
            <a:pPr algn="ctr"/>
            <a:r>
              <a:rPr lang="en-IN" dirty="0" smtClean="0"/>
              <a:t>UPLOADER HISTORY</a:t>
            </a:r>
          </a:p>
          <a:p>
            <a:pPr algn="ctr"/>
            <a:r>
              <a:rPr lang="en-IN" dirty="0" smtClean="0"/>
              <a:t>CO-WATCHES</a:t>
            </a:r>
            <a:endParaRPr lang="en-IN" dirty="0"/>
          </a:p>
        </p:txBody>
      </p:sp>
      <p:cxnSp>
        <p:nvCxnSpPr>
          <p:cNvPr id="23" name="Curved Connector 22"/>
          <p:cNvCxnSpPr>
            <a:endCxn id="5" idx="1"/>
          </p:cNvCxnSpPr>
          <p:nvPr/>
        </p:nvCxnSpPr>
        <p:spPr>
          <a:xfrm>
            <a:off x="1649245" y="661384"/>
            <a:ext cx="1338579" cy="1183440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17" idx="2"/>
            <a:endCxn id="5" idx="3"/>
          </p:cNvCxnSpPr>
          <p:nvPr/>
        </p:nvCxnSpPr>
        <p:spPr>
          <a:xfrm rot="5400000">
            <a:off x="6495424" y="700714"/>
            <a:ext cx="732854" cy="1555366"/>
          </a:xfrm>
          <a:prstGeom prst="curvedConnector2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838988" y="5836622"/>
            <a:ext cx="3461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u="sng" dirty="0" smtClean="0"/>
              <a:t>ANNOTATION PROCESS</a:t>
            </a:r>
            <a:endParaRPr lang="en-IN" sz="2000" b="1" u="sng" dirty="0"/>
          </a:p>
        </p:txBody>
      </p:sp>
      <p:pic>
        <p:nvPicPr>
          <p:cNvPr id="12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76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Classifying Entities</a:t>
            </a:r>
            <a:endParaRPr lang="en-IN" sz="4000" b="1" dirty="0"/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4564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sz="3200" dirty="0"/>
              <a:t>A</a:t>
            </a:r>
            <a:r>
              <a:rPr lang="en-IN" sz="3200" dirty="0" smtClean="0"/>
              <a:t> specific taxonomy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Extract features about entities</a:t>
            </a:r>
          </a:p>
          <a:p>
            <a:pPr lvl="1">
              <a:lnSpc>
                <a:spcPct val="150000"/>
              </a:lnSpc>
            </a:pPr>
            <a:r>
              <a:rPr lang="en-IN" sz="3200" dirty="0" smtClean="0"/>
              <a:t>Entity types</a:t>
            </a:r>
            <a:r>
              <a:rPr lang="en-IN" sz="3600" dirty="0" smtClean="0"/>
              <a:t>		</a:t>
            </a:r>
          </a:p>
          <a:p>
            <a:pPr lvl="2">
              <a:lnSpc>
                <a:spcPct val="150000"/>
              </a:lnSpc>
            </a:pPr>
            <a:r>
              <a:rPr lang="en-IN" sz="2800" dirty="0" smtClean="0"/>
              <a:t>Notable</a:t>
            </a:r>
          </a:p>
          <a:p>
            <a:pPr lvl="2">
              <a:lnSpc>
                <a:spcPct val="150000"/>
              </a:lnSpc>
            </a:pPr>
            <a:r>
              <a:rPr lang="en-IN" sz="2800" dirty="0" smtClean="0"/>
              <a:t>Other</a:t>
            </a:r>
          </a:p>
          <a:p>
            <a:pPr marL="594360" lvl="2" indent="0">
              <a:buNone/>
            </a:pPr>
            <a:endParaRPr lang="en-IN" sz="2900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56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4000" b="1" dirty="0" smtClean="0"/>
              <a:t>Algorithm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503920" cy="503192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sz="3200" dirty="0" smtClean="0"/>
              <a:t>One entity at a time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Function  entity </a:t>
            </a:r>
            <a:r>
              <a:rPr lang="en-IN" sz="3200" dirty="0" smtClean="0">
                <a:sym typeface="Wingdings" pitchFamily="2" charset="2"/>
              </a:rPr>
              <a:t> categories</a:t>
            </a:r>
          </a:p>
          <a:p>
            <a:pPr>
              <a:lnSpc>
                <a:spcPct val="150000"/>
              </a:lnSpc>
            </a:pPr>
            <a:r>
              <a:rPr lang="en-IN" sz="3200" dirty="0" smtClean="0">
                <a:sym typeface="Wingdings" pitchFamily="2" charset="2"/>
              </a:rPr>
              <a:t>3 steps:</a:t>
            </a:r>
          </a:p>
          <a:p>
            <a:pPr lvl="2">
              <a:lnSpc>
                <a:spcPct val="150000"/>
              </a:lnSpc>
            </a:pPr>
            <a:r>
              <a:rPr lang="en-IN" sz="2800" dirty="0" smtClean="0">
                <a:sym typeface="Wingdings" pitchFamily="2" charset="2"/>
              </a:rPr>
              <a:t>Collect </a:t>
            </a:r>
            <a:r>
              <a:rPr lang="en-IN" sz="2800" dirty="0" smtClean="0">
                <a:sym typeface="Wingdings" pitchFamily="2" charset="2"/>
              </a:rPr>
              <a:t>entity and </a:t>
            </a:r>
            <a:r>
              <a:rPr lang="en-IN" sz="2800" dirty="0" smtClean="0">
                <a:sym typeface="Wingdings" pitchFamily="2" charset="2"/>
              </a:rPr>
              <a:t>allot weight</a:t>
            </a:r>
          </a:p>
          <a:p>
            <a:pPr lvl="2">
              <a:lnSpc>
                <a:spcPct val="150000"/>
              </a:lnSpc>
            </a:pPr>
            <a:r>
              <a:rPr lang="en-IN" sz="2800" dirty="0" smtClean="0">
                <a:sym typeface="Wingdings" pitchFamily="2" charset="2"/>
              </a:rPr>
              <a:t>Map features to categories and build a tree</a:t>
            </a:r>
          </a:p>
          <a:p>
            <a:pPr lvl="2">
              <a:lnSpc>
                <a:spcPct val="150000"/>
              </a:lnSpc>
            </a:pPr>
            <a:r>
              <a:rPr lang="en-IN" sz="2800" dirty="0" smtClean="0">
                <a:sym typeface="Wingdings" pitchFamily="2" charset="2"/>
              </a:rPr>
              <a:t>Tree traversal</a:t>
            </a:r>
            <a:endParaRPr lang="en-IN" sz="2800" dirty="0">
              <a:sym typeface="Wingdings" pitchFamily="2" charset="2"/>
            </a:endParaRPr>
          </a:p>
          <a:p>
            <a:pPr lvl="2"/>
            <a:endParaRPr lang="en-IN" sz="2900" dirty="0" smtClean="0">
              <a:sym typeface="Wingdings" pitchFamily="2" charset="2"/>
            </a:endParaRPr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42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5517232"/>
            <a:ext cx="8616255" cy="731168"/>
          </a:xfrm>
        </p:spPr>
        <p:txBody>
          <a:bodyPr/>
          <a:lstStyle/>
          <a:p>
            <a:pPr algn="ctr"/>
            <a:r>
              <a:rPr lang="en-IN" sz="4000" dirty="0" smtClean="0"/>
              <a:t>Taxonomy Of Categories</a:t>
            </a:r>
            <a:endParaRPr lang="en-IN" sz="4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512" y="548680"/>
            <a:ext cx="3096344" cy="5257800"/>
          </a:xfrm>
        </p:spPr>
        <p:txBody>
          <a:bodyPr>
            <a:normAutofit/>
          </a:bodyPr>
          <a:lstStyle/>
          <a:p>
            <a:endParaRPr lang="en-IN" sz="1800" dirty="0" smtClean="0"/>
          </a:p>
          <a:p>
            <a:endParaRPr lang="en-IN" sz="1800" dirty="0" smtClean="0"/>
          </a:p>
          <a:p>
            <a:endParaRPr lang="en-IN" sz="1800" dirty="0"/>
          </a:p>
          <a:p>
            <a:r>
              <a:rPr lang="en-IN" sz="1800" b="1" dirty="0" smtClean="0"/>
              <a:t>CATEGORIES  </a:t>
            </a:r>
            <a:r>
              <a:rPr lang="en-IN" sz="1800" b="1" dirty="0" smtClean="0">
                <a:sym typeface="Wingdings" pitchFamily="2" charset="2"/>
              </a:rPr>
              <a:t></a:t>
            </a:r>
          </a:p>
          <a:p>
            <a:endParaRPr lang="en-IN" sz="1800" b="1" dirty="0">
              <a:sym typeface="Wingdings" pitchFamily="2" charset="2"/>
            </a:endParaRPr>
          </a:p>
          <a:p>
            <a:endParaRPr lang="en-IN" sz="1800" b="1" dirty="0" smtClean="0">
              <a:sym typeface="Wingdings" pitchFamily="2" charset="2"/>
            </a:endParaRPr>
          </a:p>
          <a:p>
            <a:r>
              <a:rPr lang="en-IN" sz="1800" b="1" dirty="0" smtClean="0">
                <a:sym typeface="Wingdings" pitchFamily="2" charset="2"/>
              </a:rPr>
              <a:t>SUB-CATEGORIES </a:t>
            </a:r>
            <a:endParaRPr lang="en-IN" sz="1800" b="1" dirty="0">
              <a:sym typeface="Wingdings" pitchFamily="2" charset="2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908720"/>
            <a:ext cx="5229225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C:\Users\ASHWIN\Desktop\youtube-logo2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10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2679303"/>
            <a:ext cx="7200800" cy="1397769"/>
          </a:xfrm>
        </p:spPr>
        <p:txBody>
          <a:bodyPr>
            <a:noAutofit/>
          </a:bodyPr>
          <a:lstStyle/>
          <a:p>
            <a:r>
              <a:rPr lang="en-IN" sz="4000" cap="none" dirty="0" smtClean="0"/>
              <a:t>CLASSIFYING </a:t>
            </a:r>
          </a:p>
          <a:p>
            <a:r>
              <a:rPr lang="en-IN" sz="4000" cap="none" dirty="0" smtClean="0"/>
              <a:t>YOUTUBE CHANNELS</a:t>
            </a:r>
            <a:endParaRPr lang="en-IN" sz="4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N" sz="9600" dirty="0" smtClean="0"/>
              <a:t>        </a:t>
            </a:r>
            <a:r>
              <a:rPr lang="en-IN" sz="9600" dirty="0" smtClean="0">
                <a:solidFill>
                  <a:srgbClr val="FF0000"/>
                </a:solidFill>
              </a:rPr>
              <a:t>YouTube</a:t>
            </a:r>
            <a:endParaRPr lang="en-IN" sz="96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2232248" cy="172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32040" y="4047455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b="1" dirty="0" smtClean="0"/>
              <a:t>- A PRACTICAL SYSTEM</a:t>
            </a:r>
            <a:endParaRPr lang="en-IN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60721" y="4615968"/>
            <a:ext cx="19997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IN" u="sng" dirty="0" smtClean="0"/>
              <a:t>Presented by</a:t>
            </a:r>
            <a:r>
              <a:rPr lang="en-IN" dirty="0" smtClean="0"/>
              <a:t>:</a:t>
            </a:r>
          </a:p>
          <a:p>
            <a:r>
              <a:rPr lang="en-IN" dirty="0" smtClean="0"/>
              <a:t>ASHWIN NAIR</a:t>
            </a:r>
          </a:p>
          <a:p>
            <a:r>
              <a:rPr lang="en-IN" dirty="0" smtClean="0"/>
              <a:t>S7R</a:t>
            </a:r>
          </a:p>
          <a:p>
            <a:r>
              <a:rPr lang="en-IN" dirty="0" smtClean="0"/>
              <a:t>MACE.</a:t>
            </a:r>
            <a:r>
              <a:rPr lang="en-IN" dirty="0"/>
              <a:t>	</a:t>
            </a:r>
          </a:p>
        </p:txBody>
      </p:sp>
      <p:pic>
        <p:nvPicPr>
          <p:cNvPr id="7" name="Picture 2" descr="C:\Users\ASHWIN\Desktop\youtube-logo2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5013176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dirty="0" smtClean="0"/>
              <a:t>TITLE APPROVAL :  22/07/2013</a:t>
            </a:r>
          </a:p>
          <a:p>
            <a:pPr>
              <a:lnSpc>
                <a:spcPct val="150000"/>
              </a:lnSpc>
            </a:pPr>
            <a:r>
              <a:rPr lang="en-IN" dirty="0" smtClean="0"/>
              <a:t>SLIDE APPROVAL :  22/07/2013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5877272"/>
            <a:ext cx="4717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APPROVED BY       :  Mrs. </a:t>
            </a:r>
            <a:r>
              <a:rPr lang="en-US" dirty="0" err="1" smtClean="0"/>
              <a:t>Jisha</a:t>
            </a:r>
            <a:r>
              <a:rPr lang="en-US" dirty="0" smtClean="0"/>
              <a:t> P. Abraham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87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Model</a:t>
            </a:r>
            <a:endParaRPr lang="en-IN" sz="4000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07030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sz="3200" dirty="0" smtClean="0"/>
              <a:t>Map taxonomy to Freebase </a:t>
            </a:r>
            <a:r>
              <a:rPr lang="en-IN" sz="3200" dirty="0" smtClean="0"/>
              <a:t>entity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Features </a:t>
            </a:r>
            <a:endParaRPr lang="en-IN" sz="3200" dirty="0" smtClean="0"/>
          </a:p>
          <a:p>
            <a:pPr>
              <a:lnSpc>
                <a:spcPct val="150000"/>
              </a:lnSpc>
            </a:pPr>
            <a:r>
              <a:rPr lang="en-IN" sz="3200" dirty="0" smtClean="0"/>
              <a:t>Manual curation 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Develop trainer </a:t>
            </a:r>
            <a:endParaRPr lang="en-IN" sz="3200" dirty="0" smtClean="0"/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51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Trainer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98296"/>
          </a:xfrm>
        </p:spPr>
        <p:txBody>
          <a:bodyPr>
            <a:normAutofit/>
          </a:bodyPr>
          <a:lstStyle/>
          <a:p>
            <a:r>
              <a:rPr lang="en-IN" sz="3200" dirty="0" smtClean="0"/>
              <a:t>Input – </a:t>
            </a:r>
            <a:r>
              <a:rPr lang="en-IN" sz="3200" dirty="0" smtClean="0"/>
              <a:t>entities, initial </a:t>
            </a:r>
            <a:r>
              <a:rPr lang="en-IN" sz="3200" dirty="0" smtClean="0"/>
              <a:t>model</a:t>
            </a:r>
          </a:p>
          <a:p>
            <a:r>
              <a:rPr lang="en-IN" sz="3200" dirty="0" smtClean="0"/>
              <a:t>Algorithm  </a:t>
            </a:r>
            <a:endParaRPr lang="en-IN" sz="3200" dirty="0" smtClean="0"/>
          </a:p>
          <a:p>
            <a:r>
              <a:rPr lang="en-IN" sz="3200" dirty="0" smtClean="0"/>
              <a:t>Computes probability </a:t>
            </a:r>
          </a:p>
          <a:p>
            <a:pPr marL="0" indent="0">
              <a:buNone/>
            </a:pPr>
            <a:r>
              <a:rPr lang="en-IN" sz="3200" u="sng" dirty="0" smtClean="0"/>
              <a:t>Training sets</a:t>
            </a:r>
            <a:endParaRPr lang="en-IN" sz="3200" u="sng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77072"/>
            <a:ext cx="612068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ASHWIN\Desktop\youtube-logo2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31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To Improve Precision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8503920" cy="457200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IN" sz="3200" dirty="0" smtClean="0"/>
              <a:t>Multiple  </a:t>
            </a:r>
            <a:r>
              <a:rPr lang="en-IN" sz="3200" dirty="0" smtClean="0"/>
              <a:t>feature </a:t>
            </a:r>
          </a:p>
          <a:p>
            <a:pPr>
              <a:lnSpc>
                <a:spcPct val="200000"/>
              </a:lnSpc>
            </a:pPr>
            <a:r>
              <a:rPr lang="en-IN" sz="3200" dirty="0" smtClean="0"/>
              <a:t>Consistent c</a:t>
            </a:r>
            <a:r>
              <a:rPr lang="en-IN" sz="3200" dirty="0" smtClean="0"/>
              <a:t>ategories</a:t>
            </a:r>
            <a:endParaRPr lang="en-IN" sz="3200" dirty="0" smtClean="0"/>
          </a:p>
          <a:p>
            <a:pPr lvl="1">
              <a:lnSpc>
                <a:spcPct val="200000"/>
              </a:lnSpc>
            </a:pPr>
            <a:endParaRPr lang="en-IN" sz="3100" dirty="0"/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05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Metrics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514425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IN" sz="3200" dirty="0" smtClean="0"/>
              <a:t>Coverage</a:t>
            </a:r>
          </a:p>
          <a:p>
            <a:pPr lvl="1">
              <a:lnSpc>
                <a:spcPct val="110000"/>
              </a:lnSpc>
            </a:pPr>
            <a:r>
              <a:rPr lang="en-IN" sz="2800" dirty="0" smtClean="0"/>
              <a:t>Relevant </a:t>
            </a:r>
            <a:r>
              <a:rPr lang="en-IN" sz="2800" dirty="0" smtClean="0"/>
              <a:t>entities considered</a:t>
            </a:r>
          </a:p>
          <a:p>
            <a:pPr>
              <a:lnSpc>
                <a:spcPct val="110000"/>
              </a:lnSpc>
            </a:pPr>
            <a:r>
              <a:rPr lang="en-IN" sz="3200" dirty="0" smtClean="0"/>
              <a:t>Precision </a:t>
            </a:r>
            <a:endParaRPr lang="en-IN" sz="3200" dirty="0" smtClean="0"/>
          </a:p>
          <a:p>
            <a:pPr lvl="1">
              <a:lnSpc>
                <a:spcPct val="110000"/>
              </a:lnSpc>
            </a:pPr>
            <a:r>
              <a:rPr lang="en-IN" sz="2800" dirty="0" smtClean="0"/>
              <a:t>Human based evaluation</a:t>
            </a:r>
          </a:p>
          <a:p>
            <a:pPr lvl="1">
              <a:lnSpc>
                <a:spcPct val="110000"/>
              </a:lnSpc>
            </a:pPr>
            <a:r>
              <a:rPr lang="en-IN" sz="2800" dirty="0" smtClean="0"/>
              <a:t>Decision on the algorithm</a:t>
            </a:r>
          </a:p>
          <a:p>
            <a:pPr lvl="2">
              <a:lnSpc>
                <a:spcPct val="110000"/>
              </a:lnSpc>
            </a:pPr>
            <a:r>
              <a:rPr lang="en-IN" sz="2400" dirty="0" smtClean="0"/>
              <a:t>Best</a:t>
            </a:r>
          </a:p>
          <a:p>
            <a:pPr lvl="2">
              <a:lnSpc>
                <a:spcPct val="110000"/>
              </a:lnSpc>
            </a:pPr>
            <a:r>
              <a:rPr lang="en-IN" sz="2400" dirty="0" smtClean="0"/>
              <a:t>Relevant</a:t>
            </a:r>
          </a:p>
          <a:p>
            <a:pPr lvl="2">
              <a:lnSpc>
                <a:spcPct val="110000"/>
              </a:lnSpc>
            </a:pPr>
            <a:r>
              <a:rPr lang="en-IN" sz="2400" dirty="0" smtClean="0"/>
              <a:t>Wrong</a:t>
            </a:r>
          </a:p>
          <a:p>
            <a:pPr lvl="1"/>
            <a:endParaRPr lang="en-IN" sz="3100" dirty="0"/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38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Classifying Channels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sz="3200" dirty="0" smtClean="0"/>
              <a:t>User generated channels</a:t>
            </a:r>
          </a:p>
          <a:p>
            <a:pPr lvl="1">
              <a:lnSpc>
                <a:spcPct val="150000"/>
              </a:lnSpc>
            </a:pPr>
            <a:r>
              <a:rPr lang="en-IN" sz="2800" dirty="0" smtClean="0"/>
              <a:t>By human </a:t>
            </a:r>
            <a:r>
              <a:rPr lang="en-IN" sz="2800" dirty="0" smtClean="0"/>
              <a:t>creators</a:t>
            </a:r>
          </a:p>
          <a:p>
            <a:pPr lvl="2">
              <a:lnSpc>
                <a:spcPct val="150000"/>
              </a:lnSpc>
            </a:pPr>
            <a:r>
              <a:rPr lang="en-IN" sz="2800" dirty="0" smtClean="0"/>
              <a:t>Entities for </a:t>
            </a:r>
            <a:r>
              <a:rPr lang="en-IN" sz="2800" dirty="0" smtClean="0"/>
              <a:t>channel</a:t>
            </a:r>
          </a:p>
          <a:p>
            <a:pPr lvl="2">
              <a:lnSpc>
                <a:spcPct val="150000"/>
              </a:lnSpc>
            </a:pPr>
            <a:r>
              <a:rPr lang="en-IN" sz="2800" dirty="0" smtClean="0"/>
              <a:t>Videos </a:t>
            </a:r>
            <a:r>
              <a:rPr lang="en-IN" sz="2800" dirty="0" smtClean="0"/>
              <a:t>mapped </a:t>
            </a:r>
            <a:r>
              <a:rPr lang="en-IN" sz="2800" dirty="0" smtClean="0"/>
              <a:t>to categories</a:t>
            </a:r>
          </a:p>
          <a:p>
            <a:pPr lvl="2">
              <a:lnSpc>
                <a:spcPct val="150000"/>
              </a:lnSpc>
            </a:pPr>
            <a:r>
              <a:rPr lang="en-IN" sz="2800" dirty="0" smtClean="0"/>
              <a:t>Associate </a:t>
            </a:r>
            <a:r>
              <a:rPr lang="en-IN" sz="2800" dirty="0" smtClean="0"/>
              <a:t>weight</a:t>
            </a:r>
            <a:endParaRPr lang="en-IN" sz="2800" dirty="0"/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55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4624"/>
            <a:ext cx="8534400" cy="968152"/>
          </a:xfrm>
        </p:spPr>
        <p:txBody>
          <a:bodyPr>
            <a:noAutofit/>
          </a:bodyPr>
          <a:lstStyle/>
          <a:p>
            <a:r>
              <a:rPr lang="en-IN" sz="4000" b="1" dirty="0" smtClean="0"/>
              <a:t>User Generated Channels</a:t>
            </a:r>
            <a:endParaRPr lang="en-IN" sz="4000" b="1" dirty="0"/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196752"/>
            <a:ext cx="8503920" cy="50405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IN" sz="3200" dirty="0" smtClean="0"/>
              <a:t>Precision</a:t>
            </a:r>
          </a:p>
          <a:p>
            <a:pPr lvl="1">
              <a:lnSpc>
                <a:spcPct val="150000"/>
              </a:lnSpc>
            </a:pPr>
            <a:r>
              <a:rPr lang="en-IN" sz="2800" dirty="0" smtClean="0"/>
              <a:t>Consider classifications supported by both steps</a:t>
            </a:r>
          </a:p>
          <a:p>
            <a:pPr lvl="1">
              <a:lnSpc>
                <a:spcPct val="150000"/>
              </a:lnSpc>
            </a:pPr>
            <a:r>
              <a:rPr lang="en-IN" sz="2800" dirty="0" smtClean="0"/>
              <a:t>Classifications consistent with most prominent video</a:t>
            </a:r>
            <a:endParaRPr lang="en-IN" sz="2800" dirty="0"/>
          </a:p>
          <a:p>
            <a:pPr marL="274320" lvl="1" indent="0">
              <a:lnSpc>
                <a:spcPct val="150000"/>
              </a:lnSpc>
              <a:buNone/>
            </a:pPr>
            <a:r>
              <a:rPr lang="en-IN" sz="2800" dirty="0" smtClean="0"/>
              <a:t>Videos about unrelated topics processed later</a:t>
            </a:r>
          </a:p>
          <a:p>
            <a:pPr lvl="1">
              <a:lnSpc>
                <a:spcPct val="150000"/>
              </a:lnSpc>
            </a:pPr>
            <a:r>
              <a:rPr lang="en-IN" sz="2800" dirty="0" smtClean="0"/>
              <a:t>Multiple classification, or</a:t>
            </a:r>
          </a:p>
          <a:p>
            <a:pPr lvl="1">
              <a:lnSpc>
                <a:spcPct val="150000"/>
              </a:lnSpc>
            </a:pPr>
            <a:r>
              <a:rPr lang="en-IN" sz="2800" dirty="0" smtClean="0"/>
              <a:t>Exclusion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59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Algorithmic channels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IN" sz="3200" dirty="0" smtClean="0"/>
              <a:t>Entity-centered channels</a:t>
            </a:r>
          </a:p>
          <a:p>
            <a:pPr>
              <a:lnSpc>
                <a:spcPct val="200000"/>
              </a:lnSpc>
            </a:pPr>
            <a:r>
              <a:rPr lang="en-IN" sz="3200" dirty="0" smtClean="0"/>
              <a:t>Channels from blogs</a:t>
            </a:r>
            <a:endParaRPr lang="en-IN" sz="3200" dirty="0"/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75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Internationalization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sz="3200" dirty="0" smtClean="0"/>
              <a:t>In over 50 countries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Freebase internationalized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Probabilistic language detector used in first step</a:t>
            </a:r>
            <a:endParaRPr lang="en-IN" sz="3200" dirty="0"/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34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Applications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029982"/>
          </a:xfrm>
        </p:spPr>
        <p:txBody>
          <a:bodyPr>
            <a:normAutofit/>
          </a:bodyPr>
          <a:lstStyle/>
          <a:p>
            <a:r>
              <a:rPr lang="en-IN" sz="3200" dirty="0" smtClean="0"/>
              <a:t>Channels browser</a:t>
            </a:r>
          </a:p>
          <a:p>
            <a:pPr lvl="1">
              <a:lnSpc>
                <a:spcPct val="200000"/>
              </a:lnSpc>
            </a:pPr>
            <a:r>
              <a:rPr lang="en-IN" sz="2800" dirty="0" smtClean="0"/>
              <a:t>Cross-country distribution </a:t>
            </a:r>
            <a:endParaRPr lang="en-IN" sz="2800" dirty="0" smtClean="0"/>
          </a:p>
          <a:p>
            <a:pPr lvl="1">
              <a:lnSpc>
                <a:spcPct val="200000"/>
              </a:lnSpc>
            </a:pPr>
            <a:r>
              <a:rPr lang="en-IN" sz="2800" dirty="0" smtClean="0"/>
              <a:t>Country-specific interests</a:t>
            </a:r>
          </a:p>
          <a:p>
            <a:pPr lvl="1">
              <a:lnSpc>
                <a:spcPct val="200000"/>
              </a:lnSpc>
            </a:pPr>
            <a:r>
              <a:rPr lang="en-IN" sz="2800" dirty="0" smtClean="0"/>
              <a:t>Boosting </a:t>
            </a:r>
            <a:r>
              <a:rPr lang="en-IN" sz="2800" dirty="0" smtClean="0"/>
              <a:t>score of every </a:t>
            </a:r>
            <a:r>
              <a:rPr lang="en-IN" sz="2800" dirty="0" smtClean="0"/>
              <a:t>channel</a:t>
            </a:r>
            <a:endParaRPr lang="en-IN" sz="2800" dirty="0" smtClean="0"/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59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sz="3200" dirty="0" smtClean="0"/>
              <a:t>Framework </a:t>
            </a:r>
            <a:r>
              <a:rPr lang="en-IN" sz="3200" dirty="0"/>
              <a:t>for classifying </a:t>
            </a:r>
            <a:r>
              <a:rPr lang="en-IN" sz="3200" dirty="0" smtClean="0"/>
              <a:t>channels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Definition of product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Actual implementation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First  </a:t>
            </a:r>
            <a:r>
              <a:rPr lang="en-IN" sz="3200" dirty="0"/>
              <a:t>large </a:t>
            </a:r>
            <a:r>
              <a:rPr lang="en-IN" sz="3200" dirty="0" smtClean="0"/>
              <a:t>scale </a:t>
            </a:r>
            <a:r>
              <a:rPr lang="en-IN" sz="3200" dirty="0"/>
              <a:t>thematic video content classification</a:t>
            </a:r>
            <a:endParaRPr lang="en-IN" sz="3200" dirty="0" smtClean="0"/>
          </a:p>
          <a:p>
            <a:pPr>
              <a:lnSpc>
                <a:spcPct val="150000"/>
              </a:lnSpc>
            </a:pPr>
            <a:endParaRPr lang="en-IN" sz="3200" dirty="0" smtClean="0"/>
          </a:p>
          <a:p>
            <a:pPr>
              <a:lnSpc>
                <a:spcPct val="150000"/>
              </a:lnSpc>
            </a:pP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4152" y="332656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4000" b="1" dirty="0" smtClean="0"/>
              <a:t>Conclusion</a:t>
            </a:r>
            <a:endParaRPr lang="en-IN" sz="4000" b="1" dirty="0"/>
          </a:p>
        </p:txBody>
      </p:sp>
    </p:spTree>
    <p:extLst>
      <p:ext uri="{BB962C8B-B14F-4D97-AF65-F5344CB8AC3E}">
        <p14:creationId xmlns:p14="http://schemas.microsoft.com/office/powerpoint/2010/main" val="98621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Contents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503920" cy="4572000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 smtClean="0"/>
              <a:t>Problem</a:t>
            </a:r>
            <a:endParaRPr lang="en-US" dirty="0"/>
          </a:p>
          <a:p>
            <a:r>
              <a:rPr lang="en-US" dirty="0" smtClean="0"/>
              <a:t>Manual system</a:t>
            </a:r>
          </a:p>
          <a:p>
            <a:r>
              <a:rPr lang="en-US" dirty="0" smtClean="0"/>
              <a:t>Solution</a:t>
            </a:r>
          </a:p>
          <a:p>
            <a:r>
              <a:rPr lang="en-US" dirty="0" smtClean="0"/>
              <a:t>Annotating videos</a:t>
            </a:r>
          </a:p>
          <a:p>
            <a:r>
              <a:rPr lang="en-US" dirty="0" smtClean="0"/>
              <a:t>Classifying entities</a:t>
            </a:r>
          </a:p>
          <a:p>
            <a:r>
              <a:rPr lang="en-US" dirty="0" smtClean="0"/>
              <a:t>Classifying channels</a:t>
            </a:r>
          </a:p>
          <a:p>
            <a:r>
              <a:rPr lang="en-US" dirty="0" smtClean="0"/>
              <a:t>Conclusion</a:t>
            </a:r>
            <a:endParaRPr lang="en-US" dirty="0"/>
          </a:p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  <p:pic>
        <p:nvPicPr>
          <p:cNvPr id="6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577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References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1124744"/>
            <a:ext cx="8842248" cy="4974304"/>
          </a:xfrm>
        </p:spPr>
        <p:txBody>
          <a:bodyPr>
            <a:noAutofit/>
          </a:bodyPr>
          <a:lstStyle/>
          <a:p>
            <a:endParaRPr lang="en-IN" sz="3200" dirty="0" smtClean="0"/>
          </a:p>
          <a:p>
            <a:r>
              <a:rPr lang="en-IN" sz="3200" dirty="0" smtClean="0"/>
              <a:t>Classifying YouTube channels by Vincent Simonet, Google Inc.</a:t>
            </a:r>
          </a:p>
          <a:p>
            <a:r>
              <a:rPr lang="en-IN" sz="3200" dirty="0" smtClean="0"/>
              <a:t>Taxonomic </a:t>
            </a:r>
            <a:r>
              <a:rPr lang="en-IN" sz="3200" dirty="0"/>
              <a:t>Classification for Web-based </a:t>
            </a:r>
            <a:r>
              <a:rPr lang="en-IN" sz="3200" dirty="0" smtClean="0"/>
              <a:t>Videos by Yang </a:t>
            </a:r>
            <a:r>
              <a:rPr lang="en-IN" sz="3200" dirty="0"/>
              <a:t>Song, Ming Zhao</a:t>
            </a:r>
            <a:r>
              <a:rPr lang="en-IN" sz="3200" dirty="0" smtClean="0"/>
              <a:t>,  </a:t>
            </a:r>
            <a:r>
              <a:rPr lang="en-IN" sz="3200" dirty="0"/>
              <a:t>Jay Yagnik, </a:t>
            </a:r>
            <a:r>
              <a:rPr lang="en-IN" sz="3200" dirty="0" smtClean="0"/>
              <a:t>    and </a:t>
            </a:r>
            <a:r>
              <a:rPr lang="en-IN" sz="3200" dirty="0"/>
              <a:t>Xiaoyun </a:t>
            </a:r>
            <a:r>
              <a:rPr lang="en-IN" sz="3200" dirty="0" smtClean="0"/>
              <a:t>Wu, Google </a:t>
            </a:r>
            <a:r>
              <a:rPr lang="en-IN" sz="3200" dirty="0"/>
              <a:t>Inc.</a:t>
            </a:r>
            <a:endParaRPr lang="en-IN" sz="3200" dirty="0" smtClean="0"/>
          </a:p>
          <a:p>
            <a:r>
              <a:rPr lang="en-IN" sz="3200" dirty="0" smtClean="0"/>
              <a:t>resources.google.com</a:t>
            </a:r>
          </a:p>
          <a:p>
            <a:r>
              <a:rPr lang="en-IN" sz="3200" dirty="0" smtClean="0"/>
              <a:t>http://wikipedia.com</a:t>
            </a:r>
            <a:endParaRPr lang="en-IN" sz="3200" dirty="0"/>
          </a:p>
          <a:p>
            <a:pPr marL="0" indent="0">
              <a:buNone/>
            </a:pPr>
            <a:endParaRPr lang="en-IN" sz="3200" dirty="0"/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76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0838" y="2564904"/>
            <a:ext cx="876233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QUESTIONS</a:t>
            </a:r>
            <a:r>
              <a:rPr lang="en-US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8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???</a:t>
            </a:r>
            <a:endParaRPr lang="en-US" sz="8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375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 dirty="0" smtClean="0"/>
          </a:p>
          <a:p>
            <a:endParaRPr lang="en-IN" dirty="0"/>
          </a:p>
          <a:p>
            <a:endParaRPr lang="en-IN" dirty="0" smtClean="0"/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1269" y="3041665"/>
            <a:ext cx="83712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9600" b="1" dirty="0" smtClean="0">
                <a:solidFill>
                  <a:srgbClr val="FF0000"/>
                </a:solidFill>
              </a:rPr>
              <a:t>THANK </a:t>
            </a:r>
            <a:r>
              <a:rPr lang="en-IN" sz="9600" b="1" dirty="0" smtClean="0"/>
              <a:t>YOU</a:t>
            </a:r>
            <a:endParaRPr lang="en-IN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14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Introduction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772816"/>
            <a:ext cx="8503920" cy="4572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IN" sz="3200" dirty="0"/>
              <a:t>V</a:t>
            </a:r>
            <a:r>
              <a:rPr lang="en-IN" sz="3200" dirty="0" smtClean="0"/>
              <a:t>ideo </a:t>
            </a:r>
            <a:r>
              <a:rPr lang="en-IN" sz="3200" dirty="0"/>
              <a:t>sharing site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View, upload and share </a:t>
            </a:r>
            <a:endParaRPr lang="en-IN" sz="3200" dirty="0" smtClean="0"/>
          </a:p>
          <a:p>
            <a:pPr>
              <a:lnSpc>
                <a:spcPct val="150000"/>
              </a:lnSpc>
            </a:pPr>
            <a:r>
              <a:rPr lang="en-IN" sz="3200" dirty="0" smtClean="0"/>
              <a:t>In over </a:t>
            </a:r>
            <a:r>
              <a:rPr lang="en-IN" sz="3200" dirty="0" smtClean="0"/>
              <a:t>50 countries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Millions of videos</a:t>
            </a:r>
            <a:endParaRPr lang="en-IN" sz="3200" dirty="0"/>
          </a:p>
          <a:p>
            <a:endParaRPr lang="en-IN" dirty="0"/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20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4000" b="1" dirty="0" smtClean="0"/>
              <a:t>Introduction (Contd..)</a:t>
            </a:r>
            <a:endParaRPr lang="en-IN" sz="40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12776"/>
            <a:ext cx="3744416" cy="4959918"/>
          </a:xfrm>
        </p:spPr>
      </p:pic>
      <p:pic>
        <p:nvPicPr>
          <p:cNvPr id="5" name="Picture 2" descr="C:\Users\ASHWIN\Desktop\youtube-logo2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1484784"/>
            <a:ext cx="521723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sz="2800" dirty="0"/>
              <a:t> </a:t>
            </a:r>
            <a:r>
              <a:rPr lang="en-IN" sz="2800" dirty="0" smtClean="0"/>
              <a:t>   </a:t>
            </a:r>
            <a:r>
              <a:rPr lang="en-IN" sz="3200" b="1" u="sng" dirty="0" smtClean="0"/>
              <a:t>CHANNELS</a:t>
            </a:r>
            <a:endParaRPr lang="en-IN" sz="3200" b="1" u="sng" dirty="0"/>
          </a:p>
          <a:p>
            <a:pPr marL="285750" indent="-285750">
              <a:lnSpc>
                <a:spcPct val="150000"/>
              </a:lnSpc>
              <a:buFont typeface="Courier New" pitchFamily="49" charset="0"/>
              <a:buChar char="o"/>
            </a:pPr>
            <a:r>
              <a:rPr lang="en-IN" sz="3200" dirty="0" smtClean="0"/>
              <a:t>Home page for </a:t>
            </a:r>
            <a:r>
              <a:rPr lang="en-IN" sz="3200" dirty="0" smtClean="0"/>
              <a:t>each user</a:t>
            </a:r>
            <a:endParaRPr lang="en-IN" sz="3200" dirty="0"/>
          </a:p>
          <a:p>
            <a:pPr marL="285750" indent="-285750">
              <a:lnSpc>
                <a:spcPct val="150000"/>
              </a:lnSpc>
              <a:buFont typeface="Courier New" pitchFamily="49" charset="0"/>
              <a:buChar char="o"/>
            </a:pPr>
            <a:r>
              <a:rPr lang="en-IN" sz="3200" dirty="0" smtClean="0"/>
              <a:t>Any </a:t>
            </a:r>
            <a:r>
              <a:rPr lang="en-IN" sz="3200" dirty="0" smtClean="0"/>
              <a:t>common property</a:t>
            </a:r>
          </a:p>
          <a:p>
            <a:pPr marL="914400" lvl="1" indent="-457200">
              <a:lnSpc>
                <a:spcPct val="150000"/>
              </a:lnSpc>
              <a:buFont typeface="Courier New" pitchFamily="49" charset="0"/>
              <a:buChar char="o"/>
            </a:pPr>
            <a:r>
              <a:rPr lang="en-IN" sz="2800" dirty="0" smtClean="0"/>
              <a:t>Uploader</a:t>
            </a:r>
          </a:p>
          <a:p>
            <a:pPr marL="914400" lvl="1" indent="-457200">
              <a:lnSpc>
                <a:spcPct val="150000"/>
              </a:lnSpc>
              <a:buFont typeface="Courier New" pitchFamily="49" charset="0"/>
              <a:buChar char="o"/>
            </a:pPr>
            <a:r>
              <a:rPr lang="en-IN" sz="2800" dirty="0" smtClean="0"/>
              <a:t>Topic</a:t>
            </a:r>
          </a:p>
          <a:p>
            <a:pPr marL="914400" lvl="1" indent="-457200">
              <a:lnSpc>
                <a:spcPct val="150000"/>
              </a:lnSpc>
              <a:buFont typeface="Courier New" pitchFamily="49" charset="0"/>
              <a:buChar char="o"/>
            </a:pPr>
            <a:r>
              <a:rPr lang="en-IN" sz="2800" dirty="0" smtClean="0"/>
              <a:t>Event	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02298" y="5989113"/>
            <a:ext cx="3113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www.youtube.com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34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Introduction (</a:t>
            </a:r>
            <a:r>
              <a:rPr lang="en-IN" sz="4000" b="1" dirty="0" smtClean="0"/>
              <a:t>C</a:t>
            </a:r>
            <a:r>
              <a:rPr lang="en-IN" sz="4000" b="1" dirty="0" smtClean="0"/>
              <a:t>ontd..)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987284"/>
            <a:ext cx="8503920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sz="3200" dirty="0" smtClean="0"/>
              <a:t>Algorithm formulation 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Sorts video </a:t>
            </a:r>
            <a:r>
              <a:rPr lang="en-IN" sz="3200" dirty="0" smtClean="0"/>
              <a:t>into categories 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High accuracy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Scalable</a:t>
            </a:r>
          </a:p>
          <a:p>
            <a:pPr marL="0" indent="0">
              <a:lnSpc>
                <a:spcPct val="150000"/>
              </a:lnSpc>
              <a:buNone/>
            </a:pPr>
            <a:endParaRPr lang="en-IN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  <p:pic>
        <p:nvPicPr>
          <p:cNvPr id="6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69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The Problem Tackled</a:t>
            </a:r>
            <a:endParaRPr lang="en-IN" sz="4000" b="1" dirty="0"/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IN" sz="3600" dirty="0" smtClean="0"/>
          </a:p>
          <a:p>
            <a:pPr>
              <a:lnSpc>
                <a:spcPct val="150000"/>
              </a:lnSpc>
            </a:pPr>
            <a:r>
              <a:rPr lang="en-IN" sz="3200" dirty="0" smtClean="0"/>
              <a:t>Classifying videos</a:t>
            </a:r>
          </a:p>
          <a:p>
            <a:pPr>
              <a:lnSpc>
                <a:spcPct val="150000"/>
              </a:lnSpc>
            </a:pPr>
            <a:r>
              <a:rPr lang="en-IN" sz="3200" dirty="0" smtClean="0"/>
              <a:t>Algorithmically</a:t>
            </a:r>
            <a:endParaRPr lang="en-IN" sz="3200" dirty="0" smtClean="0"/>
          </a:p>
          <a:p>
            <a:pPr>
              <a:lnSpc>
                <a:spcPct val="150000"/>
              </a:lnSpc>
            </a:pPr>
            <a:r>
              <a:rPr lang="en-IN" sz="3200" dirty="0" smtClean="0"/>
              <a:t>On </a:t>
            </a:r>
            <a:r>
              <a:rPr lang="en-IN" sz="3200" dirty="0" smtClean="0"/>
              <a:t>the scale of  YouTube </a:t>
            </a:r>
            <a:r>
              <a:rPr lang="en-IN" sz="3200" dirty="0" smtClean="0"/>
              <a:t>corpus</a:t>
            </a:r>
            <a:endParaRPr lang="en-IN" sz="3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34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Manual Classification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142228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IN" sz="3200" dirty="0" smtClean="0"/>
              <a:t>Only </a:t>
            </a:r>
            <a:r>
              <a:rPr lang="en-IN" sz="3200" dirty="0" smtClean="0"/>
              <a:t>a dozen categories</a:t>
            </a:r>
          </a:p>
          <a:p>
            <a:pPr>
              <a:lnSpc>
                <a:spcPct val="200000"/>
              </a:lnSpc>
            </a:pPr>
            <a:r>
              <a:rPr lang="en-IN" sz="3200" dirty="0" smtClean="0"/>
              <a:t>Manually </a:t>
            </a:r>
            <a:r>
              <a:rPr lang="en-IN" sz="3200" dirty="0" smtClean="0"/>
              <a:t>curation</a:t>
            </a:r>
            <a:endParaRPr lang="en-IN" sz="3200" dirty="0" smtClean="0"/>
          </a:p>
          <a:p>
            <a:pPr>
              <a:lnSpc>
                <a:spcPct val="200000"/>
              </a:lnSpc>
            </a:pPr>
            <a:r>
              <a:rPr lang="en-IN" sz="3200" dirty="0" smtClean="0"/>
              <a:t>Many </a:t>
            </a:r>
            <a:r>
              <a:rPr lang="en-IN" sz="3200" dirty="0"/>
              <a:t>p</a:t>
            </a:r>
            <a:r>
              <a:rPr lang="en-IN" sz="3200" dirty="0" smtClean="0"/>
              <a:t>roblems </a:t>
            </a:r>
            <a:endParaRPr lang="en-IN" sz="3200" dirty="0" smtClean="0"/>
          </a:p>
          <a:p>
            <a:pPr>
              <a:buFont typeface="Wingdings" pitchFamily="2" charset="2"/>
              <a:buChar char="Ø"/>
            </a:pPr>
            <a:endParaRPr lang="en-IN" sz="3600" dirty="0"/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73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 smtClean="0"/>
              <a:t>Problems Faced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>
              <a:lnSpc>
                <a:spcPct val="200000"/>
              </a:lnSpc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IN" sz="3200" dirty="0">
                <a:solidFill>
                  <a:schemeClr val="tx2">
                    <a:lumMod val="50000"/>
                  </a:schemeClr>
                </a:solidFill>
              </a:rPr>
              <a:t>Limits </a:t>
            </a:r>
            <a:r>
              <a:rPr lang="en-IN" sz="3200" dirty="0" smtClean="0">
                <a:solidFill>
                  <a:schemeClr val="tx2">
                    <a:lumMod val="50000"/>
                  </a:schemeClr>
                </a:solidFill>
              </a:rPr>
              <a:t>channels</a:t>
            </a:r>
            <a:endParaRPr lang="en-IN" sz="3600" dirty="0" smtClean="0"/>
          </a:p>
          <a:p>
            <a:pPr marL="274320" lvl="1">
              <a:lnSpc>
                <a:spcPct val="200000"/>
              </a:lnSpc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IN" sz="3200" dirty="0" smtClean="0">
                <a:solidFill>
                  <a:schemeClr val="tx2">
                    <a:lumMod val="50000"/>
                  </a:schemeClr>
                </a:solidFill>
              </a:rPr>
              <a:t>Maintenance required</a:t>
            </a:r>
          </a:p>
          <a:p>
            <a:pPr marL="274320" lvl="1">
              <a:lnSpc>
                <a:spcPct val="200000"/>
              </a:lnSpc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IN" sz="3200" dirty="0" smtClean="0">
                <a:solidFill>
                  <a:schemeClr val="tx2">
                    <a:lumMod val="50000"/>
                  </a:schemeClr>
                </a:solidFill>
              </a:rPr>
              <a:t>Different versions</a:t>
            </a:r>
          </a:p>
          <a:p>
            <a:pPr marL="274320" lvl="1">
              <a:lnSpc>
                <a:spcPct val="200000"/>
              </a:lnSpc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IN" sz="3200" dirty="0" smtClean="0">
                <a:solidFill>
                  <a:schemeClr val="tx2">
                    <a:lumMod val="50000"/>
                  </a:schemeClr>
                </a:solidFill>
              </a:rPr>
              <a:t>Questionable method</a:t>
            </a:r>
            <a:endParaRPr lang="en-IN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2" descr="C:\Users\ASHWIN\Desktop\youtube-logo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372694"/>
            <a:ext cx="1080120" cy="3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6361499"/>
            <a:ext cx="6781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MAR ATHANASIUS COLLEGE OF ENGINEERING, KOTHAMANGALAM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7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3466</TotalTime>
  <Words>677</Words>
  <Application>Microsoft Office PowerPoint</Application>
  <PresentationFormat>On-screen Show (4:3)</PresentationFormat>
  <Paragraphs>208</Paragraphs>
  <Slides>32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Civic</vt:lpstr>
      <vt:lpstr>PowerPoint Presentation</vt:lpstr>
      <vt:lpstr>        YouTube</vt:lpstr>
      <vt:lpstr>Contents</vt:lpstr>
      <vt:lpstr>Introduction</vt:lpstr>
      <vt:lpstr>Introduction (Contd..)</vt:lpstr>
      <vt:lpstr>Introduction (Contd..)</vt:lpstr>
      <vt:lpstr>The Problem Tackled</vt:lpstr>
      <vt:lpstr>Manual Classification</vt:lpstr>
      <vt:lpstr>Problems Faced</vt:lpstr>
      <vt:lpstr>Alternative</vt:lpstr>
      <vt:lpstr>Solution</vt:lpstr>
      <vt:lpstr>Metrics</vt:lpstr>
      <vt:lpstr>Annotating Videos</vt:lpstr>
      <vt:lpstr>PowerPoint Presentation</vt:lpstr>
      <vt:lpstr>Annotation Process</vt:lpstr>
      <vt:lpstr>PowerPoint Presentation</vt:lpstr>
      <vt:lpstr>Classifying Entities</vt:lpstr>
      <vt:lpstr>Algorithm</vt:lpstr>
      <vt:lpstr>Taxonomy Of Categories</vt:lpstr>
      <vt:lpstr>Model</vt:lpstr>
      <vt:lpstr>Trainer</vt:lpstr>
      <vt:lpstr>To Improve Precision</vt:lpstr>
      <vt:lpstr>Metrics</vt:lpstr>
      <vt:lpstr>Classifying Channels</vt:lpstr>
      <vt:lpstr>User Generated Channels</vt:lpstr>
      <vt:lpstr>Algorithmic channels</vt:lpstr>
      <vt:lpstr>Internationalization</vt:lpstr>
      <vt:lpstr>Applications</vt:lpstr>
      <vt:lpstr>PowerPoint Presentation</vt:lpstr>
      <vt:lpstr>References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ASHWIN</dc:creator>
  <cp:lastModifiedBy>Anu Joy</cp:lastModifiedBy>
  <cp:revision>110</cp:revision>
  <dcterms:created xsi:type="dcterms:W3CDTF">2013-07-20T08:37:52Z</dcterms:created>
  <dcterms:modified xsi:type="dcterms:W3CDTF">2013-10-25T05:48:05Z</dcterms:modified>
</cp:coreProperties>
</file>