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60" r:id="rId4"/>
    <p:sldId id="258" r:id="rId5"/>
    <p:sldId id="275" r:id="rId6"/>
    <p:sldId id="259" r:id="rId7"/>
    <p:sldId id="273" r:id="rId8"/>
    <p:sldId id="261" r:id="rId9"/>
    <p:sldId id="265" r:id="rId10"/>
    <p:sldId id="262" r:id="rId11"/>
    <p:sldId id="274" r:id="rId12"/>
    <p:sldId id="289" r:id="rId13"/>
    <p:sldId id="264" r:id="rId14"/>
    <p:sldId id="270" r:id="rId15"/>
    <p:sldId id="263" r:id="rId16"/>
    <p:sldId id="285" r:id="rId17"/>
    <p:sldId id="267" r:id="rId18"/>
    <p:sldId id="268" r:id="rId19"/>
    <p:sldId id="269" r:id="rId20"/>
    <p:sldId id="271" r:id="rId21"/>
    <p:sldId id="272" r:id="rId22"/>
    <p:sldId id="276" r:id="rId23"/>
    <p:sldId id="277" r:id="rId24"/>
    <p:sldId id="278" r:id="rId25"/>
    <p:sldId id="286" r:id="rId26"/>
    <p:sldId id="287" r:id="rId27"/>
    <p:sldId id="284" r:id="rId28"/>
    <p:sldId id="279" r:id="rId29"/>
    <p:sldId id="280" r:id="rId30"/>
    <p:sldId id="282" r:id="rId31"/>
    <p:sldId id="283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>
      <p:cViewPr varScale="1">
        <p:scale>
          <a:sx n="69" d="100"/>
          <a:sy n="69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supporting search-as-you-type using sql in databases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781A8F-B50F-4A89-816F-3F99838CC10B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38848-3718-4DEB-8AD2-7161972A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18876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supporting search-as-you-type using sql in databases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46C344-3C88-4A8A-B164-0F8E40598565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D5F7D3-7594-437F-AA8B-5AF491048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166847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supporting search-as-you-type using sql in databases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031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supporting search-as-you-type using sql in databases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919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supporting search-as-you-type using sql in databases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816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supporting search-as-you-type using sql in databases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184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3C579-902F-4D80-8092-BE0EF7D91AF4}" type="datetime1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2835-9D1A-4A21-AA41-2F4EBC786B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3829-619F-4E0D-B008-058BDB193B3E}" type="datetime1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2835-9D1A-4A21-AA41-2F4EBC786B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8C512-156E-49FE-ADB2-95A80395E9F2}" type="datetime1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2835-9D1A-4A21-AA41-2F4EBC786B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2AC1-071F-44DD-8E5E-A1B778063CA4}" type="datetime1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2835-9D1A-4A21-AA41-2F4EBC786B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0776-5814-409F-BA07-AC0E027804F7}" type="datetime1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2835-9D1A-4A21-AA41-2F4EBC786B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37C02-1754-4A1F-B67B-5F9E2DD4CB17}" type="datetime1">
              <a:rPr lang="en-US" smtClean="0"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2835-9D1A-4A21-AA41-2F4EBC786B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7D6E-93AC-491B-9983-0FC341E511EF}" type="datetime1">
              <a:rPr lang="en-US" smtClean="0"/>
              <a:t>9/24/2013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2835-9D1A-4A21-AA41-2F4EBC786B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A312A-3196-4F1F-ABE1-9853EC546780}" type="datetime1">
              <a:rPr lang="en-US" smtClean="0"/>
              <a:t>9/24/2013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2835-9D1A-4A21-AA41-2F4EBC786B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CD1C-1D53-4BCC-9363-78D612816C67}" type="datetime1">
              <a:rPr lang="en-US" smtClean="0"/>
              <a:t>9/24/2013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2835-9D1A-4A21-AA41-2F4EBC786B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38C0-0583-444F-8B40-09AF1500D70A}" type="datetime1">
              <a:rPr lang="en-US" smtClean="0"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2835-9D1A-4A21-AA41-2F4EBC786B4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4622B-66B7-4802-A05D-8C783B113BE6}" type="datetime1">
              <a:rPr lang="en-US" smtClean="0"/>
              <a:t>9/24/2013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422835-9D1A-4A21-AA41-2F4EBC786B4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1422835-9D1A-4A21-AA41-2F4EBC786B4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399A6F4-301C-4907-BCC3-5A93455D8D64}" type="datetime1">
              <a:rPr lang="en-US" smtClean="0"/>
              <a:t>9/24/2013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Search.pptx#9. Sample Table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Search.pptx#24. Example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1"/>
            <a:ext cx="8077200" cy="1752600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Supporting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Search-As-You-Type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dirty="0">
                <a:latin typeface="Times New Roman" pitchFamily="18" charset="0"/>
                <a:cs typeface="Times New Roman" pitchFamily="18" charset="0"/>
              </a:rPr>
            </a:b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Using SQL in Databases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6800" y="4571999"/>
            <a:ext cx="3429000" cy="2002919"/>
          </a:xfrm>
        </p:spPr>
        <p:txBody>
          <a:bodyPr>
            <a:normAutofit fontScale="77500" lnSpcReduction="20000"/>
          </a:bodyPr>
          <a:lstStyle/>
          <a:p>
            <a:pPr algn="r">
              <a:lnSpc>
                <a:spcPct val="120000"/>
              </a:lnSpc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Ashmi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eorge</a:t>
            </a:r>
          </a:p>
          <a:p>
            <a:pPr algn="r">
              <a:lnSpc>
                <a:spcPct val="120000"/>
              </a:lnSpc>
            </a:pP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S7R</a:t>
            </a:r>
          </a:p>
          <a:p>
            <a:pPr algn="r">
              <a:lnSpc>
                <a:spcPct val="120000"/>
              </a:lnSpc>
            </a:pP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Roll 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No:13</a:t>
            </a:r>
            <a:endParaRPr lang="en-US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20000"/>
              </a:lnSpc>
            </a:pPr>
            <a:endParaRPr lang="en-US" sz="3600" dirty="0" smtClean="0"/>
          </a:p>
          <a:p>
            <a:pPr algn="r">
              <a:lnSpc>
                <a:spcPct val="120000"/>
              </a:lnSpc>
            </a:pPr>
            <a:endParaRPr lang="en-US" sz="3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4585855"/>
            <a:ext cx="5562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Topic approval date:02-08-2013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Slide approval date:24-09-2013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Topic and Slide approved by: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Miss.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Jisha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 Abraham</a:t>
            </a:r>
          </a:p>
        </p:txBody>
      </p:sp>
    </p:spTree>
    <p:extLst>
      <p:ext uri="{BB962C8B-B14F-4D97-AF65-F5344CB8AC3E}">
        <p14:creationId xmlns:p14="http://schemas.microsoft.com/office/powerpoint/2010/main" val="137798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610600" cy="12192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Inverted index table and prefix table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7" t="31032" r="24133" b="1920"/>
          <a:stretch/>
        </p:blipFill>
        <p:spPr>
          <a:xfrm>
            <a:off x="197427" y="1600200"/>
            <a:ext cx="8139545" cy="4430288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8368" y="6220691"/>
            <a:ext cx="6937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Courtesy: IEEE transactions on Knowledge and Data </a:t>
            </a:r>
            <a:r>
              <a:rPr lang="en-US" dirty="0" smtClean="0"/>
              <a:t>Engineering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83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69277"/>
            <a:ext cx="7751618" cy="821323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Index Based method 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77982" y="1600201"/>
            <a:ext cx="7827818" cy="2514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2" r="3442" b="24411"/>
          <a:stretch/>
        </p:blipFill>
        <p:spPr bwMode="auto">
          <a:xfrm>
            <a:off x="477982" y="1163782"/>
            <a:ext cx="7578436" cy="2493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3761768"/>
            <a:ext cx="8077200" cy="309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SELECT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T.* FROM P</a:t>
            </a:r>
            <a:r>
              <a:rPr lang="en-US" sz="3200" baseline="-25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 I</a:t>
            </a:r>
            <a:r>
              <a:rPr lang="en-US" sz="3200" baseline="-25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 T</a:t>
            </a:r>
          </a:p>
          <a:p>
            <a:pPr marL="114300">
              <a:lnSpc>
                <a:spcPct val="150000"/>
              </a:lnSpc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WHERE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.prefix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= “sig” AND</a:t>
            </a:r>
          </a:p>
          <a:p>
            <a:pPr marL="114300"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.ukid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&gt;=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baseline="-250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.kid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.lkid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  &lt;=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baseline="-250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.kid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114300">
              <a:lnSpc>
                <a:spcPct val="150000"/>
              </a:lnSpc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AND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baseline="-250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.rid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T.rid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4861828" y="3192288"/>
            <a:ext cx="6753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Courtesy: IEEE transactions on Knowledge and Data </a:t>
            </a:r>
            <a:r>
              <a:rPr lang="en-US" dirty="0" smtClean="0"/>
              <a:t>Engineering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02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No index based method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620000" cy="4953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Using User defined function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Using LIKE predicate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28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38554"/>
            <a:ext cx="7696200" cy="804446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Fuzzy Search-Single Keyword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001000" cy="5029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No-Index method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User defined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unction PED(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w,s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777240" lvl="2" indent="0">
              <a:lnSpc>
                <a:spcPct val="150000"/>
              </a:lnSpc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g:PED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(“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pvb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”,”privacy in database   </a:t>
            </a:r>
          </a:p>
          <a:p>
            <a:pPr marL="777240" lvl="2" indent="0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publishing”)=1</a:t>
            </a:r>
          </a:p>
          <a:p>
            <a:pPr marL="777240" lvl="2" indent="0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(s1,s2)-min number of edit operation</a:t>
            </a:r>
          </a:p>
          <a:p>
            <a:pPr marL="777240" lvl="2" indent="0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Eg:ed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corelation,correlation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)=1</a:t>
            </a:r>
          </a:p>
          <a:p>
            <a:pPr marL="777240" lvl="2" indent="0">
              <a:buNone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03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38554"/>
            <a:ext cx="7696200" cy="926684"/>
          </a:xfrm>
        </p:spPr>
        <p:txBody>
          <a:bodyPr/>
          <a:lstStyle/>
          <a:p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Index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based method</a:t>
            </a:r>
            <a:r>
              <a:rPr lang="en-US" sz="4800" dirty="0"/>
              <a:t/>
            </a:r>
            <a:br>
              <a:rPr lang="en-US" sz="48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7696200" cy="5181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Using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ser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efined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unction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Gram-Based method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Neighborhood-Generation-Based Method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02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User Defined Function-UDF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7696200" cy="5029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UDF to find similar prefixes from P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steps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Issue SQL query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Scans each prefix in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000" baseline="-25000" dirty="0">
                <a:latin typeface="Times New Roman" pitchFamily="18" charset="0"/>
                <a:cs typeface="Times New Roman" pitchFamily="18" charset="0"/>
              </a:rPr>
              <a:t>T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Calls UDF  PEDTH(w,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000" baseline="-25000" dirty="0" smtClean="0">
                <a:latin typeface="Times New Roman" pitchFamily="18" charset="0"/>
                <a:cs typeface="Times New Roman" pitchFamily="18" charset="0"/>
              </a:rPr>
              <a:t>T,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prefix,t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3000" baseline="-25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sz="3200" dirty="0" smtClean="0"/>
          </a:p>
          <a:p>
            <a:pPr marL="114300" indent="0">
              <a:buNone/>
            </a:pPr>
            <a:endParaRPr lang="en-US" sz="3200" baseline="-25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52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Using UDF(continued)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SzPct val="100000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SELECT T.* FROM P</a:t>
            </a:r>
            <a:r>
              <a:rPr lang="en-US" sz="3200" baseline="-25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 I</a:t>
            </a:r>
            <a:r>
              <a:rPr lang="en-US" sz="3200" baseline="-25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 T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WHERE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PEDTH(W,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P</a:t>
            </a:r>
            <a:r>
              <a:rPr lang="en-US" sz="3200" baseline="-25000" dirty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prefix,t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 AND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.ukid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&gt;=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baseline="-250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.kid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.lkid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&lt;=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.kid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lnSpc>
                <a:spcPct val="150000"/>
              </a:lnSpc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baseline="-250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.rid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T.rid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29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Gram-Based Method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1295400"/>
                <a:ext cx="8001000" cy="5562600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Q-grams –substrings with length q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3200" dirty="0" err="1" smtClean="0">
                    <a:latin typeface="Times New Roman" pitchFamily="18" charset="0"/>
                    <a:cs typeface="Times New Roman" pitchFamily="18" charset="0"/>
                  </a:rPr>
                  <a:t>G</a:t>
                </a:r>
                <a:r>
                  <a:rPr lang="en-US" sz="3200" baseline="30000" dirty="0" err="1" smtClean="0">
                    <a:latin typeface="Times New Roman" pitchFamily="18" charset="0"/>
                    <a:cs typeface="Times New Roman" pitchFamily="18" charset="0"/>
                  </a:rPr>
                  <a:t>q</a:t>
                </a: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(s)-set </a:t>
                </a: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of q grams of s</a:t>
                </a:r>
                <a:endParaRPr lang="en-US" sz="3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Eg:G</a:t>
                </a:r>
                <a:r>
                  <a:rPr lang="en-US" sz="320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sz="3200" dirty="0" err="1" smtClean="0">
                    <a:latin typeface="Times New Roman" pitchFamily="18" charset="0"/>
                    <a:cs typeface="Times New Roman" pitchFamily="18" charset="0"/>
                  </a:rPr>
                  <a:t>pvldb</a:t>
                </a: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)={</a:t>
                </a:r>
                <a:r>
                  <a:rPr lang="en-US" sz="3200" dirty="0" err="1" smtClean="0">
                    <a:latin typeface="Times New Roman" pitchFamily="18" charset="0"/>
                    <a:cs typeface="Times New Roman" pitchFamily="18" charset="0"/>
                  </a:rPr>
                  <a:t>pv,vl,ld,db</a:t>
                </a: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}</a:t>
                </a:r>
                <a:endParaRPr lang="en-US" sz="3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|</a:t>
                </a:r>
                <a:r>
                  <a:rPr lang="en-US" sz="3200" dirty="0" err="1" smtClean="0">
                    <a:latin typeface="Times New Roman" pitchFamily="18" charset="0"/>
                    <a:cs typeface="Times New Roman" pitchFamily="18" charset="0"/>
                  </a:rPr>
                  <a:t>G</a:t>
                </a:r>
                <a:r>
                  <a:rPr lang="en-US" sz="3200" baseline="30000" dirty="0" err="1" smtClean="0">
                    <a:latin typeface="Times New Roman" pitchFamily="18" charset="0"/>
                    <a:cs typeface="Times New Roman" pitchFamily="18" charset="0"/>
                  </a:rPr>
                  <a:t>q</a:t>
                </a: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(s1)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/>
                        <a:ea typeface="Cambria Math"/>
                      </a:rPr>
                      <m:t>∩</m:t>
                    </m:r>
                  </m:oMath>
                </a14:m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G</a:t>
                </a:r>
                <a:r>
                  <a:rPr lang="en-US" sz="3200" baseline="30000" dirty="0" smtClean="0">
                    <a:latin typeface="Times New Roman" pitchFamily="18" charset="0"/>
                    <a:cs typeface="Times New Roman" pitchFamily="18" charset="0"/>
                  </a:rPr>
                  <a:t>q</a:t>
                </a: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(s2) |&gt;=max(|s1|,|s2|)+1-q-t*q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q-gram table G</a:t>
                </a:r>
                <a:r>
                  <a:rPr lang="en-US" sz="3200" baseline="-25000" dirty="0" smtClean="0">
                    <a:latin typeface="Times New Roman" pitchFamily="18" charset="0"/>
                    <a:cs typeface="Times New Roman" pitchFamily="18" charset="0"/>
                  </a:rPr>
                  <a:t>T </a:t>
                </a: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  &lt;</a:t>
                </a:r>
                <a:r>
                  <a:rPr lang="en-US" sz="3200" dirty="0" err="1" smtClean="0">
                    <a:latin typeface="Times New Roman" pitchFamily="18" charset="0"/>
                    <a:cs typeface="Times New Roman" pitchFamily="18" charset="0"/>
                  </a:rPr>
                  <a:t>P,qgram</a:t>
                </a: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&gt;</a:t>
                </a:r>
              </a:p>
              <a:p>
                <a:pPr marL="114300" indent="0">
                  <a:lnSpc>
                    <a:spcPct val="150000"/>
                  </a:lnSpc>
                  <a:buNone/>
                </a:pPr>
                <a:endParaRPr lang="en-US" sz="3200" baseline="-25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14300" indent="0">
                  <a:buNone/>
                </a:pPr>
                <a:endParaRPr lang="en-US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295400"/>
                <a:ext cx="8001000" cy="5562600"/>
              </a:xfrm>
              <a:blipFill rotWithShape="1">
                <a:blip r:embed="rId2"/>
                <a:stretch>
                  <a:fillRect l="-5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52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077200" cy="54102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|w|+1-q-t*q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grams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3200" baseline="30000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(w)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SELECT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P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.prefix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FROM P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T ,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WHERE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.prefix</a:t>
            </a:r>
            <a:r>
              <a:rPr lang="en-US" sz="32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= G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.prefix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AND 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G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qgram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3200" baseline="30000" dirty="0" err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(w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GROUP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BY G</a:t>
            </a:r>
            <a:r>
              <a:rPr lang="en-US" sz="3200" baseline="-25000" dirty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.prefix</a:t>
            </a:r>
            <a:r>
              <a:rPr lang="en-US" sz="32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HAVING COUNT(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3200" baseline="-25000" dirty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qgram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 &gt;=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|w|+1-q-t*q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92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Neighborhood-generation method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001000" cy="548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i-deletion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neighborhood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(w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)-Set of i-deletion neighborhoods 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ˆ</a:t>
            </a:r>
            <a:r>
              <a:rPr lang="en-US" sz="3200" baseline="-2500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(w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)=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3200" baseline="30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=0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(w)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Eg:D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pvldb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)={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vldb,pldb,pvdb,pvlb,pvld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Create neighborhood-generation table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D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–records in the form &lt;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p,i-deletion,i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&gt;</a:t>
            </a:r>
          </a:p>
          <a:p>
            <a:pPr marL="114300" indent="0">
              <a:buNone/>
            </a:pP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-33754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62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020762"/>
          </a:xfrm>
        </p:spPr>
        <p:txBody>
          <a:bodyPr/>
          <a:lstStyle/>
          <a:p>
            <a:pPr marL="0" indent="0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7772400" cy="54864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Existing System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roposed System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Exact search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Fuzzy search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References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23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7467600" cy="7620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0249690"/>
              </p:ext>
            </p:extLst>
          </p:nvPr>
        </p:nvGraphicFramePr>
        <p:xfrm>
          <a:off x="838200" y="1447800"/>
          <a:ext cx="6515099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4438"/>
                <a:gridCol w="2394438"/>
                <a:gridCol w="1726223"/>
              </a:tblGrid>
              <a:tr h="43815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prefix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i-deletion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vldb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vldb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43815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vldb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43815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vldb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9" b="14408"/>
          <a:stretch/>
        </p:blipFill>
        <p:spPr bwMode="auto">
          <a:xfrm>
            <a:off x="69273" y="3200400"/>
            <a:ext cx="8153400" cy="3096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0" y="-33754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7136" y="6405357"/>
            <a:ext cx="7235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Courtesy: IEEE transactions on Knowledge and Data </a:t>
            </a:r>
            <a:r>
              <a:rPr lang="en-US" dirty="0" smtClean="0"/>
              <a:t>Engineering 2013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61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620000" cy="563562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Implementation(continued)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620000" cy="5105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SELECT DISTINCT prefix FROM D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WHERE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.i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-deletion IN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Dˆ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(w)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Disadvantage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Inefficient for long strings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Needs large space </a:t>
            </a:r>
          </a:p>
          <a:p>
            <a:endParaRPr lang="en-US" sz="3200" dirty="0" smtClean="0"/>
          </a:p>
          <a:p>
            <a:pPr marL="114300" indent="0">
              <a:buNone/>
            </a:pPr>
            <a:endParaRPr lang="en-US" sz="32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-33754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94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20000" cy="1143000"/>
          </a:xfrm>
        </p:spPr>
        <p:txBody>
          <a:bodyPr/>
          <a:lstStyle/>
          <a:p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ultikeyword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queries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620000" cy="5029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Using INTERSECT operator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Using CONTAINS command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Word-level incremental computation</a:t>
            </a:r>
          </a:p>
          <a:p>
            <a:pPr lvl="3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Previous computed results</a:t>
            </a:r>
          </a:p>
          <a:p>
            <a:pPr lvl="3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Temporary table C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Q </a:t>
            </a:r>
          </a:p>
          <a:p>
            <a:pPr lvl="3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ache results</a:t>
            </a:r>
            <a:endParaRPr lang="en-US" sz="2800" baseline="-25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-33754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82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38554"/>
            <a:ext cx="7696200" cy="804446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Incremental computation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620000" cy="5562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Query Q :w1,w2,…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wm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Create temporary table CQ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Cache record id’s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New query Q’:w1,w2,…wm,wm+1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Use CQ to incrementally answer</a:t>
            </a:r>
          </a:p>
          <a:p>
            <a:pPr marL="1051560" lvl="3" indent="0">
              <a:lnSpc>
                <a:spcPct val="150000"/>
              </a:lnSpc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764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22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Example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7772400" cy="5029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Q:privacysigmod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lnSpc>
                <a:spcPct val="150000"/>
              </a:lnSpc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CQ={r3,r6}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’: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  <a:hlinkClick r:id="rId2" action="ppaction://hlinkpres?slideindex=9&amp;slidetitle=Sample Table"/>
              </a:rPr>
              <a:t>privacysigmodpub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Result:{r6}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34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First-N Queries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229600" cy="50292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First N results as instant feedback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SELECT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T.* FROM P</a:t>
            </a:r>
            <a:r>
              <a:rPr lang="en-US" sz="3200" baseline="-25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 I</a:t>
            </a:r>
            <a:r>
              <a:rPr lang="en-US" sz="3200" baseline="-25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 T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WHERE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.prefix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= “sig” AND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.ukid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&gt;=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baseline="-250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.kid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.lkid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&lt;=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.kid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.rid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T.rid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lnSpc>
                <a:spcPct val="150000"/>
              </a:lnSpc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LIMIT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0,2</a:t>
            </a:r>
            <a:endParaRPr lang="en-US" sz="3200" dirty="0"/>
          </a:p>
          <a:p>
            <a:pPr marL="114300" indent="0">
              <a:lnSpc>
                <a:spcPct val="170000"/>
              </a:lnSpc>
              <a:buNone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lnSpc>
                <a:spcPct val="170000"/>
              </a:lnSpc>
              <a:buNone/>
            </a:pPr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lnSpc>
                <a:spcPct val="170000"/>
              </a:lnSpc>
              <a:buNone/>
            </a:pPr>
            <a:endParaRPr lang="en-US" sz="4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Dept</a:t>
            </a:r>
            <a:r>
              <a:rPr lang="en-US" dirty="0" smtClean="0"/>
              <a:t> of CSE,MACE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08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944562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Data update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620000" cy="5105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Trigger to support data update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Insertion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eletion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69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620000" cy="5181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Proposed methods  for exact search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Extended techniques for fuzzy search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Proposed incremental computation 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Data update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62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68362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001000" cy="5562600"/>
          </a:xfrm>
        </p:spPr>
        <p:txBody>
          <a:bodyPr>
            <a:no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S.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Agrawal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K.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Chakrabarti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S.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Chaudhuri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and V.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Ganti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“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Scalable Ad-Hoc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Entity Extraction from Text Collections,” Proc.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VLDB Endowment, vol. 1, no. 1, pp. 945-957, 2008.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Agrawal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S.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Chaudhuri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and G. Das, “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DBXplorer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: A System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Keyword-Based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Search over Relational Data Bases,” Proc. 18th</a:t>
            </a:r>
          </a:p>
          <a:p>
            <a:pPr marL="11430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Int’l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Conf. Data Eng. (ICDE ’02), pp. 5-16, 2002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Arasu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V.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Ganti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and R.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Kaushik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“Efficient Exact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Set-Similarity Joins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,” Proc. 32nd Int’l Conf. Very Large Data Bases (VLDB ’06),</a:t>
            </a:r>
          </a:p>
          <a:p>
            <a:pPr marL="11430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pp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918-929, 2006.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25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7696200" cy="11430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References(continued)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382000" cy="5486400"/>
          </a:xfrm>
        </p:spPr>
        <p:txBody>
          <a:bodyPr>
            <a:no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H.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Bast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A.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Chitea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F.M.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Suchanek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and I. Weber, “ESTER: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Efficient Search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on Text, Entities, and Relations,” Proc. 30th Ann. Int’l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ACM SIGIR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Conf. Research and Development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Information Retrieval (SIGIR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’07), pp. 671-678, 2007.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Bast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and I. Weber, “Type Less, Find More: Fast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AutocompletionS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earch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with a Succinct Index,” Proc. 29th Ann. Int’l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ACM SIGIR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Conf. Research and Development in Information Retrieval</a:t>
            </a:r>
          </a:p>
          <a:p>
            <a:pPr marL="11430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(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SIGIR ’06), pp. 364-371, 2006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93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7696200" cy="5105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Provides instant feedback</a:t>
            </a:r>
          </a:p>
          <a:p>
            <a:pPr>
              <a:lnSpc>
                <a:spcPct val="150000"/>
              </a:lnSpc>
            </a:pP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Autocompletion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Suggested queries or even answers 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Search-as-you-type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Using SQL - built-in query engine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Solution developed portable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63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Questions?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57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Thank you..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3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Existing System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924800" cy="5410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Boolean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Searching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Example:education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and employ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Truncation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Example:employ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Nesting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Example:education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and(employment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or jobs) </a:t>
            </a:r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82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Drawbacks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7696200" cy="5029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Require to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submit a complete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query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Difficult if limited knowledge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ry-and-see method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03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620000" cy="5410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Exact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Fuzzy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Allow minor mismatches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Find answer despite the typo in query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Improve user search experiences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Eg:aggraw,agrawal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Dept</a:t>
            </a:r>
            <a:r>
              <a:rPr lang="en-US" dirty="0" smtClean="0"/>
              <a:t> of CSE,MACE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49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8554"/>
            <a:ext cx="7620000" cy="880646"/>
          </a:xfrm>
        </p:spPr>
        <p:txBody>
          <a:bodyPr/>
          <a:lstStyle/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xact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search</a:t>
            </a:r>
            <a:endParaRPr lang="en-US" sz="4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47801"/>
            <a:ext cx="8458199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0268" y="6405357"/>
            <a:ext cx="7013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Courtesy: IEEE transactions on Knowledge and Data </a:t>
            </a:r>
            <a:r>
              <a:rPr lang="en-US" dirty="0" smtClean="0"/>
              <a:t>Engineering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42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620000" cy="5334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Index based method</a:t>
            </a:r>
          </a:p>
          <a:p>
            <a:pPr lvl="2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Auxiliary tables  </a:t>
            </a:r>
          </a:p>
          <a:p>
            <a:pPr lvl="2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Inverted index table</a:t>
            </a:r>
          </a:p>
          <a:p>
            <a:pPr lvl="2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Prefix table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No index based</a:t>
            </a:r>
          </a:p>
          <a:p>
            <a:pPr lvl="2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 auxiliary tables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88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Sample Table</a:t>
            </a:r>
            <a:endParaRPr lang="en-US" sz="4000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0" t="15856" r="35646" b="17764"/>
          <a:stretch/>
        </p:blipFill>
        <p:spPr>
          <a:xfrm>
            <a:off x="76200" y="1485900"/>
            <a:ext cx="8382000" cy="4648200"/>
          </a:xfrm>
        </p:spPr>
      </p:pic>
      <p:sp>
        <p:nvSpPr>
          <p:cNvPr id="6" name="TextBox 5"/>
          <p:cNvSpPr txBox="1"/>
          <p:nvPr/>
        </p:nvSpPr>
        <p:spPr>
          <a:xfrm>
            <a:off x="685800" y="6134100"/>
            <a:ext cx="792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 action="ppaction://hlinkpres?slideindex=24&amp;slidetitle=Example"/>
              </a:rPr>
              <a:t>Courtesy: IEEE transactions on knowledge and Data Engineering 2013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0" y="0"/>
            <a:ext cx="548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Supporting Search-As-You-Type Using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SQL in Databases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59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2608</TotalTime>
  <Words>1200</Words>
  <Application>Microsoft Office PowerPoint</Application>
  <PresentationFormat>On-screen Show (4:3)</PresentationFormat>
  <Paragraphs>237</Paragraphs>
  <Slides>31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Adjacency</vt:lpstr>
      <vt:lpstr>Supporting  Search-As-You-Type Using SQL in Databases</vt:lpstr>
      <vt:lpstr>Contents</vt:lpstr>
      <vt:lpstr>Introduction</vt:lpstr>
      <vt:lpstr>Existing System</vt:lpstr>
      <vt:lpstr>Drawbacks</vt:lpstr>
      <vt:lpstr>Proposed system</vt:lpstr>
      <vt:lpstr>Exact search</vt:lpstr>
      <vt:lpstr>Implementation</vt:lpstr>
      <vt:lpstr>Sample Table</vt:lpstr>
      <vt:lpstr>Inverted index table and prefix table</vt:lpstr>
      <vt:lpstr>Index Based method </vt:lpstr>
      <vt:lpstr>No index based method</vt:lpstr>
      <vt:lpstr>Fuzzy Search-Single Keyword</vt:lpstr>
      <vt:lpstr> Index based method </vt:lpstr>
      <vt:lpstr> User Defined Function-UDF</vt:lpstr>
      <vt:lpstr>Using UDF(continued)</vt:lpstr>
      <vt:lpstr>Gram-Based Method</vt:lpstr>
      <vt:lpstr>Implementation</vt:lpstr>
      <vt:lpstr>Neighborhood-generation method</vt:lpstr>
      <vt:lpstr>Implementation</vt:lpstr>
      <vt:lpstr>Implementation(continued)</vt:lpstr>
      <vt:lpstr>Multikeyword queries</vt:lpstr>
      <vt:lpstr>Incremental computation</vt:lpstr>
      <vt:lpstr>Example</vt:lpstr>
      <vt:lpstr>First-N Queries</vt:lpstr>
      <vt:lpstr>Data update</vt:lpstr>
      <vt:lpstr>Conclusion</vt:lpstr>
      <vt:lpstr>References</vt:lpstr>
      <vt:lpstr>References(continued)</vt:lpstr>
      <vt:lpstr>Questions?</vt:lpstr>
      <vt:lpstr>Thank you..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Asus</cp:lastModifiedBy>
  <cp:revision>204</cp:revision>
  <dcterms:created xsi:type="dcterms:W3CDTF">2013-08-31T10:49:03Z</dcterms:created>
  <dcterms:modified xsi:type="dcterms:W3CDTF">2013-09-24T04:29:43Z</dcterms:modified>
</cp:coreProperties>
</file>