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41"/>
  </p:notesMasterIdLst>
  <p:handoutMasterIdLst>
    <p:handoutMasterId r:id="rId42"/>
  </p:handoutMasterIdLst>
  <p:sldIdLst>
    <p:sldId id="256" r:id="rId2"/>
    <p:sldId id="302" r:id="rId3"/>
    <p:sldId id="257" r:id="rId4"/>
    <p:sldId id="271" r:id="rId5"/>
    <p:sldId id="272" r:id="rId6"/>
    <p:sldId id="258" r:id="rId7"/>
    <p:sldId id="270" r:id="rId8"/>
    <p:sldId id="259" r:id="rId9"/>
    <p:sldId id="260" r:id="rId10"/>
    <p:sldId id="262" r:id="rId11"/>
    <p:sldId id="263" r:id="rId12"/>
    <p:sldId id="267" r:id="rId13"/>
    <p:sldId id="266" r:id="rId14"/>
    <p:sldId id="273" r:id="rId15"/>
    <p:sldId id="293" r:id="rId16"/>
    <p:sldId id="294" r:id="rId17"/>
    <p:sldId id="295" r:id="rId18"/>
    <p:sldId id="269" r:id="rId19"/>
    <p:sldId id="275" r:id="rId20"/>
    <p:sldId id="276" r:id="rId21"/>
    <p:sldId id="277" r:id="rId22"/>
    <p:sldId id="278" r:id="rId23"/>
    <p:sldId id="279" r:id="rId24"/>
    <p:sldId id="282" r:id="rId25"/>
    <p:sldId id="281" r:id="rId26"/>
    <p:sldId id="284" r:id="rId27"/>
    <p:sldId id="285" r:id="rId28"/>
    <p:sldId id="286" r:id="rId29"/>
    <p:sldId id="287" r:id="rId30"/>
    <p:sldId id="289" r:id="rId31"/>
    <p:sldId id="296" r:id="rId32"/>
    <p:sldId id="301" r:id="rId33"/>
    <p:sldId id="297" r:id="rId34"/>
    <p:sldId id="298" r:id="rId35"/>
    <p:sldId id="299" r:id="rId36"/>
    <p:sldId id="300" r:id="rId37"/>
    <p:sldId id="290" r:id="rId38"/>
    <p:sldId id="291" r:id="rId39"/>
    <p:sldId id="292" r:id="rId40"/>
  </p:sldIdLst>
  <p:sldSz cx="12190413" cy="6840538"/>
  <p:notesSz cx="6858000" cy="9144000"/>
  <p:defaultTextStyle>
    <a:defPPr>
      <a:defRPr lang="en-US"/>
    </a:defPPr>
    <a:lvl1pPr marL="0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60295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120589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80886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241181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801475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361770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922064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482361" algn="l" defTabSz="1120589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 varScale="1">
        <p:scale>
          <a:sx n="67" d="100"/>
          <a:sy n="67" d="100"/>
        </p:scale>
        <p:origin x="-756" y="-108"/>
      </p:cViewPr>
      <p:guideLst>
        <p:guide orient="horz" pos="2155"/>
        <p:guide pos="3841"/>
      </p:guideLst>
    </p:cSldViewPr>
  </p:slideViewPr>
  <p:outlineViewPr>
    <p:cViewPr>
      <p:scale>
        <a:sx n="33" d="100"/>
        <a:sy n="33" d="100"/>
      </p:scale>
      <p:origin x="0" y="301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KKJLJO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C6BA4-3118-4BB1-A8BC-6440F65B5B2F}" type="datetimeFigureOut">
              <a:rPr lang="en-IN" smtClean="0"/>
              <a:t>19-10-2013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8743C-808A-4945-956E-2D47BB89659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19807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KKJLJO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E630E-08B7-4160-A95B-F4FE45E721C0}" type="datetimeFigureOut">
              <a:rPr lang="en-IN" smtClean="0"/>
              <a:t>19-10-2013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685800"/>
            <a:ext cx="6108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B3B57-7152-44E6-8603-2B83F995E24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71069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8531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Parameters</a:t>
            </a:r>
            <a:r>
              <a:rPr lang="en-IN" baseline="0" dirty="0" smtClean="0"/>
              <a:t> from query is derived and is </a:t>
            </a:r>
            <a:r>
              <a:rPr lang="en-IN" baseline="0" smtClean="0"/>
              <a:t>used f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5977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94719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each operand relation </a:t>
            </a:r>
            <a:r>
              <a:rPr lang="en-IN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extract a selection attribute (</a:t>
            </a:r>
            <a:r>
              <a:rPr lang="en-IN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a join attribute (</a:t>
            </a:r>
            <a:r>
              <a:rPr lang="en-IN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ji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which is used to join other operand relations, together with counts (</a:t>
            </a:r>
            <a:r>
              <a:rPr lang="en-IN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θi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of records sharing the same </a:t>
            </a:r>
            <a:r>
              <a:rPr lang="en-IN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 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IN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ji</a:t>
            </a:r>
            <a:r>
              <a:rPr lang="en-IN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values.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Since no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db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-pages are physically derived, the exact IDF is not available. Rather, Dash approximates the IDF of a keyword </a:t>
            </a:r>
            <a:r>
              <a:rPr lang="en-IN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the inverse of the number of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dbpage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fragments containing </a:t>
            </a:r>
            <a:r>
              <a:rPr lang="en-IN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 To facilitate the determination of a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dbpage’s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size and a query string, a fragment graph is derived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18874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Node value shows</a:t>
            </a:r>
            <a:r>
              <a:rPr lang="en-IN" baseline="0" dirty="0" smtClean="0"/>
              <a:t> </a:t>
            </a:r>
            <a:r>
              <a:rPr lang="en-IN" baseline="0" dirty="0" err="1" smtClean="0"/>
              <a:t>no.of</a:t>
            </a:r>
            <a:r>
              <a:rPr lang="en-IN" baseline="0" dirty="0" smtClean="0"/>
              <a:t> keywords in page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Node value shows</a:t>
            </a:r>
            <a:r>
              <a:rPr lang="en-IN" baseline="0" dirty="0" smtClean="0"/>
              <a:t> </a:t>
            </a:r>
            <a:r>
              <a:rPr lang="en-IN" baseline="0" dirty="0" err="1" smtClean="0"/>
              <a:t>no.of</a:t>
            </a:r>
            <a:r>
              <a:rPr lang="en-IN" baseline="0" dirty="0" smtClean="0"/>
              <a:t> keywords in page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records from the three operand relations: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restaurant,comment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customer are joined through two MR jobs.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7790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db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-pages, even generated by different query strings, would share similar (or even identical) contents. This is mainly because they are generated from some common records in a database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7687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URL+query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queried keywords…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Analyzes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appctn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SE technique (data flow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analysis,symbolic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execution), logic of web app as parameterised query.</a:t>
            </a:r>
          </a:p>
          <a:p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Map –distribute to nodes&amp; parses, Reduce- intermediate to </a:t>
            </a:r>
            <a:r>
              <a:rPr lang="en-IN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final..Result</a:t>
            </a:r>
            <a:r>
              <a:rPr lang="en-IN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key value pairs..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2520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Map : node extracts</a:t>
            </a:r>
            <a:r>
              <a:rPr lang="en-IN" baseline="0" dirty="0" smtClean="0"/>
              <a:t> keyword</a:t>
            </a:r>
            <a:r>
              <a:rPr lang="en-IN" dirty="0" smtClean="0"/>
              <a:t>, </a:t>
            </a:r>
            <a:r>
              <a:rPr lang="en-IN" dirty="0" err="1" smtClean="0"/>
              <a:t>reduce:gathers</a:t>
            </a:r>
            <a:r>
              <a:rPr lang="en-IN" dirty="0" smtClean="0"/>
              <a:t> &amp;</a:t>
            </a:r>
            <a:r>
              <a:rPr lang="en-IN" baseline="0" dirty="0" smtClean="0"/>
              <a:t> sorts </a:t>
            </a:r>
            <a:r>
              <a:rPr lang="en-IN" baseline="0" dirty="0" err="1" smtClean="0"/>
              <a:t>TFw</a:t>
            </a:r>
            <a:r>
              <a:rPr lang="en-IN" baseline="0" dirty="0" smtClean="0"/>
              <a:t>(id) for w, </a:t>
            </a:r>
            <a:r>
              <a:rPr lang="en-IN" baseline="0" dirty="0" err="1" smtClean="0"/>
              <a:t>Lw</a:t>
            </a:r>
            <a:r>
              <a:rPr lang="en-IN" baseline="0" dirty="0" smtClean="0"/>
              <a:t>-inverted list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4368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dirty="0" smtClean="0"/>
              <a:t>Map : node extracts</a:t>
            </a:r>
            <a:r>
              <a:rPr lang="en-IN" baseline="0" dirty="0" smtClean="0"/>
              <a:t> keyword</a:t>
            </a:r>
            <a:r>
              <a:rPr lang="en-IN" dirty="0" smtClean="0"/>
              <a:t>, </a:t>
            </a:r>
            <a:r>
              <a:rPr lang="en-IN" dirty="0" err="1" smtClean="0"/>
              <a:t>reduce:gathers</a:t>
            </a:r>
            <a:r>
              <a:rPr lang="en-IN" dirty="0" smtClean="0"/>
              <a:t> &amp;</a:t>
            </a:r>
            <a:r>
              <a:rPr lang="en-IN" baseline="0" dirty="0" smtClean="0"/>
              <a:t> sorts </a:t>
            </a:r>
            <a:r>
              <a:rPr lang="en-IN" baseline="0" dirty="0" err="1" smtClean="0"/>
              <a:t>TFw</a:t>
            </a:r>
            <a:r>
              <a:rPr lang="en-IN" baseline="0" dirty="0" smtClean="0"/>
              <a:t>(id) for w, </a:t>
            </a:r>
            <a:r>
              <a:rPr lang="en-IN" baseline="0" dirty="0" err="1" smtClean="0"/>
              <a:t>Lw</a:t>
            </a:r>
            <a:r>
              <a:rPr lang="en-IN" baseline="0" dirty="0" smtClean="0"/>
              <a:t>-inverted list</a:t>
            </a:r>
            <a:endParaRPr lang="en-IN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1419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Disjoint part of </a:t>
            </a:r>
            <a:r>
              <a:rPr lang="en-IN" dirty="0" err="1" smtClean="0"/>
              <a:t>db</a:t>
            </a:r>
            <a:r>
              <a:rPr lang="en-IN" baseline="0" dirty="0" smtClean="0"/>
              <a:t> page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6310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0690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4650" y="685800"/>
            <a:ext cx="6108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Web app-A, web server-W,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B3B57-7152-44E6-8603-2B83F995E241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8507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52271"/>
            <a:ext cx="12199864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281" y="1748139"/>
            <a:ext cx="10361852" cy="1825102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281" y="3602412"/>
            <a:ext cx="10361852" cy="1196649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8" y="4940390"/>
            <a:ext cx="12195432" cy="1907219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D23AB3-80AA-40CB-8B3C-FF3DC0EF8E93}" type="datetime4">
              <a:rPr lang="en-US" smtClean="0"/>
              <a:t>October 19, 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CSE DEPT, MACE KOTHAMANGALAM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1477559"/>
            <a:ext cx="10971372" cy="437490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AEF1B6-54BF-4A99-A565-A971D3926473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164" y="273942"/>
            <a:ext cx="2369651" cy="557852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0" y="273941"/>
            <a:ext cx="8431703" cy="557852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84D49A-E07E-4266-A933-9DE031299100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66F91D-CE91-449F-AE39-4A6FA1A49908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42" y="1057014"/>
            <a:ext cx="10361852" cy="182414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9604" y="2924247"/>
            <a:ext cx="6095207" cy="1451184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C2771D-74E0-42D4-BB00-4D312E8F30EB}" type="datetime4">
              <a:rPr lang="en-US" smtClean="0"/>
              <a:t>October 19,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4848276" y="2997819"/>
            <a:ext cx="243808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599753" y="2997819"/>
            <a:ext cx="243808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1" y="1477558"/>
            <a:ext cx="5384099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3" y="1477558"/>
            <a:ext cx="5384099" cy="45144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A506C4-0D2F-4202-B185-C6752F7F3315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2" y="272355"/>
            <a:ext cx="10971372" cy="114009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5396424"/>
            <a:ext cx="5386216" cy="76006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2563" y="5396424"/>
            <a:ext cx="5388332" cy="76006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521" y="1440617"/>
            <a:ext cx="5386216" cy="3931726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1" y="1440617"/>
            <a:ext cx="5388332" cy="3931726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5F676-EE0B-4D92-BE81-F9EC9649526C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E3D05F-1608-4B9C-93CD-104685DEA1AC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D1FAD-7CCA-4167-BC5D-4286B552FA93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041" y="4864383"/>
            <a:ext cx="9974403" cy="456036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033" y="5341467"/>
            <a:ext cx="5298766" cy="912072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042" y="273622"/>
            <a:ext cx="9971757" cy="45603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8208" y="6391629"/>
            <a:ext cx="2559987" cy="364829"/>
          </a:xfrm>
        </p:spPr>
        <p:txBody>
          <a:bodyPr/>
          <a:lstStyle>
            <a:extLst/>
          </a:lstStyle>
          <a:p>
            <a:fld id="{F460E1C0-BFCE-46F5-BCF3-BF04C0626D50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444" y="5429543"/>
            <a:ext cx="9549157" cy="646581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761" y="189484"/>
            <a:ext cx="11580893" cy="437794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E0F833-F3B0-494E-B113-49AA66FF47E7}" type="datetime4">
              <a:rPr lang="en-US" smtClean="0"/>
              <a:t>October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39337" y="6391630"/>
            <a:ext cx="3133833" cy="36419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CSE DEPT, 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61" y="4852735"/>
            <a:ext cx="10765841" cy="56123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10" y="5929800"/>
            <a:ext cx="6586641" cy="9187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540" y="5923890"/>
            <a:ext cx="4919961" cy="93107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4" y="5776507"/>
            <a:ext cx="4535828" cy="1078116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4" y="5773002"/>
            <a:ext cx="4540088" cy="108162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0646" y="4975738"/>
            <a:ext cx="243808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2124" y="4975738"/>
            <a:ext cx="243808" cy="228018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10" y="5929800"/>
            <a:ext cx="6586641" cy="9187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540" y="5923890"/>
            <a:ext cx="4919961" cy="93107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4" y="5776507"/>
            <a:ext cx="4535828" cy="1078116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4" y="5773002"/>
            <a:ext cx="4540088" cy="108162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522" y="273939"/>
            <a:ext cx="10971372" cy="114009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522" y="1477558"/>
            <a:ext cx="10971372" cy="4514439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8208" y="6391629"/>
            <a:ext cx="2559987" cy="364829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2E2A669-E62A-484D-82D9-FE26DAD61C7E}" type="datetime4">
              <a:rPr lang="en-US" smtClean="0"/>
              <a:t>October 19, 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39337" y="6391630"/>
            <a:ext cx="3133833" cy="36419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CSE DEPT, MACE KOTHAMANGALAM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8195" y="6391630"/>
            <a:ext cx="487617" cy="36419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code.google.com/apis/searchappliance/documentation/52/databasecrawl%20serve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3" y="899989"/>
            <a:ext cx="10463437" cy="2168547"/>
          </a:xfrm>
        </p:spPr>
        <p:txBody>
          <a:bodyPr>
            <a:normAutofit/>
          </a:bodyPr>
          <a:lstStyle/>
          <a:p>
            <a:pPr algn="ctr"/>
            <a:r>
              <a:rPr lang="en-IN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DASH </a:t>
            </a:r>
            <a:r>
              <a:rPr lang="en-IN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A Novel Search Engine for Database - Generated Dynamic Web Pages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281" y="3602412"/>
            <a:ext cx="10361852" cy="154604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APPROVAL  	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- 08/10/2013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SLIDE APPROVAL   	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- 18/10/2013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IN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SLIDE APPROVED</a:t>
            </a:r>
          </a:p>
          <a:p>
            <a:pPr algn="l"/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By : 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Mrs.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JISHA P ABRAHAM</a:t>
            </a:r>
          </a:p>
          <a:p>
            <a:pPr algn="l"/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</a:t>
            </a:fld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59102" y="3556734"/>
            <a:ext cx="6092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ARUN RAVI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ROLL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NO:12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400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R</a:t>
            </a:r>
          </a:p>
        </p:txBody>
      </p:sp>
    </p:spTree>
    <p:extLst>
      <p:ext uri="{BB962C8B-B14F-4D97-AF65-F5344CB8AC3E}">
        <p14:creationId xmlns:p14="http://schemas.microsoft.com/office/powerpoint/2010/main" val="398014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Partitions and distributes data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Performs job in parallel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Map phase: node parses input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Reduce phase: processes intermediate result </a:t>
            </a:r>
          </a:p>
          <a:p>
            <a:pPr marL="109728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MAP REDUCE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1943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88770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: creating inverted file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Document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: &lt;</a:t>
            </a:r>
            <a:r>
              <a:rPr lang="en-IN" sz="2800" i="1" dirty="0" err="1">
                <a:latin typeface="Times New Roman" pitchFamily="18" charset="0"/>
                <a:cs typeface="Times New Roman" pitchFamily="18" charset="0"/>
              </a:rPr>
              <a:t>id,text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Map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phase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:&lt;</a:t>
            </a:r>
            <a:r>
              <a:rPr lang="en-IN" sz="2800" i="1" dirty="0" err="1">
                <a:latin typeface="Times New Roman" pitchFamily="18" charset="0"/>
                <a:cs typeface="Times New Roman" pitchFamily="18" charset="0"/>
              </a:rPr>
              <a:t>w,TFw</a:t>
            </a:r>
            <a:r>
              <a:rPr lang="en-IN" sz="2800" i="1" dirty="0">
                <a:latin typeface="Times New Roman" pitchFamily="18" charset="0"/>
                <a:cs typeface="Times New Roman" pitchFamily="18" charset="0"/>
              </a:rPr>
              <a:t>(id</a:t>
            </a:r>
            <a:r>
              <a:rPr lang="en-IN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Reduce phase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=&lt;w,(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TFw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(id1),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TFw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(id2)…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TFw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id|Lw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|))&gt;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MAP REDUCE(Cont.)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403334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-page fragments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Three algorithms</a:t>
            </a:r>
          </a:p>
          <a:p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Database crawling algorithm</a:t>
            </a:r>
          </a:p>
          <a:p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Fragment indexing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algrithm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Search algorithm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DASH ARCHITECTURE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63550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DASH ARCHITECTURE(Cont.)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5304" y="3420269"/>
            <a:ext cx="2519317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Top-k </a:t>
            </a:r>
          </a:p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search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88865" y="3420269"/>
            <a:ext cx="2519317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Fragment</a:t>
            </a:r>
          </a:p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Indexing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83402" y="3420269"/>
            <a:ext cx="2519317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Database</a:t>
            </a:r>
          </a:p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Crawling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83402" y="2052118"/>
            <a:ext cx="2519317" cy="10081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Web Application Analysis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Isosceles Triangle 9"/>
          <p:cNvSpPr/>
          <p:nvPr/>
        </p:nvSpPr>
        <p:spPr>
          <a:xfrm>
            <a:off x="2844475" y="4212357"/>
            <a:ext cx="3413267" cy="1800200"/>
          </a:xfrm>
          <a:prstGeom prst="triangle">
            <a:avLst/>
          </a:prstGeom>
          <a:solidFill>
            <a:schemeClr val="bg1"/>
          </a:solidFill>
          <a:ln w="31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Fragment Index</a:t>
            </a:r>
            <a:endParaRPr lang="en-IN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>
            <a:stCxn id="7" idx="1"/>
            <a:endCxn id="6" idx="3"/>
          </p:cNvCxnSpPr>
          <p:nvPr/>
        </p:nvCxnSpPr>
        <p:spPr>
          <a:xfrm flipH="1">
            <a:off x="8208182" y="3924325"/>
            <a:ext cx="9752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296377" y="306023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144768" y="3924326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5" idx="3"/>
          </p:cNvCxnSpPr>
          <p:nvPr/>
        </p:nvCxnSpPr>
        <p:spPr>
          <a:xfrm flipH="1">
            <a:off x="3494621" y="3924325"/>
            <a:ext cx="6501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6" idx="1"/>
          </p:cNvCxnSpPr>
          <p:nvPr/>
        </p:nvCxnSpPr>
        <p:spPr>
          <a:xfrm flipH="1">
            <a:off x="4957450" y="3924325"/>
            <a:ext cx="7314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957450" y="3924326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25158" y="3636293"/>
            <a:ext cx="650146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325158" y="4212357"/>
            <a:ext cx="650146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1296377" y="1476054"/>
            <a:ext cx="0" cy="576064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11377645" y="4428381"/>
            <a:ext cx="0" cy="504056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607598" y="3132237"/>
            <a:ext cx="6257658" cy="1728192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52279" y="1332037"/>
            <a:ext cx="19504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Web application A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321158" y="5004446"/>
            <a:ext cx="17879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Database D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045647" y="3298320"/>
            <a:ext cx="17879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fragments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345939" y="3082297"/>
            <a:ext cx="28444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Application queries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6907889" y="2628181"/>
            <a:ext cx="22755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907891" y="2628181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275597" y="2340149"/>
            <a:ext cx="69078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275597" y="2340150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113059" y="1944977"/>
            <a:ext cx="42259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Reverse query string parsing logic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13647" y="2521042"/>
            <a:ext cx="28444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Application queries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-81268" y="3132238"/>
            <a:ext cx="28444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Queried keywords W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6" y="4393249"/>
            <a:ext cx="28444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k- URLs of </a:t>
            </a:r>
            <a:r>
              <a:rPr lang="en-IN" sz="15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1500" dirty="0" smtClean="0">
                <a:latin typeface="Times New Roman" pitchFamily="18" charset="0"/>
                <a:cs typeface="Times New Roman" pitchFamily="18" charset="0"/>
              </a:rPr>
              <a:t>-pages</a:t>
            </a:r>
            <a:endParaRPr lang="en-IN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60912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23" y="1260031"/>
            <a:ext cx="10971372" cy="4514439"/>
          </a:xfrm>
        </p:spPr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Analyses the web application code </a:t>
            </a:r>
          </a:p>
          <a:p>
            <a:pPr marL="109728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Database crawling for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-page fragments</a:t>
            </a: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Fragments are indexed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Performs top-k search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DASH WORKING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24072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 Implementation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Involves 3steps</a:t>
            </a: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Query string parsing</a:t>
            </a: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Application query evaluation</a:t>
            </a: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Query result presentation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APPLICATION CODE ANALYSIS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4828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523" y="251917"/>
            <a:ext cx="10971372" cy="1140090"/>
          </a:xfrm>
        </p:spPr>
        <p:txBody>
          <a:bodyPr>
            <a:noAutofit/>
          </a:bodyPr>
          <a:lstStyle/>
          <a:p>
            <a:pPr algn="ctr"/>
            <a:r>
              <a:rPr lang="en-IN" sz="4000" dirty="0">
                <a:latin typeface="Times New Roman" pitchFamily="18" charset="0"/>
                <a:cs typeface="Times New Roman" pitchFamily="18" charset="0"/>
              </a:rPr>
              <a:t>APPLICATION CODE ANALYSIS(</a:t>
            </a:r>
            <a:r>
              <a:rPr lang="en-IN" sz="4000" dirty="0" err="1">
                <a:latin typeface="Times New Roman" pitchFamily="18" charset="0"/>
                <a:cs typeface="Times New Roman" pitchFamily="18" charset="0"/>
              </a:rPr>
              <a:t>Cont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83904"/>
              </p:ext>
            </p:extLst>
          </p:nvPr>
        </p:nvGraphicFramePr>
        <p:xfrm>
          <a:off x="975306" y="1548061"/>
          <a:ext cx="10314847" cy="4587216"/>
        </p:xfrm>
        <a:graphic>
          <a:graphicData uri="http://schemas.openxmlformats.org/drawingml/2006/table">
            <a:tbl>
              <a:tblPr/>
              <a:tblGrid>
                <a:gridCol w="2194244"/>
                <a:gridCol w="8120603"/>
              </a:tblGrid>
              <a:tr h="914808">
                <a:tc gridSpan="2"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public class Search extends </a:t>
                      </a:r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HttpServlet</a:t>
                      </a:r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{</a:t>
                      </a:r>
                    </a:p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public void </a:t>
                      </a:r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doGet</a:t>
                      </a:r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HttpServletRequestResponse</a:t>
                      </a:r>
                      <a:r>
                        <a:rPr lang="en-IN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p</a:t>
                      </a:r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)..{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Query string</a:t>
                      </a:r>
                    </a:p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Parsing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1.String cuisine=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q.getParameter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(‘c’);</a:t>
                      </a:r>
                    </a:p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2.String min=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q.getParameter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(‘l’);</a:t>
                      </a:r>
                    </a:p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3.String max=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q.getParameter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(‘u’);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248">
                <a:tc gridSpan="2"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4.Connection 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cn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=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DriverManager.getConnection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fooddb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);</a:t>
                      </a: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Application Query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Evaluation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5.Q=‘SELECT name,budget,rate,comment,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uname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’+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‘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date    FROM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(restaurant LEFT JOIN comment)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’+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‘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JOIN customer  WHERE (cuisine=“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’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+cuisine+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‘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”) and (budget 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BETWEEN’+min+</a:t>
                      </a:r>
                      <a:r>
                        <a:rPr lang="en-IN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‘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AND’+max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+‘)’;</a:t>
                      </a:r>
                    </a:p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6.ResultSet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r=</a:t>
                      </a:r>
                      <a:r>
                        <a:rPr lang="en-IN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cn.createStatement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().</a:t>
                      </a:r>
                      <a:r>
                        <a:rPr lang="en-IN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executeQuery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(Q);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Result Presentation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7. output(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p,r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)}}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200" marR="1032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622" y="1044005"/>
            <a:ext cx="1459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48606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Application query - Parameterized Project-Select-Join(PSJ)</a:t>
                </a:r>
              </a:p>
              <a:p>
                <a14:m>
                  <m:oMath xmlns:m="http://schemas.openxmlformats.org/officeDocument/2006/math">
                    <m:r>
                      <a:rPr lang="en-IN" sz="4000" i="1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IN" sz="3200" dirty="0" err="1" smtClean="0">
                    <a:latin typeface="Times New Roman" pitchFamily="18" charset="0"/>
                    <a:cs typeface="Times New Roman" pitchFamily="18" charset="0"/>
                  </a:rPr>
                  <a:t>name,budget,rate,comment,uname,date</a:t>
                </a:r>
                <a:r>
                  <a:rPr lang="en-IN" sz="3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IN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14:m>
                  <m:oMath xmlns:m="http://schemas.openxmlformats.org/officeDocument/2006/math">
                    <m:r>
                      <a:rPr lang="en-IN" sz="4000" b="0" i="1" smtClean="0">
                        <a:latin typeface="Cambria Math"/>
                        <a:ea typeface="Cambria Math"/>
                      </a:rPr>
                      <m:t>   </m:t>
                    </m:r>
                    <m:r>
                      <a:rPr lang="en-IN" sz="4000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 cuisine=“cuisine” ^ budget&gt;”</a:t>
                </a:r>
                <a:r>
                  <a:rPr lang="en-IN" sz="3200" dirty="0" err="1" smtClean="0">
                    <a:latin typeface="Times New Roman" pitchFamily="18" charset="0"/>
                    <a:cs typeface="Times New Roman" pitchFamily="18" charset="0"/>
                  </a:rPr>
                  <a:t>min”^budget</a:t>
                </a:r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&lt;“max”</a:t>
                </a:r>
              </a:p>
              <a:p>
                <a:pPr marL="109728" indent="0">
                  <a:buNone/>
                </a:pPr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(restaurant</a:t>
                </a:r>
                <a:r>
                  <a:rPr lang="en-IN" sz="3200" dirty="0">
                    <a:latin typeface="Times New Roman" pitchFamily="18" charset="0"/>
                    <a:cs typeface="Times New Roman" pitchFamily="18" charset="0"/>
                  </a:rPr>
                  <a:t> ⋈ </a:t>
                </a:r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comment </a:t>
                </a:r>
                <a:r>
                  <a:rPr lang="en-IN" sz="3200" dirty="0">
                    <a:latin typeface="Times New Roman" pitchFamily="18" charset="0"/>
                    <a:cs typeface="Times New Roman" pitchFamily="18" charset="0"/>
                  </a:rPr>
                  <a:t>⋈ </a:t>
                </a:r>
                <a:r>
                  <a:rPr lang="en-IN" sz="3200" dirty="0" smtClean="0">
                    <a:latin typeface="Times New Roman" pitchFamily="18" charset="0"/>
                    <a:cs typeface="Times New Roman" pitchFamily="18" charset="0"/>
                  </a:rPr>
                  <a:t>customer)</a:t>
                </a:r>
              </a:p>
              <a:p>
                <a:pPr marL="109728" indent="0">
                  <a:buNone/>
                </a:pPr>
                <a:endParaRPr lang="en-IN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SzPct val="80000"/>
                  <a:buFont typeface="Lucida Sans Unicode" pitchFamily="34" charset="0"/>
                  <a:buChar char="‣"/>
                </a:pPr>
                <a:r>
                  <a:rPr lang="en-IN" sz="3200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Index keyword a</a:t>
                </a:r>
                <a:r>
                  <a:rPr lang="en-IN" sz="3200" dirty="0"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IN" sz="3200" dirty="0">
                    <a:latin typeface="Times New Roman" pitchFamily="18" charset="0"/>
                    <a:ea typeface="Cambria Math"/>
                    <a:cs typeface="Times New Roman" pitchFamily="18" charset="0"/>
                  </a:rPr>
                  <a:t>ainst fra</a:t>
                </a:r>
                <a:r>
                  <a:rPr lang="en-IN" sz="3200" dirty="0">
                    <a:latin typeface="Times New Roman" pitchFamily="18" charset="0"/>
                    <a:cs typeface="Times New Roman" pitchFamily="18" charset="0"/>
                  </a:rPr>
                  <a:t>gment identifiers</a:t>
                </a:r>
                <a:endParaRPr lang="en-IN" sz="3200" dirty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>
                  <a:buSzPct val="80000"/>
                  <a:buFont typeface="Lucida Sans Unicode" pitchFamily="34" charset="0"/>
                  <a:buChar char="‣"/>
                </a:pPr>
                <a:endParaRPr lang="en-IN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Lucida Sans Unicode" pitchFamily="34" charset="0"/>
                  <a:buChar char="‣"/>
                </a:pPr>
                <a:endParaRPr lang="en-IN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endParaRPr lang="en-IN" sz="3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endParaRPr lang="en-IN" sz="3200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en-IN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444" t="-1889" b="-3859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68964" y="323925"/>
            <a:ext cx="10971372" cy="1140090"/>
          </a:xfrm>
        </p:spPr>
        <p:txBody>
          <a:bodyPr>
            <a:no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DATABASE CRAWLING &amp; FRAGMENT INDEXING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76871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MapReduce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based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algorithm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Crawling &amp; Indexing as separate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steps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Step1 : crawling</a:t>
            </a: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All records &amp; attributes are exported to MR cluster</a:t>
            </a:r>
          </a:p>
          <a:p>
            <a:pPr marL="393192" lvl="1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Retrieved records grouped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91499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Step2 : indexing</a:t>
            </a: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Indexed against contained keywords</a:t>
            </a:r>
          </a:p>
          <a:p>
            <a:pPr lvl="1"/>
            <a:endParaRPr lang="en-IN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Same as building inverted file</a:t>
            </a:r>
          </a:p>
          <a:p>
            <a:pPr lvl="1"/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&lt; keyword, fragment &gt;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IN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ALGORITHM(Cont.)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74406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</a:p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Dash Architecture</a:t>
            </a:r>
          </a:p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Algorithms</a:t>
            </a:r>
          </a:p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Clr>
                <a:schemeClr val="bg2">
                  <a:lumMod val="50000"/>
                </a:schemeClr>
              </a:buClr>
              <a:buFont typeface="Lucida Sans Unicode" pitchFamily="34" charset="0"/>
              <a:buChar char="‣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Reference</a:t>
            </a:r>
          </a:p>
          <a:p>
            <a:pPr marL="393192" lvl="1" indent="0">
              <a:buClrTx/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204581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52" y="1188021"/>
            <a:ext cx="8227303" cy="56166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3868" y="5947807"/>
            <a:ext cx="3643946" cy="78483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IN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IEEE International Conference on </a:t>
            </a:r>
          </a:p>
          <a:p>
            <a:r>
              <a:rPr lang="en-IN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Distributed Computing Systems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58828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27454" y="6444605"/>
            <a:ext cx="4307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6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2600" dirty="0" smtClean="0">
                <a:latin typeface="Times New Roman" pitchFamily="18" charset="0"/>
                <a:cs typeface="Times New Roman" pitchFamily="18" charset="0"/>
              </a:rPr>
              <a:t>-page fragments</a:t>
            </a:r>
            <a:endParaRPr lang="en-IN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1943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555645"/>
              </p:ext>
            </p:extLst>
          </p:nvPr>
        </p:nvGraphicFramePr>
        <p:xfrm>
          <a:off x="332509" y="1044005"/>
          <a:ext cx="11526982" cy="5442066"/>
        </p:xfrm>
        <a:graphic>
          <a:graphicData uri="http://schemas.openxmlformats.org/drawingml/2006/table">
            <a:tbl>
              <a:tblPr/>
              <a:tblGrid>
                <a:gridCol w="2234305"/>
                <a:gridCol w="2520280"/>
                <a:gridCol w="1512168"/>
                <a:gridCol w="864096"/>
                <a:gridCol w="1944216"/>
                <a:gridCol w="1296144"/>
                <a:gridCol w="1155773"/>
              </a:tblGrid>
              <a:tr h="461356">
                <a:tc rowSpan="2"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Identifier</a:t>
                      </a:r>
                    </a:p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cuisine,budget</a:t>
                      </a: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Projection attributes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57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budget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rate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Comment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uname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date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23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(American,9)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Bond’s café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Nice coffee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James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01/11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19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(American,10)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Burger queen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Burger experts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David</a:t>
                      </a:r>
                    </a:p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06/10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56">
                <a:tc rowSpan="3"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(American,12)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56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Unique burger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Bill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05/10</a:t>
                      </a:r>
                    </a:p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95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Bad fries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Bill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06/10</a:t>
                      </a:r>
                    </a:p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79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(American,18)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Mc’Donald’s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Regret taking it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David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06/10</a:t>
                      </a:r>
                    </a:p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57">
                <a:tc rowSpan="2"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(Thai,10)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Thai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food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4.8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bankok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Thai burger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Alan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08/11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14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41715" y="4644405"/>
            <a:ext cx="36519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Inverted fragment index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687666"/>
              </p:ext>
            </p:extLst>
          </p:nvPr>
        </p:nvGraphicFramePr>
        <p:xfrm>
          <a:off x="1414686" y="1967345"/>
          <a:ext cx="9379528" cy="2823557"/>
        </p:xfrm>
        <a:graphic>
          <a:graphicData uri="http://schemas.openxmlformats.org/drawingml/2006/table">
            <a:tbl>
              <a:tblPr/>
              <a:tblGrid>
                <a:gridCol w="4689764"/>
                <a:gridCol w="4689764"/>
              </a:tblGrid>
              <a:tr h="720437"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Keyword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(identifier):occurrence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437"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Burger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(American,10):2,</a:t>
                      </a:r>
                    </a:p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(American,12):1,</a:t>
                      </a:r>
                    </a:p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(Thai,10):1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151"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Coffee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(American,9):1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Fries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(American,12):1</a:t>
                      </a:r>
                      <a:endParaRPr lang="en-IN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14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All records are exported</a:t>
            </a: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Inefficient : high data transmission 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Input /Output overheads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DEMERITS OF STEPWISE ALGORITHM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40274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907542" lvl="1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Query parameter derivation</a:t>
            </a:r>
          </a:p>
          <a:p>
            <a:pPr marL="907542" lvl="1" indent="-514350">
              <a:buFont typeface="+mj-lt"/>
              <a:buAutoNum type="arabicPeriod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907542" lvl="1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Keyword extraction &amp; occurrence calculation</a:t>
            </a:r>
          </a:p>
          <a:p>
            <a:pPr marL="907542" lvl="1" indent="-514350">
              <a:buFont typeface="+mj-lt"/>
              <a:buAutoNum type="arabicPeriod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907542" lvl="1" indent="-514350">
              <a:buFont typeface="+mj-lt"/>
              <a:buAutoNum type="arabicPeriod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Consolidation of all keywords &amp; sorting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INTEGRATED ALGORITHM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1943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286497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INTEGRATED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450" y="1030960"/>
            <a:ext cx="8858244" cy="58095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3948" y="6091823"/>
            <a:ext cx="3643946" cy="78483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IN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IEEE International Conference on </a:t>
            </a:r>
          </a:p>
          <a:p>
            <a:r>
              <a:rPr lang="en-IN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Distributed Computing Systems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308098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Search &amp; Combines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-page fragments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Returns most relevant k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-pages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Modified TF/IDF scheme used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Fragment graph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TOP-k DB-PAGE SEARCH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4976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Relationship between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-page fragments</a:t>
            </a: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Node :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-page fragment </a:t>
            </a: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If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edge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present, nodes are combined</a:t>
            </a: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27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FRAGMENT GRAPH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413629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Connected fragments can combined to form pages</a:t>
            </a: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FRAGMENT GRAPH(Example)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10" y="1548063"/>
            <a:ext cx="9685681" cy="2066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3868" y="3427527"/>
            <a:ext cx="3643946" cy="78483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IN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Courtesy: IEEE International Conference on </a:t>
            </a:r>
          </a:p>
          <a:p>
            <a:r>
              <a:rPr lang="en-IN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Distributed Computing Systems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sz="1500" dirty="0"/>
          </a:p>
        </p:txBody>
      </p:sp>
    </p:spTree>
    <p:extLst>
      <p:ext uri="{BB962C8B-B14F-4D97-AF65-F5344CB8AC3E}">
        <p14:creationId xmlns:p14="http://schemas.microsoft.com/office/powerpoint/2010/main" val="403765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Accepts three parameters</a:t>
            </a:r>
          </a:p>
          <a:p>
            <a:pPr marL="1145286" lvl="2" indent="-514350">
              <a:buFont typeface="+mj-lt"/>
              <a:buAutoNum type="arabicPeriod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Clr>
                <a:schemeClr val="tx1"/>
              </a:buClr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Queried keywords(W)</a:t>
            </a:r>
          </a:p>
          <a:p>
            <a:pPr marL="1145286" lvl="2" indent="-514350">
              <a:buFont typeface="+mj-lt"/>
              <a:buAutoNum type="arabicPeriod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ClrTx/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URLs of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-pages(k)</a:t>
            </a:r>
          </a:p>
          <a:p>
            <a:pPr marL="1145286" lvl="2" indent="-514350">
              <a:buFont typeface="+mj-lt"/>
              <a:buAutoNum type="arabicPeriod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ClrTx/>
              <a:buFont typeface="+mj-lt"/>
              <a:buAutoNum type="arabicPeriod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Threshold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-page size(S)</a:t>
            </a:r>
          </a:p>
          <a:p>
            <a:pPr marL="1145286" lvl="2" indent="-514350">
              <a:buFont typeface="+mj-lt"/>
              <a:buAutoNum type="arabicPeriod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Font typeface="+mj-lt"/>
              <a:buAutoNum type="arabicPeriod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29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TOP –k SEARCH ALGORITHM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265546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97" y="1477557"/>
            <a:ext cx="11255733" cy="4751024"/>
          </a:xfrm>
        </p:spPr>
        <p:txBody>
          <a:bodyPr>
            <a:normAutofit/>
          </a:bodyPr>
          <a:lstStyle/>
          <a:p>
            <a:pPr>
              <a:buClr>
                <a:schemeClr val="bg2">
                  <a:lumMod val="50000"/>
                </a:schemeClr>
              </a:buClr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 Engine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Static Web Pages </a:t>
            </a:r>
          </a:p>
          <a:p>
            <a:pPr>
              <a:buClrTx/>
              <a:buFont typeface="Wingdings" pitchFamily="2" charset="2"/>
              <a:buChar char="§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bg2">
                  <a:lumMod val="50000"/>
                </a:schemeClr>
              </a:buClr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Database Generated Web Pages (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pages)</a:t>
            </a:r>
          </a:p>
          <a:p>
            <a:pPr marL="393192" lvl="1" indent="0">
              <a:buClrTx/>
              <a:buNone/>
            </a:pPr>
            <a:endParaRPr lang="en-IN" sz="35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.:  Social networking sites, e-commerce sites</a:t>
            </a:r>
          </a:p>
          <a:p>
            <a:pPr lvl="1">
              <a:buClr>
                <a:schemeClr val="bg2">
                  <a:lumMod val="50000"/>
                </a:schemeClr>
              </a:buClr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bg2">
                  <a:lumMod val="50000"/>
                </a:schemeClr>
              </a:buClr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Unreachable by search engines</a:t>
            </a:r>
          </a:p>
          <a:p>
            <a:pPr>
              <a:buClrTx/>
              <a:buFont typeface="Wingdings" pitchFamily="2" charset="2"/>
              <a:buChar char="§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58152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4566" y="1332037"/>
            <a:ext cx="11580891" cy="4823031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1.Determine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-page fragments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 relevant to W from I;</a:t>
            </a:r>
          </a:p>
          <a:p>
            <a:pPr marL="393192" lvl="1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2.Initialize a priority queue Q with F output set O= { }</a:t>
            </a:r>
          </a:p>
          <a:p>
            <a:pPr marL="393192" lvl="1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3.while (Q not empty and |O|&lt;k ) do{</a:t>
            </a:r>
          </a:p>
          <a:p>
            <a:pPr marL="393192" lvl="1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dequeue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Q to get head entry	E</a:t>
            </a:r>
          </a:p>
          <a:p>
            <a:pPr marL="393192" lvl="1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Font typeface="+mj-lt"/>
              <a:buAutoNum type="arabicPeriod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30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TOP –k SEARCH </a:t>
            </a:r>
            <a:r>
              <a:rPr lang="en-IN" sz="4000" dirty="0">
                <a:latin typeface="Times New Roman" pitchFamily="18" charset="0"/>
                <a:cs typeface="Times New Roman" pitchFamily="18" charset="0"/>
              </a:rPr>
              <a:t>ALGORITHM(Cont.)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29947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521" y="1477558"/>
            <a:ext cx="11580891" cy="4823031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E not expandable w.r.t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then</a:t>
            </a:r>
          </a:p>
          <a:p>
            <a:pPr marL="393192" lvl="1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		add E to O;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goto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 4</a:t>
            </a:r>
          </a:p>
          <a:p>
            <a:pPr marL="393192" lvl="1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expand E based on G to E’</a:t>
            </a:r>
          </a:p>
          <a:p>
            <a:pPr marL="393192" lvl="1" indent="0">
              <a:buNone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add E’ to Q;}</a:t>
            </a:r>
          </a:p>
          <a:p>
            <a:pPr marL="393192" lvl="1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4.Output URLs of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-page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 O;</a:t>
            </a:r>
          </a:p>
          <a:p>
            <a:pPr marL="393192" lvl="1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Font typeface="+mj-lt"/>
              <a:buAutoNum type="arabicPeriod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31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TOP –k SEARCH ALGORITHM(Cont.)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261264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0590" y="1477558"/>
            <a:ext cx="11580891" cy="4823031"/>
          </a:xfrm>
        </p:spPr>
        <p:txBody>
          <a:bodyPr>
            <a:normAutofit/>
          </a:bodyPr>
          <a:lstStyle/>
          <a:p>
            <a:pPr marL="393192" lvl="1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A novel search engine called Dash is developed.</a:t>
            </a:r>
          </a:p>
          <a:p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Dash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can deduce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-pages and their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query URLs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 marL="109728" indent="0">
              <a:buNone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  answer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keyword search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1145286" lvl="2" indent="-514350">
              <a:buFont typeface="+mj-lt"/>
              <a:buAutoNum type="arabicPeriod"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80406" y="6391630"/>
            <a:ext cx="3133833" cy="364195"/>
          </a:xfrm>
        </p:spPr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469264" y="6391630"/>
            <a:ext cx="487617" cy="364195"/>
          </a:xfrm>
        </p:spPr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32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0591" y="273939"/>
            <a:ext cx="10971372" cy="1140090"/>
          </a:xfrm>
        </p:spPr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8930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09906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3200" dirty="0">
                <a:latin typeface="Times New Roman" pitchFamily="18" charset="0"/>
                <a:cs typeface="Times New Roman" pitchFamily="18" charset="0"/>
              </a:rPr>
              <a:t>R. Baeza-Yates and B. Ribeiro-Neto. </a:t>
            </a:r>
            <a:r>
              <a:rPr lang="pt-BR" sz="3200" i="1" dirty="0">
                <a:latin typeface="Times New Roman" pitchFamily="18" charset="0"/>
                <a:cs typeface="Times New Roman" pitchFamily="18" charset="0"/>
              </a:rPr>
              <a:t>Modern Information </a:t>
            </a:r>
            <a:r>
              <a:rPr lang="pt-BR" sz="3200" i="1" dirty="0" smtClean="0">
                <a:latin typeface="Times New Roman" pitchFamily="18" charset="0"/>
                <a:cs typeface="Times New Roman" pitchFamily="18" charset="0"/>
              </a:rPr>
              <a:t>Retrieval</a:t>
            </a:r>
            <a:r>
              <a:rPr lang="pt-BR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Pearson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 1999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J. Challenger, P.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Dantzig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Iyengar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 and K. Witting. A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Fragment-Based Approach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for Efficiently Creating Dynamic Web Content. </a:t>
            </a:r>
            <a:r>
              <a:rPr lang="en-IN" sz="3200" i="1" dirty="0">
                <a:latin typeface="Times New Roman" pitchFamily="18" charset="0"/>
                <a:cs typeface="Times New Roman" pitchFamily="18" charset="0"/>
              </a:rPr>
              <a:t>ACM </a:t>
            </a:r>
            <a:r>
              <a:rPr lang="en-IN" sz="3200" i="1" dirty="0" smtClean="0">
                <a:latin typeface="Times New Roman" pitchFamily="18" charset="0"/>
                <a:cs typeface="Times New Roman" pitchFamily="18" charset="0"/>
              </a:rPr>
              <a:t>Trans. Internet </a:t>
            </a:r>
            <a:r>
              <a:rPr lang="en-IN" sz="3200" i="1" dirty="0"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 5(2):359–389, 2005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B. Croft, D. Metzler, and T.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Strohman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IN" sz="3200" i="1" dirty="0">
                <a:latin typeface="Times New Roman" pitchFamily="18" charset="0"/>
                <a:cs typeface="Times New Roman" pitchFamily="18" charset="0"/>
              </a:rPr>
              <a:t>Search Engines: </a:t>
            </a:r>
            <a:r>
              <a:rPr lang="en-IN" sz="3200" i="1" dirty="0" smtClean="0">
                <a:latin typeface="Times New Roman" pitchFamily="18" charset="0"/>
                <a:cs typeface="Times New Roman" pitchFamily="18" charset="0"/>
              </a:rPr>
              <a:t>Information Retrieval </a:t>
            </a:r>
            <a:r>
              <a:rPr lang="en-IN" sz="3200" i="1" dirty="0">
                <a:latin typeface="Times New Roman" pitchFamily="18" charset="0"/>
                <a:cs typeface="Times New Roman" pitchFamily="18" charset="0"/>
              </a:rPr>
              <a:t>in Practice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. Addison Wesley, 2009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33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REFERENCE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33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Google Database Crawling and Serving, 2011. </a:t>
            </a:r>
            <a:r>
              <a:rPr lang="en-IN" sz="3200" dirty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  <a:hlinkClick r:id="rId2"/>
              </a:rPr>
              <a:t>code.google.com/apis/searchappliance/documentation/52/databasecrawl </a:t>
            </a:r>
            <a:r>
              <a:rPr lang="en-IN" sz="3200" dirty="0">
                <a:latin typeface="Times New Roman" pitchFamily="18" charset="0"/>
                <a:cs typeface="Times New Roman" pitchFamily="18" charset="0"/>
                <a:hlinkClick r:id="rId2"/>
              </a:rPr>
              <a:t>serve.html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Hristidis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and Y.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Papakonstantinou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. DISCOVER: Keyword Search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fr-FR" sz="3200" dirty="0" err="1" smtClean="0">
                <a:latin typeface="Times New Roman" pitchFamily="18" charset="0"/>
                <a:cs typeface="Times New Roman" pitchFamily="18" charset="0"/>
              </a:rPr>
              <a:t>Relational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3200" dirty="0" err="1">
                <a:latin typeface="Times New Roman" pitchFamily="18" charset="0"/>
                <a:cs typeface="Times New Roman" pitchFamily="18" charset="0"/>
              </a:rPr>
              <a:t>Databases</a:t>
            </a:r>
            <a:r>
              <a:rPr lang="fr-FR" sz="3200" dirty="0"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fr-FR" sz="3200" i="1" dirty="0">
                <a:latin typeface="Times New Roman" pitchFamily="18" charset="0"/>
                <a:cs typeface="Times New Roman" pitchFamily="18" charset="0"/>
              </a:rPr>
              <a:t>VLDB</a:t>
            </a:r>
            <a:r>
              <a:rPr lang="fr-FR" sz="3200" dirty="0">
                <a:latin typeface="Times New Roman" pitchFamily="18" charset="0"/>
                <a:cs typeface="Times New Roman" pitchFamily="18" charset="0"/>
              </a:rPr>
              <a:t>, pages 670–681, 2002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[17] W.-S. Li, W.-P.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Hsiung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 and K. S.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Candan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Multitiered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Cache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Management and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Acceleration for Database-Driven Websites. </a:t>
            </a:r>
            <a:r>
              <a:rPr lang="en-IN" sz="3200" i="1" dirty="0" smtClean="0">
                <a:latin typeface="Times New Roman" pitchFamily="18" charset="0"/>
                <a:cs typeface="Times New Roman" pitchFamily="18" charset="0"/>
              </a:rPr>
              <a:t>Concurrent Engineering</a:t>
            </a:r>
            <a:r>
              <a:rPr lang="en-IN" sz="3200" i="1" dirty="0">
                <a:latin typeface="Times New Roman" pitchFamily="18" charset="0"/>
                <a:cs typeface="Times New Roman" pitchFamily="18" charset="0"/>
              </a:rPr>
              <a:t>: R&amp;A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, 12(3):221–235, 2004.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REFERENCE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1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n-IN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en-IN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en-IN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n-IN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endParaRPr lang="en-IN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en-IN" sz="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QUESTIONS???</a:t>
            </a:r>
            <a:endParaRPr lang="en-IN" sz="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36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54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37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497094"/>
              </p:ext>
            </p:extLst>
          </p:nvPr>
        </p:nvGraphicFramePr>
        <p:xfrm>
          <a:off x="1340872" y="1260029"/>
          <a:ext cx="9549164" cy="4680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45606"/>
                <a:gridCol w="2906245"/>
                <a:gridCol w="2387273"/>
                <a:gridCol w="1764507"/>
                <a:gridCol w="1245533"/>
              </a:tblGrid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rid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cuisine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budget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rate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Burger Queen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American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McRonald’s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American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003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American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004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American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005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Thaifood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Thai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4.8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006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Bangkok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Thai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5065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007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Bond’s café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American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3286894" y="5940549"/>
            <a:ext cx="8939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restaurant(</a:t>
            </a:r>
            <a:r>
              <a:rPr lang="en-IN" sz="2800" u="sng" dirty="0" err="1" smtClean="0">
                <a:latin typeface="Times New Roman" pitchFamily="18" charset="0"/>
                <a:cs typeface="Times New Roman" pitchFamily="18" charset="0"/>
              </a:rPr>
              <a:t>rid,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name,cuisine,budget,rate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371415"/>
              </p:ext>
            </p:extLst>
          </p:nvPr>
        </p:nvGraphicFramePr>
        <p:xfrm>
          <a:off x="1300322" y="1283999"/>
          <a:ext cx="9833519" cy="43685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2698"/>
                <a:gridCol w="1399211"/>
                <a:gridCol w="1056488"/>
                <a:gridCol w="3792791"/>
                <a:gridCol w="2302331"/>
              </a:tblGrid>
              <a:tr h="624074"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cid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rid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uid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Comment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date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407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Burger exports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06/10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407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004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Unique burger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05/10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407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203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004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Bad fries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06/10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407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204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Regret taking it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06/10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407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205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006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Thai burger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08/11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4074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206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007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Nice </a:t>
                      </a:r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cofee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01/11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376677" y="5652517"/>
            <a:ext cx="7111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comment(</a:t>
            </a:r>
            <a:r>
              <a:rPr lang="en-IN" sz="2800" u="sng" dirty="0" err="1" smtClean="0">
                <a:latin typeface="Times New Roman" pitchFamily="18" charset="0"/>
                <a:cs typeface="Times New Roman" pitchFamily="18" charset="0"/>
              </a:rPr>
              <a:t>cid,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rid,uid,comment,date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39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STEPWISE ALGORITHM(Example)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158754"/>
              </p:ext>
            </p:extLst>
          </p:nvPr>
        </p:nvGraphicFramePr>
        <p:xfrm>
          <a:off x="2643729" y="1518605"/>
          <a:ext cx="6907861" cy="31243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72442"/>
                <a:gridCol w="4835419"/>
              </a:tblGrid>
              <a:tr h="533512"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uid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uname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4048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David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Ben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056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Bill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James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Alan</a:t>
                      </a:r>
                      <a:endParaRPr lang="en-IN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024749" y="4572397"/>
            <a:ext cx="71110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customer(</a:t>
            </a:r>
            <a:r>
              <a:rPr lang="en-IN" sz="2800" u="sng" dirty="0" err="1" smtClean="0">
                <a:latin typeface="Times New Roman" pitchFamily="18" charset="0"/>
                <a:cs typeface="Times New Roman" pitchFamily="18" charset="0"/>
              </a:rPr>
              <a:t>uid,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uname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9462" y="5940549"/>
            <a:ext cx="29523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hlinkClick r:id="rId3" action="ppaction://hlinksldjump"/>
              </a:rPr>
              <a:t>Back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11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Consider www.hotel.com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 restaurants with American cuisine 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Budget between 10$ and 15$</a:t>
            </a: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 query :‘c=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American&amp;l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=10&amp;u=15’</a:t>
            </a: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URL formed :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www.hotel.com/search?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c=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American&amp;l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=10&amp;u=15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DB PAGE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7340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08529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page generated  </a:t>
            </a:r>
          </a:p>
          <a:p>
            <a:pPr marL="109728" indent="0">
              <a:buNone/>
            </a:pP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DB PAGE EXAMPLE (Cont.)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934037"/>
              </p:ext>
            </p:extLst>
          </p:nvPr>
        </p:nvGraphicFramePr>
        <p:xfrm>
          <a:off x="568963" y="2916214"/>
          <a:ext cx="10971220" cy="2880068"/>
        </p:xfrm>
        <a:graphic>
          <a:graphicData uri="http://schemas.openxmlformats.org/drawingml/2006/table">
            <a:tbl>
              <a:tblPr/>
              <a:tblGrid>
                <a:gridCol w="2194244"/>
                <a:gridCol w="1544098"/>
                <a:gridCol w="1056488"/>
                <a:gridCol w="6176390"/>
              </a:tblGrid>
              <a:tr h="638034">
                <a:tc>
                  <a:txBody>
                    <a:bodyPr/>
                    <a:lstStyle/>
                    <a:p>
                      <a:pPr algn="l"/>
                      <a:r>
                        <a:rPr lang="en-IN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Resturants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Budget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Rate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User comments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285"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Burger Queen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$10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Burger experts by David on 06/10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829">
                <a:tc>
                  <a:txBody>
                    <a:bodyPr/>
                    <a:lstStyle/>
                    <a:p>
                      <a:pPr algn="l"/>
                      <a:r>
                        <a:rPr lang="en-IN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$12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829">
                <a:tc>
                  <a:txBody>
                    <a:bodyPr/>
                    <a:lstStyle/>
                    <a:p>
                      <a:pPr algn="l"/>
                      <a:r>
                        <a:rPr lang="en-IN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Wandy’s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$12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Unique burgers By Bill on 05/10;</a:t>
                      </a:r>
                    </a:p>
                    <a:p>
                      <a:pPr algn="l"/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Bad fries by Bill on 06/10 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205423"/>
              </p:ext>
            </p:extLst>
          </p:nvPr>
        </p:nvGraphicFramePr>
        <p:xfrm>
          <a:off x="568963" y="2159933"/>
          <a:ext cx="10971219" cy="487680"/>
        </p:xfrm>
        <a:graphic>
          <a:graphicData uri="http://schemas.openxmlformats.org/drawingml/2006/table">
            <a:tbl>
              <a:tblPr/>
              <a:tblGrid>
                <a:gridCol w="10971219"/>
              </a:tblGrid>
              <a:tr h="319314">
                <a:tc>
                  <a:txBody>
                    <a:bodyPr/>
                    <a:lstStyle/>
                    <a:p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www.hotel.com/search? c=</a:t>
                      </a:r>
                      <a:r>
                        <a:rPr lang="en-IN" sz="2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American&amp;l</a:t>
                      </a:r>
                      <a:r>
                        <a:rPr lang="en-IN" sz="2600" dirty="0" smtClean="0">
                          <a:latin typeface="Times New Roman" pitchFamily="18" charset="0"/>
                          <a:cs typeface="Times New Roman" pitchFamily="18" charset="0"/>
                        </a:rPr>
                        <a:t>=10&amp;u=15</a:t>
                      </a:r>
                      <a:endParaRPr lang="en-IN" sz="2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3199" marR="103199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21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 engine activities</a:t>
            </a:r>
          </a:p>
          <a:p>
            <a:pPr lvl="1">
              <a:buClrTx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Crawling : aggregating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from World Wide Web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Indexing : easy searching</a:t>
            </a:r>
          </a:p>
          <a:p>
            <a:pPr lvl="1">
              <a:buClrTx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Search :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Returns most relevant results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ClrTx/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427973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en-IN" sz="3200" dirty="0" err="1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 page 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crawling </a:t>
            </a:r>
            <a:r>
              <a:rPr lang="en-IN" sz="3200" dirty="0">
                <a:latin typeface="Times New Roman" pitchFamily="18" charset="0"/>
                <a:cs typeface="Times New Roman" pitchFamily="18" charset="0"/>
              </a:rPr>
              <a:t>techniques - 2 types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ClrTx/>
              <a:buNone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Collect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cached </a:t>
            </a:r>
            <a:r>
              <a:rPr lang="en-IN" sz="2800" dirty="0" err="1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pages</a:t>
            </a: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Trial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queries to web application</a:t>
            </a:r>
          </a:p>
          <a:p>
            <a:pPr marL="109728" indent="0">
              <a:buClr>
                <a:schemeClr val="tx1"/>
              </a:buClr>
              <a:buNone/>
            </a:pPr>
            <a:endParaRPr lang="en-IN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IN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erm </a:t>
            </a:r>
            <a:r>
              <a:rPr lang="en-I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requency (</a:t>
            </a:r>
            <a:r>
              <a:rPr lang="en-I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TF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)/</a:t>
            </a:r>
            <a:r>
              <a:rPr lang="en-I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nverse </a:t>
            </a:r>
            <a:r>
              <a:rPr lang="en-I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ocument </a:t>
            </a:r>
            <a:r>
              <a:rPr lang="en-I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requency (</a:t>
            </a:r>
            <a:r>
              <a:rPr lang="en-IN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IDF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ClrTx/>
              <a:buFont typeface="Wingdings" pitchFamily="2" charset="2"/>
              <a:buChar char="§"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Inverted </a:t>
            </a:r>
            <a:r>
              <a:rPr lang="en-IN" sz="2800" dirty="0">
                <a:latin typeface="Times New Roman" pitchFamily="18" charset="0"/>
                <a:cs typeface="Times New Roman" pitchFamily="18" charset="0"/>
              </a:rPr>
              <a:t>file</a:t>
            </a:r>
          </a:p>
          <a:p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EXISTING SYSTEM(Cont.)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140465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Problems of crawling techniques</a:t>
            </a:r>
          </a:p>
          <a:p>
            <a:pPr lvl="1">
              <a:buClrTx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Incompleteness of </a:t>
            </a:r>
            <a:r>
              <a:rPr lang="en-IN" sz="28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 pages</a:t>
            </a:r>
          </a:p>
          <a:p>
            <a:pPr lvl="1">
              <a:buClrTx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Need web application invocation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Tx/>
            </a:pPr>
            <a:r>
              <a:rPr lang="en-IN" sz="2800" dirty="0" smtClean="0">
                <a:latin typeface="Times New Roman" pitchFamily="18" charset="0"/>
                <a:cs typeface="Times New Roman" pitchFamily="18" charset="0"/>
              </a:rPr>
              <a:t>Content overlapping</a:t>
            </a:r>
          </a:p>
          <a:p>
            <a:pPr lvl="1">
              <a:buClrTx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ClrTx/>
              <a:buNone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EXISTING </a:t>
            </a:r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SYSTEM PROBLEMS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1943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20889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DASH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IN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earc</a:t>
            </a:r>
            <a:r>
              <a:rPr lang="en-IN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ClrTx/>
              <a:buFont typeface="Wingdings" pitchFamily="2" charset="2"/>
              <a:buChar char="§"/>
            </a:pP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Specialized for 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pages</a:t>
            </a:r>
          </a:p>
          <a:p>
            <a:pPr>
              <a:buClrTx/>
              <a:buFont typeface="Wingdings" pitchFamily="2" charset="2"/>
              <a:buChar char="§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ap</a:t>
            </a:r>
            <a:r>
              <a:rPr lang="en-IN" sz="32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IN" sz="3200" dirty="0" err="1" smtClean="0">
                <a:latin typeface="Times New Roman" pitchFamily="18" charset="0"/>
                <a:cs typeface="Times New Roman" pitchFamily="18" charset="0"/>
              </a:rPr>
              <a:t>educe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IN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MR</a:t>
            </a: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) paradigm</a:t>
            </a:r>
            <a:endParaRPr lang="en-IN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IN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IN" sz="3200" dirty="0" smtClean="0">
                <a:latin typeface="Times New Roman" pitchFamily="18" charset="0"/>
                <a:cs typeface="Times New Roman" pitchFamily="18" charset="0"/>
              </a:rPr>
              <a:t>Top-k search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CSE DEPT, MACE KOTHAMANGALAM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7861" y="0"/>
            <a:ext cx="7555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DASH :  A Novel Search Engine for Database - Generated Dynamic Web Pages</a:t>
            </a:r>
          </a:p>
        </p:txBody>
      </p:sp>
    </p:spTree>
    <p:extLst>
      <p:ext uri="{BB962C8B-B14F-4D97-AF65-F5344CB8AC3E}">
        <p14:creationId xmlns:p14="http://schemas.microsoft.com/office/powerpoint/2010/main" val="366526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1609</TotalTime>
  <Words>2225</Words>
  <Application>Microsoft Office PowerPoint</Application>
  <PresentationFormat>Custom</PresentationFormat>
  <Paragraphs>699</Paragraphs>
  <Slides>39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Concourse</vt:lpstr>
      <vt:lpstr>DASH :  A Novel Search Engine for Database - Generated Dynamic Web Pages</vt:lpstr>
      <vt:lpstr>CONTENTS</vt:lpstr>
      <vt:lpstr>INTRODUCTION</vt:lpstr>
      <vt:lpstr>DB PAGE EXAMPLE</vt:lpstr>
      <vt:lpstr>DB PAGE EXAMPLE (Cont.)</vt:lpstr>
      <vt:lpstr>EXISTING SYSTEM</vt:lpstr>
      <vt:lpstr>EXISTING SYSTEM(Cont.)</vt:lpstr>
      <vt:lpstr>EXISTING SYSTEM PROBLEMS</vt:lpstr>
      <vt:lpstr>PROPOSED SYSTEM</vt:lpstr>
      <vt:lpstr>MAP REDUCE</vt:lpstr>
      <vt:lpstr>MAP REDUCE(Cont.)</vt:lpstr>
      <vt:lpstr>DASH ARCHITECTURE</vt:lpstr>
      <vt:lpstr>DASH ARCHITECTURE(Cont.)</vt:lpstr>
      <vt:lpstr>DASH WORKING</vt:lpstr>
      <vt:lpstr>APPLICATION CODE ANALYSIS</vt:lpstr>
      <vt:lpstr>APPLICATION CODE ANALYSIS(Cont)</vt:lpstr>
      <vt:lpstr>DATABASE CRAWLING &amp; FRAGMENT INDEXING</vt:lpstr>
      <vt:lpstr>STEPWISE ALGORITHM</vt:lpstr>
      <vt:lpstr>STEPWISE ALGORITHM(Cont.)</vt:lpstr>
      <vt:lpstr>STEPWISE ALGORITHM(Example)</vt:lpstr>
      <vt:lpstr>STEPWISE ALGORITHM(Example)</vt:lpstr>
      <vt:lpstr>STEPWISE ALGORITHM(Example)</vt:lpstr>
      <vt:lpstr>DEMERITS OF STEPWISE ALGORITHM</vt:lpstr>
      <vt:lpstr>INTEGRATED ALGORITHM</vt:lpstr>
      <vt:lpstr>INTEGRATED ALGORITHM(Example)</vt:lpstr>
      <vt:lpstr>TOP-k DB-PAGE SEARCH</vt:lpstr>
      <vt:lpstr>FRAGMENT GRAPH</vt:lpstr>
      <vt:lpstr>FRAGMENT GRAPH(Example)</vt:lpstr>
      <vt:lpstr>TOP –k SEARCH ALGORITHM</vt:lpstr>
      <vt:lpstr>TOP –k SEARCH ALGORITHM(Cont.)</vt:lpstr>
      <vt:lpstr>TOP –k SEARCH ALGORITHM(Cont.)</vt:lpstr>
      <vt:lpstr>CONCLUSION</vt:lpstr>
      <vt:lpstr>REFERENCE</vt:lpstr>
      <vt:lpstr>REFERENCE</vt:lpstr>
      <vt:lpstr>PowerPoint Presentation</vt:lpstr>
      <vt:lpstr>PowerPoint Presentation</vt:lpstr>
      <vt:lpstr>STEPWISE ALGORITHM(Example)</vt:lpstr>
      <vt:lpstr>STEPWISE ALGORITHM(Example)</vt:lpstr>
      <vt:lpstr>STEPWISE ALGORITHM(Example)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Dash :  A Novel Search Engine for Database - Generated Dynamic Web Pages</dc:title>
  <dc:creator>Arun Ravi</dc:creator>
  <cp:lastModifiedBy>Arun Ravi</cp:lastModifiedBy>
  <cp:revision>125</cp:revision>
  <dcterms:created xsi:type="dcterms:W3CDTF">2013-10-05T18:58:38Z</dcterms:created>
  <dcterms:modified xsi:type="dcterms:W3CDTF">2013-10-18T20:26:17Z</dcterms:modified>
</cp:coreProperties>
</file>