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7" r:id="rId3"/>
    <p:sldId id="258" r:id="rId4"/>
    <p:sldId id="259" r:id="rId5"/>
    <p:sldId id="260" r:id="rId6"/>
    <p:sldId id="262" r:id="rId7"/>
    <p:sldId id="261" r:id="rId8"/>
    <p:sldId id="263" r:id="rId9"/>
    <p:sldId id="264" r:id="rId10"/>
    <p:sldId id="266" r:id="rId11"/>
    <p:sldId id="265"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2" name="Footer Placeholder 1"/>
          <p:cNvSpPr>
            <a:spLocks noGrp="1"/>
          </p:cNvSpPr>
          <p:nvPr>
            <p:ph type="ftr" sz="quarter" idx="11"/>
          </p:nvPr>
        </p:nvSpPr>
        <p:spPr/>
        <p:txBody>
          <a:bodyPr/>
          <a:lstStyle/>
          <a:p>
            <a:endParaRPr lang="en-IN"/>
          </a:p>
        </p:txBody>
      </p:sp>
      <p:sp>
        <p:nvSpPr>
          <p:cNvPr id="15" name="Slide Number Placeholder 14"/>
          <p:cNvSpPr>
            <a:spLocks noGrp="1"/>
          </p:cNvSpPr>
          <p:nvPr>
            <p:ph type="sldNum" sz="quarter" idx="12"/>
          </p:nvPr>
        </p:nvSpPr>
        <p:spPr>
          <a:xfrm>
            <a:off x="8229600" y="6473952"/>
            <a:ext cx="758952" cy="246888"/>
          </a:xfrm>
        </p:spPr>
        <p:txBody>
          <a:bodyPr/>
          <a:lstStyle/>
          <a:p>
            <a:fld id="{51D3330C-0F20-4073-8F96-E680AD7D83A9}"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1D3330C-0F20-4073-8F96-E680AD7D83A9}"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1D3330C-0F20-4073-8F96-E680AD7D83A9}"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19" name="Footer Placeholder 18"/>
          <p:cNvSpPr>
            <a:spLocks noGrp="1"/>
          </p:cNvSpPr>
          <p:nvPr>
            <p:ph type="ftr" sz="quarter" idx="11"/>
          </p:nvPr>
        </p:nvSpPr>
        <p:spPr>
          <a:xfrm>
            <a:off x="3581400" y="76200"/>
            <a:ext cx="2895600" cy="288925"/>
          </a:xfrm>
        </p:spPr>
        <p:txBody>
          <a:bodyPr/>
          <a:lstStyle/>
          <a:p>
            <a:endParaRPr lang="en-IN"/>
          </a:p>
        </p:txBody>
      </p:sp>
      <p:sp>
        <p:nvSpPr>
          <p:cNvPr id="16" name="Slide Number Placeholder 15"/>
          <p:cNvSpPr>
            <a:spLocks noGrp="1"/>
          </p:cNvSpPr>
          <p:nvPr>
            <p:ph type="sldNum" sz="quarter" idx="12"/>
          </p:nvPr>
        </p:nvSpPr>
        <p:spPr>
          <a:xfrm>
            <a:off x="8229600" y="6473952"/>
            <a:ext cx="758952" cy="246888"/>
          </a:xfrm>
        </p:spPr>
        <p:txBody>
          <a:bodyPr/>
          <a:lstStyle/>
          <a:p>
            <a:fld id="{51D3330C-0F20-4073-8F96-E680AD7D83A9}"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11" name="Footer Placeholder 10"/>
          <p:cNvSpPr>
            <a:spLocks noGrp="1"/>
          </p:cNvSpPr>
          <p:nvPr>
            <p:ph type="ftr" sz="quarter" idx="11"/>
          </p:nvPr>
        </p:nvSpPr>
        <p:spPr/>
        <p:txBody>
          <a:bodyPr/>
          <a:lstStyle/>
          <a:p>
            <a:endParaRPr lang="en-IN"/>
          </a:p>
        </p:txBody>
      </p:sp>
      <p:sp>
        <p:nvSpPr>
          <p:cNvPr id="16" name="Slide Number Placeholder 15"/>
          <p:cNvSpPr>
            <a:spLocks noGrp="1"/>
          </p:cNvSpPr>
          <p:nvPr>
            <p:ph type="sldNum" sz="quarter" idx="12"/>
          </p:nvPr>
        </p:nvSpPr>
        <p:spPr/>
        <p:txBody>
          <a:bodyPr/>
          <a:lstStyle/>
          <a:p>
            <a:fld id="{51D3330C-0F20-4073-8F96-E680AD7D83A9}" type="slidenum">
              <a:rPr lang="en-IN" smtClean="0"/>
              <a:pPr/>
              <a:t>‹#›</a:t>
            </a:fld>
            <a:endParaRPr lang="en-IN"/>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10" name="Footer Placeholder 9"/>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51D3330C-0F20-4073-8F96-E680AD7D83A9}"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229600" y="6477000"/>
            <a:ext cx="762000" cy="246888"/>
          </a:xfrm>
        </p:spPr>
        <p:txBody>
          <a:bodyPr/>
          <a:lstStyle/>
          <a:p>
            <a:fld id="{51D3330C-0F20-4073-8F96-E680AD7D83A9}" type="slidenum">
              <a:rPr lang="en-IN" smtClean="0"/>
              <a:pPr/>
              <a:t>‹#›</a:t>
            </a:fld>
            <a:endParaRPr lang="en-IN"/>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21" name="Footer Placeholder 20"/>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1D3330C-0F20-4073-8F96-E680AD7D83A9}"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24" name="Footer Placeholder 23"/>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1D3330C-0F20-4073-8F96-E680AD7D83A9}"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29" name="Footer Placeholder 28"/>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1D3330C-0F20-4073-8F96-E680AD7D83A9}"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5B4002B-088B-473A-8C61-AAE24A9E4924}" type="datetimeFigureOut">
              <a:rPr lang="en-IN" smtClean="0"/>
              <a:pPr/>
              <a:t>17-10-2012</a:t>
            </a:fld>
            <a:endParaRPr lang="en-IN"/>
          </a:p>
        </p:txBody>
      </p:sp>
      <p:sp>
        <p:nvSpPr>
          <p:cNvPr id="5" name="Footer Placeholder 4"/>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51D3330C-0F20-4073-8F96-E680AD7D83A9}" type="slidenum">
              <a:rPr lang="en-IN" smtClean="0"/>
              <a:pPr/>
              <a:t>‹#›</a:t>
            </a:fld>
            <a:endParaRPr lang="en-IN"/>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5B4002B-088B-473A-8C61-AAE24A9E4924}" type="datetimeFigureOut">
              <a:rPr lang="en-IN" smtClean="0"/>
              <a:pPr/>
              <a:t>17-10-2012</a:t>
            </a:fld>
            <a:endParaRPr lang="en-IN"/>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IN"/>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1D3330C-0F20-4073-8F96-E680AD7D83A9}" type="slidenum">
              <a:rPr lang="en-IN" smtClean="0"/>
              <a:pPr/>
              <a:t>‹#›</a:t>
            </a:fld>
            <a:endParaRPr lang="en-IN"/>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604448" cy="1656184"/>
          </a:xfrm>
        </p:spPr>
        <p:txBody>
          <a:bodyPr>
            <a:noAutofit/>
          </a:bodyPr>
          <a:lstStyle/>
          <a:p>
            <a:r>
              <a:rPr lang="en-US" sz="5500" b="1" dirty="0" smtClean="0"/>
              <a:t>INDUSTRIAL  ENGINEERING</a:t>
            </a:r>
            <a:endParaRPr lang="en-IN" sz="5500" b="1" dirty="0"/>
          </a:p>
        </p:txBody>
      </p:sp>
      <p:sp>
        <p:nvSpPr>
          <p:cNvPr id="3" name="Text Placeholder 2"/>
          <p:cNvSpPr>
            <a:spLocks noGrp="1"/>
          </p:cNvSpPr>
          <p:nvPr>
            <p:ph type="body" idx="1"/>
          </p:nvPr>
        </p:nvSpPr>
        <p:spPr>
          <a:xfrm>
            <a:off x="2555776" y="2636912"/>
            <a:ext cx="4040188" cy="639762"/>
          </a:xfrm>
        </p:spPr>
        <p:txBody>
          <a:bodyPr>
            <a:noAutofit/>
          </a:bodyPr>
          <a:lstStyle/>
          <a:p>
            <a:pPr algn="ctr"/>
            <a:r>
              <a:rPr lang="en-US" sz="4800" b="1" dirty="0" smtClean="0"/>
              <a:t>TRADE UNION</a:t>
            </a:r>
            <a:endParaRPr lang="en-IN" sz="4800" b="1" dirty="0"/>
          </a:p>
        </p:txBody>
      </p:sp>
      <p:sp>
        <p:nvSpPr>
          <p:cNvPr id="5" name="Text Placeholder 4"/>
          <p:cNvSpPr>
            <a:spLocks noGrp="1"/>
          </p:cNvSpPr>
          <p:nvPr>
            <p:ph type="body" sz="half" idx="3"/>
          </p:nvPr>
        </p:nvSpPr>
        <p:spPr>
          <a:xfrm>
            <a:off x="3203848" y="4437112"/>
            <a:ext cx="4041775" cy="639762"/>
          </a:xfrm>
        </p:spPr>
        <p:txBody>
          <a:bodyPr>
            <a:normAutofit/>
          </a:bodyPr>
          <a:lstStyle/>
          <a:p>
            <a:r>
              <a:rPr lang="en-US" sz="2800" b="1" dirty="0" smtClean="0"/>
              <a:t>Submitted  by,</a:t>
            </a:r>
            <a:endParaRPr lang="en-IN" sz="2800" b="1" dirty="0"/>
          </a:p>
        </p:txBody>
      </p:sp>
      <p:sp>
        <p:nvSpPr>
          <p:cNvPr id="4" name="Content Placeholder 3"/>
          <p:cNvSpPr>
            <a:spLocks noGrp="1"/>
          </p:cNvSpPr>
          <p:nvPr>
            <p:ph sz="quarter" idx="2"/>
          </p:nvPr>
        </p:nvSpPr>
        <p:spPr>
          <a:xfrm>
            <a:off x="467544" y="5273824"/>
            <a:ext cx="4040188" cy="1584176"/>
          </a:xfrm>
        </p:spPr>
        <p:txBody>
          <a:bodyPr>
            <a:normAutofit/>
          </a:bodyPr>
          <a:lstStyle/>
          <a:p>
            <a:pPr>
              <a:buNone/>
            </a:pPr>
            <a:r>
              <a:rPr lang="en-US" b="1" dirty="0" err="1" smtClean="0"/>
              <a:t>Arun</a:t>
            </a:r>
            <a:r>
              <a:rPr lang="en-US" b="1" dirty="0" smtClean="0"/>
              <a:t>  K  Joseph</a:t>
            </a:r>
          </a:p>
          <a:p>
            <a:pPr>
              <a:buNone/>
            </a:pPr>
            <a:r>
              <a:rPr lang="en-US" b="1" dirty="0" smtClean="0"/>
              <a:t>Roll no: 21</a:t>
            </a:r>
          </a:p>
          <a:p>
            <a:pPr>
              <a:buNone/>
            </a:pPr>
            <a:r>
              <a:rPr lang="en-US" b="1" dirty="0" smtClean="0"/>
              <a:t>S7 ME-A</a:t>
            </a:r>
            <a:endParaRPr lang="en-IN" b="1" dirty="0"/>
          </a:p>
        </p:txBody>
      </p:sp>
      <p:sp>
        <p:nvSpPr>
          <p:cNvPr id="6" name="Content Placeholder 5"/>
          <p:cNvSpPr>
            <a:spLocks noGrp="1"/>
          </p:cNvSpPr>
          <p:nvPr>
            <p:ph sz="quarter" idx="4"/>
          </p:nvPr>
        </p:nvSpPr>
        <p:spPr>
          <a:xfrm>
            <a:off x="5292080" y="5229200"/>
            <a:ext cx="4041775" cy="1440160"/>
          </a:xfrm>
        </p:spPr>
        <p:txBody>
          <a:bodyPr>
            <a:normAutofit/>
          </a:bodyPr>
          <a:lstStyle/>
          <a:p>
            <a:pPr lvl="1">
              <a:buNone/>
            </a:pPr>
            <a:r>
              <a:rPr lang="en-US" sz="2400" b="1" dirty="0" err="1" smtClean="0"/>
              <a:t>Arun</a:t>
            </a:r>
            <a:r>
              <a:rPr lang="en-US" sz="2400" b="1" dirty="0" smtClean="0"/>
              <a:t> Jose Tom</a:t>
            </a:r>
          </a:p>
          <a:p>
            <a:pPr lvl="1">
              <a:buNone/>
            </a:pPr>
            <a:r>
              <a:rPr lang="en-US" sz="2400" b="1" dirty="0" smtClean="0"/>
              <a:t>Roll no: 20</a:t>
            </a:r>
          </a:p>
          <a:p>
            <a:pPr lvl="1">
              <a:buNone/>
            </a:pPr>
            <a:r>
              <a:rPr lang="en-US" sz="2400" b="1" dirty="0" smtClean="0"/>
              <a:t>S7 ME- A</a:t>
            </a:r>
            <a:endParaRPr lang="en-IN"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1575048"/>
          </a:xfrm>
        </p:spPr>
        <p:txBody>
          <a:bodyPr>
            <a:normAutofit fontScale="90000"/>
          </a:bodyPr>
          <a:lstStyle/>
          <a:p>
            <a:pPr algn="ctr"/>
            <a:r>
              <a:rPr lang="en-US" sz="4400" b="1" dirty="0" smtClean="0"/>
              <a:t>Reasons for Joining Trade Unions</a:t>
            </a:r>
            <a:r>
              <a:rPr lang="en-US" sz="4800" b="1" dirty="0" smtClean="0"/>
              <a:t/>
            </a:r>
            <a:br>
              <a:rPr lang="en-US" sz="4800" b="1" dirty="0" smtClean="0"/>
            </a:br>
            <a:endParaRPr lang="en-IN" dirty="0"/>
          </a:p>
        </p:txBody>
      </p:sp>
      <p:sp>
        <p:nvSpPr>
          <p:cNvPr id="3" name="Content Placeholder 2"/>
          <p:cNvSpPr>
            <a:spLocks noGrp="1"/>
          </p:cNvSpPr>
          <p:nvPr>
            <p:ph idx="1"/>
          </p:nvPr>
        </p:nvSpPr>
        <p:spPr>
          <a:xfrm>
            <a:off x="457200" y="1988840"/>
            <a:ext cx="8686800" cy="5257800"/>
          </a:xfrm>
        </p:spPr>
        <p:txBody>
          <a:bodyPr/>
          <a:lstStyle/>
          <a:p>
            <a:pPr>
              <a:buFont typeface="Wingdings" pitchFamily="2" charset="2"/>
              <a:buChar char="q"/>
            </a:pPr>
            <a:r>
              <a:rPr lang="en-US" sz="2800" dirty="0" smtClean="0"/>
              <a:t>Greater Bargaining Power</a:t>
            </a:r>
          </a:p>
          <a:p>
            <a:pPr>
              <a:buFont typeface="Wingdings" pitchFamily="2" charset="2"/>
              <a:buChar char="q"/>
            </a:pPr>
            <a:r>
              <a:rPr lang="en-US" sz="2800" dirty="0" smtClean="0"/>
              <a:t>Minimize Discrimination</a:t>
            </a:r>
          </a:p>
          <a:p>
            <a:pPr>
              <a:buFont typeface="Wingdings" pitchFamily="2" charset="2"/>
              <a:buChar char="q"/>
            </a:pPr>
            <a:r>
              <a:rPr lang="en-US" sz="2800" dirty="0" smtClean="0"/>
              <a:t>Sense of Security</a:t>
            </a:r>
          </a:p>
          <a:p>
            <a:pPr>
              <a:buFont typeface="Wingdings" pitchFamily="2" charset="2"/>
              <a:buChar char="q"/>
            </a:pPr>
            <a:r>
              <a:rPr lang="en-US" sz="2800" dirty="0" smtClean="0"/>
              <a:t>Sense of Participation </a:t>
            </a:r>
          </a:p>
          <a:p>
            <a:pPr>
              <a:buFont typeface="Wingdings" pitchFamily="2" charset="2"/>
              <a:buChar char="q"/>
            </a:pPr>
            <a:r>
              <a:rPr lang="en-US" sz="2800" dirty="0" smtClean="0"/>
              <a:t>Sense of Belongingness</a:t>
            </a:r>
          </a:p>
          <a:p>
            <a:pPr>
              <a:buFont typeface="Wingdings" pitchFamily="2" charset="2"/>
              <a:buChar char="q"/>
            </a:pPr>
            <a:r>
              <a:rPr lang="en-US" sz="2800" dirty="0" smtClean="0"/>
              <a:t>Platform for self expression </a:t>
            </a:r>
          </a:p>
          <a:p>
            <a:pPr>
              <a:buFont typeface="Wingdings" pitchFamily="2" charset="2"/>
              <a:buChar char="q"/>
            </a:pPr>
            <a:r>
              <a:rPr lang="en-US" sz="2800" dirty="0" smtClean="0"/>
              <a:t>Betterment of relationships </a:t>
            </a:r>
          </a:p>
          <a:p>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Problems faced by- Trade Union</a:t>
            </a:r>
            <a:endParaRPr lang="en-IN" sz="4000" b="1" dirty="0"/>
          </a:p>
        </p:txBody>
      </p:sp>
      <p:sp>
        <p:nvSpPr>
          <p:cNvPr id="3" name="Content Placeholder 2"/>
          <p:cNvSpPr>
            <a:spLocks noGrp="1"/>
          </p:cNvSpPr>
          <p:nvPr>
            <p:ph idx="1"/>
          </p:nvPr>
        </p:nvSpPr>
        <p:spPr>
          <a:xfrm>
            <a:off x="457200" y="1600200"/>
            <a:ext cx="8686800" cy="5257800"/>
          </a:xfrm>
        </p:spPr>
        <p:txBody>
          <a:bodyPr>
            <a:normAutofit/>
          </a:bodyPr>
          <a:lstStyle/>
          <a:p>
            <a:pPr>
              <a:buFont typeface="Wingdings" pitchFamily="2" charset="2"/>
              <a:buChar char="q"/>
            </a:pPr>
            <a:r>
              <a:rPr lang="en-US" sz="2800" dirty="0" smtClean="0"/>
              <a:t>Uneven growth</a:t>
            </a:r>
          </a:p>
          <a:p>
            <a:pPr>
              <a:buFont typeface="Wingdings" pitchFamily="2" charset="2"/>
              <a:buChar char="q"/>
            </a:pPr>
            <a:endParaRPr lang="en-US" sz="2800" dirty="0" smtClean="0"/>
          </a:p>
          <a:p>
            <a:pPr>
              <a:buFont typeface="Wingdings" pitchFamily="2" charset="2"/>
              <a:buChar char="q"/>
            </a:pPr>
            <a:r>
              <a:rPr lang="en-US" sz="2800" dirty="0" smtClean="0"/>
              <a:t>Limited membership</a:t>
            </a:r>
          </a:p>
          <a:p>
            <a:pPr>
              <a:buFont typeface="Wingdings" pitchFamily="2" charset="2"/>
              <a:buChar char="q"/>
            </a:pPr>
            <a:endParaRPr lang="en-US" sz="2800" dirty="0" smtClean="0"/>
          </a:p>
          <a:p>
            <a:pPr>
              <a:buFont typeface="Wingdings" pitchFamily="2" charset="2"/>
              <a:buChar char="q"/>
            </a:pPr>
            <a:r>
              <a:rPr lang="en-US" sz="2800" dirty="0" smtClean="0"/>
              <a:t>Multiplicity of unions</a:t>
            </a:r>
          </a:p>
          <a:p>
            <a:pPr>
              <a:buFont typeface="Wingdings" pitchFamily="2" charset="2"/>
              <a:buChar char="q"/>
            </a:pPr>
            <a:endParaRPr lang="en-US" sz="2800" dirty="0" smtClean="0"/>
          </a:p>
          <a:p>
            <a:pPr>
              <a:buFont typeface="Wingdings" pitchFamily="2" charset="2"/>
              <a:buChar char="q"/>
            </a:pPr>
            <a:r>
              <a:rPr lang="en-US" sz="2800" dirty="0" smtClean="0"/>
              <a:t>Financial problems</a:t>
            </a:r>
          </a:p>
          <a:p>
            <a:pPr>
              <a:buFont typeface="Wingdings" pitchFamily="2" charset="2"/>
              <a:buChar char="q"/>
            </a:pPr>
            <a:endParaRPr lang="en-US" sz="2800" dirty="0" smtClean="0"/>
          </a:p>
          <a:p>
            <a:pPr>
              <a:buFont typeface="Wingdings" pitchFamily="2" charset="2"/>
              <a:buChar char="q"/>
            </a:pPr>
            <a:r>
              <a:rPr lang="en-US" sz="2800" dirty="0" smtClean="0"/>
              <a:t>Indifferent attitude of workers</a:t>
            </a:r>
            <a:endParaRPr lang="en-IN"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ADVANTAGES</a:t>
            </a:r>
            <a:endParaRPr lang="en-IN" sz="4000" b="1" dirty="0"/>
          </a:p>
        </p:txBody>
      </p:sp>
      <p:sp>
        <p:nvSpPr>
          <p:cNvPr id="3" name="Content Placeholder 2"/>
          <p:cNvSpPr>
            <a:spLocks noGrp="1"/>
          </p:cNvSpPr>
          <p:nvPr>
            <p:ph idx="1"/>
          </p:nvPr>
        </p:nvSpPr>
        <p:spPr>
          <a:xfrm>
            <a:off x="304800" y="1988840"/>
            <a:ext cx="8839200" cy="5303838"/>
          </a:xfrm>
        </p:spPr>
        <p:txBody>
          <a:bodyPr>
            <a:normAutofit/>
          </a:bodyPr>
          <a:lstStyle/>
          <a:p>
            <a:pPr>
              <a:buFont typeface="Wingdings" pitchFamily="2" charset="2"/>
              <a:buChar char="q"/>
            </a:pPr>
            <a:r>
              <a:rPr lang="en-US" sz="2800" dirty="0" smtClean="0"/>
              <a:t>Protecting the interest of members</a:t>
            </a:r>
          </a:p>
          <a:p>
            <a:pPr>
              <a:buFont typeface="Wingdings" pitchFamily="2" charset="2"/>
              <a:buChar char="q"/>
            </a:pPr>
            <a:endParaRPr lang="en-US" sz="2800" dirty="0" smtClean="0"/>
          </a:p>
          <a:p>
            <a:pPr>
              <a:buFont typeface="Wingdings" pitchFamily="2" charset="2"/>
              <a:buChar char="q"/>
            </a:pPr>
            <a:r>
              <a:rPr lang="en-US" sz="2800" dirty="0" smtClean="0"/>
              <a:t>Build the relationship between the employee and employer</a:t>
            </a:r>
          </a:p>
          <a:p>
            <a:pPr>
              <a:buFont typeface="Wingdings" pitchFamily="2" charset="2"/>
              <a:buChar char="q"/>
            </a:pPr>
            <a:endParaRPr lang="en-US" sz="2800" dirty="0" smtClean="0"/>
          </a:p>
          <a:p>
            <a:pPr>
              <a:buFont typeface="Wingdings" pitchFamily="2" charset="2"/>
              <a:buChar char="q"/>
            </a:pPr>
            <a:r>
              <a:rPr lang="en-US" sz="2800" dirty="0" smtClean="0"/>
              <a:t>Organize social, recreational and culture activities among the members</a:t>
            </a:r>
          </a:p>
          <a:p>
            <a:pPr>
              <a:buFont typeface="Wingdings" pitchFamily="2" charset="2"/>
              <a:buChar char="q"/>
            </a:pPr>
            <a:endParaRPr lang="en-IN"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DISADVANTAGES</a:t>
            </a:r>
            <a:endParaRPr lang="en-IN" sz="4000" b="1" dirty="0"/>
          </a:p>
        </p:txBody>
      </p:sp>
      <p:sp>
        <p:nvSpPr>
          <p:cNvPr id="3" name="Content Placeholder 2"/>
          <p:cNvSpPr>
            <a:spLocks noGrp="1"/>
          </p:cNvSpPr>
          <p:nvPr>
            <p:ph idx="1"/>
          </p:nvPr>
        </p:nvSpPr>
        <p:spPr>
          <a:xfrm>
            <a:off x="304800" y="1916832"/>
            <a:ext cx="8839200" cy="5303838"/>
          </a:xfrm>
        </p:spPr>
        <p:txBody>
          <a:bodyPr>
            <a:normAutofit/>
          </a:bodyPr>
          <a:lstStyle/>
          <a:p>
            <a:pPr>
              <a:buFont typeface="Wingdings" pitchFamily="2" charset="2"/>
              <a:buChar char="q"/>
            </a:pPr>
            <a:r>
              <a:rPr lang="en-US" sz="2800" dirty="0" smtClean="0"/>
              <a:t>If labour markets are competitive, higher wages will cause unemployment. Trade unions can cause wages to go above equilibrium through the threat of strike…etc. however when the wage is above the equilibrium it will cause a fall in employment</a:t>
            </a:r>
            <a:endParaRPr lang="en-IN"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Contd…</a:t>
            </a:r>
            <a:endParaRPr lang="en-IN" sz="4000" b="1" dirty="0"/>
          </a:p>
        </p:txBody>
      </p:sp>
      <p:sp>
        <p:nvSpPr>
          <p:cNvPr id="3" name="Content Placeholder 2"/>
          <p:cNvSpPr>
            <a:spLocks noGrp="1"/>
          </p:cNvSpPr>
          <p:nvPr>
            <p:ph idx="1"/>
          </p:nvPr>
        </p:nvSpPr>
        <p:spPr>
          <a:xfrm>
            <a:off x="304800" y="2204864"/>
            <a:ext cx="8839200" cy="5303838"/>
          </a:xfrm>
        </p:spPr>
        <p:txBody>
          <a:bodyPr>
            <a:normAutofit/>
          </a:bodyPr>
          <a:lstStyle/>
          <a:p>
            <a:pPr>
              <a:buFont typeface="Wingdings" pitchFamily="2" charset="2"/>
              <a:buChar char="q"/>
            </a:pPr>
            <a:r>
              <a:rPr lang="en-US" sz="2800" dirty="0" smtClean="0"/>
              <a:t>Trade unions only consider the needs of its members</a:t>
            </a:r>
          </a:p>
          <a:p>
            <a:pPr>
              <a:buFont typeface="Wingdings" pitchFamily="2" charset="2"/>
              <a:buChar char="q"/>
            </a:pPr>
            <a:endParaRPr lang="en-US" sz="2800" dirty="0" smtClean="0"/>
          </a:p>
          <a:p>
            <a:pPr>
              <a:buFont typeface="Wingdings" pitchFamily="2" charset="2"/>
              <a:buChar char="q"/>
            </a:pPr>
            <a:r>
              <a:rPr lang="en-US" sz="2800" dirty="0" smtClean="0"/>
              <a:t>If unions become too powerful they can reduced for higher wages, above the rate of inflation. If this occurs it may contribute to general inflation</a:t>
            </a:r>
            <a:endParaRPr lang="en-IN"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openwalls.com/image/17139/thumb3_thank_you_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normAutofit/>
          </a:bodyPr>
          <a:lstStyle/>
          <a:p>
            <a:r>
              <a:rPr lang="en-US" sz="4000" b="1" dirty="0" smtClean="0"/>
              <a:t>DEFINITION</a:t>
            </a:r>
            <a:endParaRPr lang="en-IN" sz="4000" b="1" dirty="0"/>
          </a:p>
        </p:txBody>
      </p:sp>
      <p:sp>
        <p:nvSpPr>
          <p:cNvPr id="3" name="Content Placeholder 2"/>
          <p:cNvSpPr>
            <a:spLocks noGrp="1"/>
          </p:cNvSpPr>
          <p:nvPr>
            <p:ph idx="1"/>
          </p:nvPr>
        </p:nvSpPr>
        <p:spPr>
          <a:xfrm>
            <a:off x="457200" y="2204864"/>
            <a:ext cx="8686800" cy="5257800"/>
          </a:xfrm>
        </p:spPr>
        <p:txBody>
          <a:bodyPr>
            <a:normAutofit/>
          </a:bodyPr>
          <a:lstStyle/>
          <a:p>
            <a:pPr>
              <a:buFont typeface="Wingdings" pitchFamily="2" charset="2"/>
              <a:buChar char="q"/>
            </a:pPr>
            <a:r>
              <a:rPr lang="en-US" sz="2800" dirty="0" smtClean="0"/>
              <a:t>Association of workers organized for the purpose of maintaining and improving the conditions of workers in an industry</a:t>
            </a:r>
          </a:p>
          <a:p>
            <a:pPr>
              <a:buFont typeface="Wingdings" pitchFamily="2" charset="2"/>
              <a:buChar char="q"/>
            </a:pPr>
            <a:endParaRPr lang="en-US" sz="2800" dirty="0" smtClean="0"/>
          </a:p>
          <a:p>
            <a:pPr>
              <a:buFont typeface="Wingdings" pitchFamily="2" charset="2"/>
              <a:buChar char="q"/>
            </a:pPr>
            <a:r>
              <a:rPr lang="en-US" sz="2800" dirty="0" smtClean="0"/>
              <a:t>The most common purpose of these associations or unions is “maintaining or improving the conditions of their employment”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dirty="0" smtClean="0"/>
              <a:t>Contd…</a:t>
            </a:r>
            <a:endParaRPr lang="en-IN" sz="4000" dirty="0"/>
          </a:p>
        </p:txBody>
      </p:sp>
      <p:sp>
        <p:nvSpPr>
          <p:cNvPr id="3" name="Content Placeholder 2"/>
          <p:cNvSpPr>
            <a:spLocks noGrp="1"/>
          </p:cNvSpPr>
          <p:nvPr>
            <p:ph idx="1"/>
          </p:nvPr>
        </p:nvSpPr>
        <p:spPr>
          <a:xfrm>
            <a:off x="457200" y="2132856"/>
            <a:ext cx="8686800" cy="5257800"/>
          </a:xfrm>
        </p:spPr>
        <p:txBody>
          <a:bodyPr/>
          <a:lstStyle/>
          <a:p>
            <a:pPr>
              <a:buFont typeface="Wingdings" pitchFamily="2" charset="2"/>
              <a:buChar char="q"/>
            </a:pPr>
            <a:r>
              <a:rPr lang="en-US" sz="2800" dirty="0" smtClean="0"/>
              <a:t>This  may include the negotiation of wages , work rules, complaint  procedures, rules governing hiring, firing and promotion of workers, benefits, work</a:t>
            </a:r>
          </a:p>
          <a:p>
            <a:pPr>
              <a:buFont typeface="Wingdings" pitchFamily="2" charset="2"/>
              <a:buChar char="q"/>
            </a:pPr>
            <a:endParaRPr lang="en-US" sz="2800" dirty="0" smtClean="0"/>
          </a:p>
          <a:p>
            <a:pPr>
              <a:buFont typeface="Wingdings" pitchFamily="2" charset="2"/>
              <a:buChar char="q"/>
            </a:pPr>
            <a:r>
              <a:rPr lang="en-US" sz="2800" dirty="0" smtClean="0"/>
              <a:t>It is relatively permanent formation of workers. It is not a temporary or casual combination of workers </a:t>
            </a:r>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dirty="0" smtClean="0"/>
              <a:t>Contd…</a:t>
            </a:r>
            <a:endParaRPr lang="en-IN" sz="4000" dirty="0"/>
          </a:p>
        </p:txBody>
      </p:sp>
      <p:sp>
        <p:nvSpPr>
          <p:cNvPr id="3" name="Content Placeholder 2"/>
          <p:cNvSpPr>
            <a:spLocks noGrp="1"/>
          </p:cNvSpPr>
          <p:nvPr>
            <p:ph idx="1"/>
          </p:nvPr>
        </p:nvSpPr>
        <p:spPr>
          <a:xfrm>
            <a:off x="457200" y="1600200"/>
            <a:ext cx="8686800" cy="5257800"/>
          </a:xfrm>
        </p:spPr>
        <p:txBody>
          <a:bodyPr>
            <a:normAutofit/>
          </a:bodyPr>
          <a:lstStyle/>
          <a:p>
            <a:pPr>
              <a:buFont typeface="Wingdings" pitchFamily="2" charset="2"/>
              <a:buChar char="q"/>
            </a:pPr>
            <a:r>
              <a:rPr lang="en-IN" sz="2800" dirty="0" smtClean="0"/>
              <a:t>Collective strength offers a sort of insurance cover to members to fight against irrational, arbitrary and illegal actions of employers. </a:t>
            </a:r>
          </a:p>
          <a:p>
            <a:pPr>
              <a:buFont typeface="Wingdings" pitchFamily="2" charset="2"/>
              <a:buChar char="q"/>
            </a:pPr>
            <a:endParaRPr lang="en-IN" sz="2800" dirty="0" smtClean="0"/>
          </a:p>
          <a:p>
            <a:pPr>
              <a:buFont typeface="Wingdings" pitchFamily="2" charset="2"/>
              <a:buChar char="q"/>
            </a:pPr>
            <a:r>
              <a:rPr lang="en-IN" sz="2800" dirty="0" smtClean="0"/>
              <a:t>Members can share their feelings, exchange notes and fight the employer quite effectively whenever he goes off the track</a:t>
            </a:r>
            <a:r>
              <a:rPr lang="en-US" sz="2800" dirty="0" smtClean="0"/>
              <a:t> place safety and policies</a:t>
            </a:r>
            <a:endParaRPr lang="en-IN"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b="1" dirty="0" smtClean="0"/>
              <a:t> </a:t>
            </a:r>
            <a:r>
              <a:rPr lang="en-US" sz="4000" b="1" dirty="0" smtClean="0"/>
              <a:t>TRADE UNION IN INDIA</a:t>
            </a:r>
            <a:endParaRPr lang="en-IN" sz="4000" b="1" dirty="0"/>
          </a:p>
        </p:txBody>
      </p:sp>
      <p:sp>
        <p:nvSpPr>
          <p:cNvPr id="3" name="Content Placeholder 2"/>
          <p:cNvSpPr>
            <a:spLocks noGrp="1"/>
          </p:cNvSpPr>
          <p:nvPr>
            <p:ph idx="1"/>
          </p:nvPr>
        </p:nvSpPr>
        <p:spPr>
          <a:xfrm>
            <a:off x="457200" y="1097360"/>
            <a:ext cx="8686800" cy="5760640"/>
          </a:xfrm>
        </p:spPr>
        <p:txBody>
          <a:bodyPr>
            <a:normAutofit/>
          </a:bodyPr>
          <a:lstStyle/>
          <a:p>
            <a:pPr>
              <a:buFont typeface="Wingdings" pitchFamily="2" charset="2"/>
              <a:buChar char="q"/>
            </a:pPr>
            <a:r>
              <a:rPr lang="en-US" sz="2800" dirty="0" smtClean="0"/>
              <a:t>There are more than 17,000 registered trade unions in India with an average membership per unions of 575 </a:t>
            </a:r>
            <a:r>
              <a:rPr lang="en-US" sz="2800" smtClean="0"/>
              <a:t>to 600</a:t>
            </a:r>
          </a:p>
          <a:p>
            <a:pPr>
              <a:buFont typeface="Wingdings" pitchFamily="2" charset="2"/>
              <a:buChar char="q"/>
            </a:pPr>
            <a:endParaRPr lang="en-US" sz="2800" dirty="0" smtClean="0"/>
          </a:p>
          <a:p>
            <a:pPr>
              <a:buFont typeface="Wingdings" pitchFamily="2" charset="2"/>
              <a:buChar char="q"/>
            </a:pPr>
            <a:r>
              <a:rPr lang="en-US" sz="2800" dirty="0" smtClean="0"/>
              <a:t>Indian </a:t>
            </a:r>
            <a:r>
              <a:rPr lang="en-US" sz="2800" dirty="0"/>
              <a:t>T</a:t>
            </a:r>
            <a:r>
              <a:rPr lang="en-US" sz="2800" dirty="0" smtClean="0"/>
              <a:t>rade </a:t>
            </a:r>
            <a:r>
              <a:rPr lang="en-US" sz="2800" dirty="0"/>
              <a:t>U</a:t>
            </a:r>
            <a:r>
              <a:rPr lang="en-US" sz="2800" dirty="0" smtClean="0"/>
              <a:t>nion </a:t>
            </a:r>
            <a:r>
              <a:rPr lang="en-US" sz="2800" dirty="0"/>
              <a:t>A</a:t>
            </a:r>
            <a:r>
              <a:rPr lang="en-US" sz="2800" dirty="0" smtClean="0"/>
              <a:t>ct  1926 is a principal act that provides adequate safe guards to the right of labor masses</a:t>
            </a:r>
          </a:p>
          <a:p>
            <a:pPr>
              <a:buFont typeface="Wingdings" pitchFamily="2" charset="2"/>
              <a:buChar char="q"/>
            </a:pPr>
            <a:endParaRPr lang="en-US" sz="2800" dirty="0" smtClean="0"/>
          </a:p>
          <a:p>
            <a:pPr>
              <a:buFont typeface="Wingdings" pitchFamily="2" charset="2"/>
              <a:buChar char="q"/>
            </a:pPr>
            <a:r>
              <a:rPr lang="en-US" sz="2800" dirty="0" smtClean="0"/>
              <a:t>the Trade Union Act, 1926 is a fountain head act in India that provides varied rules and regulations related to trade unions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dirty="0" smtClean="0"/>
              <a:t>Contd…</a:t>
            </a:r>
            <a:endParaRPr lang="en-IN" sz="4000" dirty="0"/>
          </a:p>
        </p:txBody>
      </p:sp>
      <p:sp>
        <p:nvSpPr>
          <p:cNvPr id="3" name="Content Placeholder 2"/>
          <p:cNvSpPr>
            <a:spLocks noGrp="1"/>
          </p:cNvSpPr>
          <p:nvPr>
            <p:ph idx="1"/>
          </p:nvPr>
        </p:nvSpPr>
        <p:spPr>
          <a:xfrm>
            <a:off x="457200" y="2132856"/>
            <a:ext cx="8686800" cy="5257800"/>
          </a:xfrm>
        </p:spPr>
        <p:txBody>
          <a:bodyPr/>
          <a:lstStyle/>
          <a:p>
            <a:pPr>
              <a:buFont typeface="Wingdings" pitchFamily="2" charset="2"/>
              <a:buChar char="q"/>
            </a:pPr>
            <a:r>
              <a:rPr lang="en-US" sz="2800" dirty="0" smtClean="0"/>
              <a:t>The Trade Union Act, 1926 has defined the role of trade unions and also set certain controlling mechanisms</a:t>
            </a:r>
          </a:p>
          <a:p>
            <a:pPr>
              <a:buFont typeface="Wingdings" pitchFamily="2" charset="2"/>
              <a:buChar char="q"/>
            </a:pPr>
            <a:endParaRPr lang="en-US" sz="2800" dirty="0" smtClean="0"/>
          </a:p>
          <a:p>
            <a:pPr>
              <a:buFont typeface="Wingdings" pitchFamily="2" charset="2"/>
              <a:buChar char="q"/>
            </a:pPr>
            <a:endParaRPr lang="en-US" sz="2800" dirty="0" smtClean="0"/>
          </a:p>
          <a:p>
            <a:pPr>
              <a:buFont typeface="Wingdings" pitchFamily="2" charset="2"/>
              <a:buChar char="q"/>
            </a:pPr>
            <a:r>
              <a:rPr lang="en-US" sz="2800" dirty="0" smtClean="0"/>
              <a:t>The main aims and objectives of this act emphasizes on the reciprocal relationship between the employers and employees</a:t>
            </a:r>
            <a:endParaRPr lang="en-IN" sz="2800" dirty="0" smtClean="0"/>
          </a:p>
          <a:p>
            <a:pPr>
              <a:buFont typeface="Wingdings" pitchFamily="2" charset="2"/>
              <a:buChar char="q"/>
            </a:pP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67544" y="-819472"/>
            <a:ext cx="8229600" cy="274638"/>
          </a:xfrm>
        </p:spPr>
        <p:txBody>
          <a:bodyPr>
            <a:normAutofit fontScale="90000"/>
          </a:bodyPr>
          <a:lstStyle/>
          <a:p>
            <a:endParaRPr lang="en-IN" dirty="0"/>
          </a:p>
        </p:txBody>
      </p:sp>
      <p:sp>
        <p:nvSpPr>
          <p:cNvPr id="3" name="Content Placeholder 2"/>
          <p:cNvSpPr>
            <a:spLocks noGrp="1"/>
          </p:cNvSpPr>
          <p:nvPr>
            <p:ph idx="1"/>
          </p:nvPr>
        </p:nvSpPr>
        <p:spPr>
          <a:xfrm>
            <a:off x="0" y="260648"/>
            <a:ext cx="9144000" cy="7029400"/>
          </a:xfrm>
        </p:spPr>
        <p:txBody>
          <a:bodyPr>
            <a:normAutofit fontScale="77500" lnSpcReduction="20000"/>
          </a:bodyPr>
          <a:lstStyle/>
          <a:p>
            <a:pPr algn="ctr">
              <a:buNone/>
            </a:pPr>
            <a:r>
              <a:rPr lang="en-IN" sz="4100" b="1" u="sng" dirty="0"/>
              <a:t>At present there are twelve </a:t>
            </a:r>
            <a:r>
              <a:rPr lang="en-IN" sz="4100" b="1" u="sng" dirty="0" smtClean="0"/>
              <a:t>Central Trade </a:t>
            </a:r>
            <a:r>
              <a:rPr lang="en-IN" sz="4100" b="1" u="sng" dirty="0"/>
              <a:t>Union Organizations in India</a:t>
            </a:r>
            <a:r>
              <a:rPr lang="en-IN" sz="4100" b="1" u="sng" dirty="0" smtClean="0"/>
              <a:t>:</a:t>
            </a:r>
          </a:p>
          <a:p>
            <a:pPr>
              <a:buNone/>
            </a:pPr>
            <a:endParaRPr lang="en-IN" dirty="0"/>
          </a:p>
          <a:p>
            <a:pPr>
              <a:buNone/>
            </a:pPr>
            <a:r>
              <a:rPr lang="en-IN" sz="3300" dirty="0" smtClean="0"/>
              <a:t>  1.    All </a:t>
            </a:r>
            <a:r>
              <a:rPr lang="en-IN" sz="3300" dirty="0"/>
              <a:t>India Trade Union Congress (AITUC</a:t>
            </a:r>
            <a:r>
              <a:rPr lang="en-IN" sz="3300" dirty="0" smtClean="0"/>
              <a:t>)</a:t>
            </a:r>
          </a:p>
          <a:p>
            <a:pPr>
              <a:buNone/>
            </a:pPr>
            <a:r>
              <a:rPr lang="en-IN" sz="3300" dirty="0" smtClean="0"/>
              <a:t>  2.    </a:t>
            </a:r>
            <a:r>
              <a:rPr lang="en-IN" sz="3300" dirty="0" err="1" smtClean="0"/>
              <a:t>Bharatiya</a:t>
            </a:r>
            <a:r>
              <a:rPr lang="en-IN" sz="3300" dirty="0"/>
              <a:t> Mazdoor Sangh (BMS</a:t>
            </a:r>
            <a:r>
              <a:rPr lang="en-IN" sz="3300" dirty="0" smtClean="0"/>
              <a:t>)</a:t>
            </a:r>
          </a:p>
          <a:p>
            <a:pPr>
              <a:buNone/>
            </a:pPr>
            <a:r>
              <a:rPr lang="en-IN" sz="3300" dirty="0" smtClean="0"/>
              <a:t>  3.    Centre </a:t>
            </a:r>
            <a:r>
              <a:rPr lang="en-IN" sz="3300" dirty="0"/>
              <a:t>of Indian Trade Unions (CITU</a:t>
            </a:r>
            <a:r>
              <a:rPr lang="en-IN" sz="3300" dirty="0" smtClean="0"/>
              <a:t>)</a:t>
            </a:r>
          </a:p>
          <a:p>
            <a:pPr>
              <a:buNone/>
            </a:pPr>
            <a:r>
              <a:rPr lang="en-IN" sz="3300" dirty="0" smtClean="0"/>
              <a:t>  4.    Hind </a:t>
            </a:r>
            <a:r>
              <a:rPr lang="en-IN" sz="3300" dirty="0"/>
              <a:t>Mazdoor Kisan Panchayat (HMKP</a:t>
            </a:r>
            <a:r>
              <a:rPr lang="en-IN" sz="3300" dirty="0" smtClean="0"/>
              <a:t>)</a:t>
            </a:r>
          </a:p>
          <a:p>
            <a:pPr>
              <a:buNone/>
            </a:pPr>
            <a:r>
              <a:rPr lang="en-IN" sz="3300" dirty="0" smtClean="0"/>
              <a:t>  5.    Hind</a:t>
            </a:r>
            <a:r>
              <a:rPr lang="en-IN" sz="3300" dirty="0"/>
              <a:t> Mazdoor Sabha (HMS</a:t>
            </a:r>
            <a:r>
              <a:rPr lang="en-IN" sz="3300" dirty="0" smtClean="0"/>
              <a:t>)</a:t>
            </a:r>
          </a:p>
          <a:p>
            <a:pPr>
              <a:buNone/>
            </a:pPr>
            <a:r>
              <a:rPr lang="en-IN" sz="3300" dirty="0" smtClean="0"/>
              <a:t>  6.    Indian </a:t>
            </a:r>
            <a:r>
              <a:rPr lang="en-IN" sz="3300" dirty="0"/>
              <a:t>Federation of Free Trade Unions (IFFTU</a:t>
            </a:r>
            <a:r>
              <a:rPr lang="en-IN" sz="3300" dirty="0" smtClean="0"/>
              <a:t>)</a:t>
            </a:r>
          </a:p>
          <a:p>
            <a:pPr>
              <a:buNone/>
            </a:pPr>
            <a:r>
              <a:rPr lang="en-IN" sz="3300" dirty="0" smtClean="0"/>
              <a:t>  7.    Indian </a:t>
            </a:r>
            <a:r>
              <a:rPr lang="en-IN" sz="3300" dirty="0"/>
              <a:t>National Trade Union Congress (INTUC</a:t>
            </a:r>
            <a:r>
              <a:rPr lang="en-IN" sz="3300" dirty="0" smtClean="0"/>
              <a:t>)</a:t>
            </a:r>
          </a:p>
          <a:p>
            <a:pPr>
              <a:buNone/>
            </a:pPr>
            <a:r>
              <a:rPr lang="en-IN" sz="3300" dirty="0" smtClean="0"/>
              <a:t>  8.    National</a:t>
            </a:r>
            <a:r>
              <a:rPr lang="en-IN" sz="3300" dirty="0"/>
              <a:t> Front of Indian Trade Unions (NFITU</a:t>
            </a:r>
            <a:r>
              <a:rPr lang="en-IN" sz="3300" dirty="0" smtClean="0"/>
              <a:t>)</a:t>
            </a:r>
          </a:p>
          <a:p>
            <a:pPr>
              <a:buNone/>
            </a:pPr>
            <a:r>
              <a:rPr lang="en-IN" sz="3300" dirty="0" smtClean="0"/>
              <a:t>  9.    National</a:t>
            </a:r>
            <a:r>
              <a:rPr lang="en-IN" sz="3300" dirty="0"/>
              <a:t> Labor Organization (NLO</a:t>
            </a:r>
            <a:r>
              <a:rPr lang="en-IN" sz="3300" dirty="0" smtClean="0"/>
              <a:t>)</a:t>
            </a:r>
          </a:p>
          <a:p>
            <a:pPr>
              <a:buNone/>
            </a:pPr>
            <a:r>
              <a:rPr lang="en-IN" sz="3300" dirty="0" smtClean="0"/>
              <a:t>  10.  Trade </a:t>
            </a:r>
            <a:r>
              <a:rPr lang="en-IN" sz="3300" dirty="0"/>
              <a:t>Unions Co-ordination Centre (TUCC</a:t>
            </a:r>
            <a:r>
              <a:rPr lang="en-IN" sz="3300" dirty="0" smtClean="0"/>
              <a:t>)</a:t>
            </a:r>
          </a:p>
          <a:p>
            <a:pPr>
              <a:buNone/>
            </a:pPr>
            <a:r>
              <a:rPr lang="en-IN" sz="3300" dirty="0" smtClean="0"/>
              <a:t>  11.  United </a:t>
            </a:r>
            <a:r>
              <a:rPr lang="en-IN" sz="3300" dirty="0"/>
              <a:t>Trade Union Congress (UTUC) </a:t>
            </a:r>
            <a:r>
              <a:rPr lang="en-IN" sz="3300" dirty="0" smtClean="0"/>
              <a:t>and</a:t>
            </a:r>
          </a:p>
          <a:p>
            <a:pPr>
              <a:buNone/>
            </a:pPr>
            <a:r>
              <a:rPr lang="en-IN" sz="3300" dirty="0" smtClean="0"/>
              <a:t>  12.  United</a:t>
            </a:r>
            <a:r>
              <a:rPr lang="en-IN" sz="3300" dirty="0"/>
              <a:t> Trade Union Congress - Lenin Sarani(UTUC - LS)</a:t>
            </a:r>
          </a:p>
          <a:p>
            <a:pPr>
              <a:buNone/>
            </a:pPr>
            <a:r>
              <a:rPr lang="en-IN" dirty="0" smtClean="0"/>
              <a:t/>
            </a:r>
            <a:br>
              <a:rPr lang="en-IN" dirty="0" smtClean="0"/>
            </a:br>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normAutofit/>
          </a:bodyPr>
          <a:lstStyle/>
          <a:p>
            <a:r>
              <a:rPr lang="en-US" sz="4000" b="1" dirty="0" smtClean="0"/>
              <a:t>Objectives of trade unions</a:t>
            </a:r>
            <a:endParaRPr lang="en-IN" sz="4000" b="1" dirty="0"/>
          </a:p>
        </p:txBody>
      </p:sp>
      <p:sp>
        <p:nvSpPr>
          <p:cNvPr id="3" name="Content Placeholder 2"/>
          <p:cNvSpPr>
            <a:spLocks noGrp="1"/>
          </p:cNvSpPr>
          <p:nvPr>
            <p:ph idx="1"/>
          </p:nvPr>
        </p:nvSpPr>
        <p:spPr>
          <a:xfrm>
            <a:off x="457200" y="1916832"/>
            <a:ext cx="8686800" cy="5805264"/>
          </a:xfrm>
        </p:spPr>
        <p:txBody>
          <a:bodyPr>
            <a:normAutofit/>
          </a:bodyPr>
          <a:lstStyle/>
          <a:p>
            <a:pPr>
              <a:buFont typeface="Wingdings" pitchFamily="2" charset="2"/>
              <a:buChar char="q"/>
            </a:pPr>
            <a:r>
              <a:rPr lang="en-US" sz="2800" dirty="0" smtClean="0"/>
              <a:t>Ensure good healthy, safety and welfare  standards of workers</a:t>
            </a:r>
          </a:p>
          <a:p>
            <a:pPr>
              <a:buFont typeface="Wingdings" pitchFamily="2" charset="2"/>
              <a:buChar char="q"/>
            </a:pPr>
            <a:r>
              <a:rPr lang="en-US" sz="2800" dirty="0" smtClean="0"/>
              <a:t>Ensure that workers get benefits as per rule</a:t>
            </a:r>
          </a:p>
          <a:p>
            <a:pPr>
              <a:buFont typeface="Wingdings" pitchFamily="2" charset="2"/>
              <a:buChar char="q"/>
            </a:pPr>
            <a:r>
              <a:rPr lang="en-US" sz="2800" dirty="0" smtClean="0"/>
              <a:t>Protect the jobs of the workers against lay off, strike etc.</a:t>
            </a:r>
          </a:p>
          <a:p>
            <a:pPr>
              <a:buFont typeface="Wingdings" pitchFamily="2" charset="2"/>
              <a:buChar char="q"/>
            </a:pPr>
            <a:r>
              <a:rPr lang="en-US" sz="2800" dirty="0" smtClean="0"/>
              <a:t>Ensure that workers get good respect and human treatment from foreman, managers etc.</a:t>
            </a:r>
          </a:p>
          <a:p>
            <a:pPr>
              <a:buFont typeface="Wingdings" pitchFamily="2" charset="2"/>
              <a:buChar char="q"/>
            </a:pPr>
            <a:r>
              <a:rPr lang="en-US" sz="2800" dirty="0" smtClean="0"/>
              <a:t>Improve the economic status of workers and to provide legal assistance to workers</a:t>
            </a:r>
          </a:p>
          <a:p>
            <a:pPr>
              <a:buFont typeface="Wingdings" pitchFamily="2" charset="2"/>
              <a:buChar char="q"/>
            </a:pPr>
            <a:r>
              <a:rPr lang="en-US" sz="2800" dirty="0" smtClean="0"/>
              <a:t>Protect and promote the interest of workers</a:t>
            </a:r>
            <a:endParaRPr lang="en-IN" sz="2800" dirty="0" smtClean="0"/>
          </a:p>
          <a:p>
            <a:pPr>
              <a:buFont typeface="Wingdings" pitchFamily="2" charset="2"/>
              <a:buChar char="q"/>
            </a:pPr>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US" sz="4000" b="1" dirty="0" smtClean="0"/>
              <a:t>Functions of trade unions</a:t>
            </a:r>
            <a:endParaRPr lang="en-IN" sz="4000" b="1" dirty="0"/>
          </a:p>
        </p:txBody>
      </p:sp>
      <p:sp>
        <p:nvSpPr>
          <p:cNvPr id="3" name="Content Placeholder 2"/>
          <p:cNvSpPr>
            <a:spLocks noGrp="1"/>
          </p:cNvSpPr>
          <p:nvPr>
            <p:ph idx="1"/>
          </p:nvPr>
        </p:nvSpPr>
        <p:spPr>
          <a:xfrm>
            <a:off x="457200" y="1196752"/>
            <a:ext cx="8686800" cy="5661248"/>
          </a:xfrm>
        </p:spPr>
        <p:txBody>
          <a:bodyPr>
            <a:normAutofit fontScale="85000" lnSpcReduction="20000"/>
          </a:bodyPr>
          <a:lstStyle/>
          <a:p>
            <a:pPr>
              <a:buNone/>
            </a:pPr>
            <a:r>
              <a:rPr lang="en-IN" sz="3300" b="1" u="sng" dirty="0">
                <a:solidFill>
                  <a:srgbClr val="0070C0"/>
                </a:solidFill>
              </a:rPr>
              <a:t>Militant Functions</a:t>
            </a:r>
          </a:p>
          <a:p>
            <a:pPr>
              <a:buFont typeface="Wingdings" pitchFamily="2" charset="2"/>
              <a:buChar char="q"/>
            </a:pPr>
            <a:r>
              <a:rPr lang="en-IN" sz="3300" dirty="0"/>
              <a:t> </a:t>
            </a:r>
            <a:r>
              <a:rPr lang="en-IN" sz="3300" dirty="0" smtClean="0"/>
              <a:t>To </a:t>
            </a:r>
            <a:r>
              <a:rPr lang="en-IN" sz="3300" dirty="0"/>
              <a:t>achieve higher wages and better </a:t>
            </a:r>
            <a:r>
              <a:rPr lang="en-IN" sz="3300" dirty="0" smtClean="0"/>
              <a:t>working conditions</a:t>
            </a:r>
          </a:p>
          <a:p>
            <a:pPr>
              <a:buFont typeface="Wingdings" pitchFamily="2" charset="2"/>
              <a:buChar char="q"/>
            </a:pPr>
            <a:r>
              <a:rPr lang="en-IN" sz="3300" dirty="0" smtClean="0"/>
              <a:t>To </a:t>
            </a:r>
            <a:r>
              <a:rPr lang="en-IN" sz="3300" dirty="0"/>
              <a:t>raise the status of workers as a part of </a:t>
            </a:r>
            <a:r>
              <a:rPr lang="en-IN" sz="3300" dirty="0" smtClean="0"/>
              <a:t>industry</a:t>
            </a:r>
          </a:p>
          <a:p>
            <a:pPr>
              <a:buFont typeface="Wingdings" pitchFamily="2" charset="2"/>
              <a:buChar char="q"/>
            </a:pPr>
            <a:r>
              <a:rPr lang="en-IN" sz="3300" dirty="0" smtClean="0"/>
              <a:t>To </a:t>
            </a:r>
            <a:r>
              <a:rPr lang="en-IN" sz="3300" dirty="0"/>
              <a:t>protect </a:t>
            </a:r>
            <a:r>
              <a:rPr lang="en-IN" sz="3300" dirty="0" smtClean="0"/>
              <a:t>labours </a:t>
            </a:r>
            <a:r>
              <a:rPr lang="en-IN" sz="3300" dirty="0"/>
              <a:t>against victimization andinjustice2</a:t>
            </a:r>
            <a:r>
              <a:rPr lang="en-IN" sz="3300" dirty="0" smtClean="0"/>
              <a:t>.</a:t>
            </a:r>
          </a:p>
          <a:p>
            <a:endParaRPr lang="en-IN" sz="3300" dirty="0"/>
          </a:p>
          <a:p>
            <a:pPr>
              <a:buNone/>
            </a:pPr>
            <a:r>
              <a:rPr lang="en-IN" sz="3300" b="1" u="sng" dirty="0">
                <a:solidFill>
                  <a:srgbClr val="0070C0"/>
                </a:solidFill>
              </a:rPr>
              <a:t>Fraternal Functions</a:t>
            </a:r>
            <a:endParaRPr lang="en-IN" sz="3300" u="sng" dirty="0">
              <a:solidFill>
                <a:srgbClr val="0070C0"/>
              </a:solidFill>
            </a:endParaRPr>
          </a:p>
          <a:p>
            <a:pPr>
              <a:buFont typeface="Wingdings" pitchFamily="2" charset="2"/>
              <a:buChar char="q"/>
            </a:pPr>
            <a:r>
              <a:rPr lang="en-IN" sz="3300" dirty="0"/>
              <a:t> </a:t>
            </a:r>
            <a:r>
              <a:rPr lang="en-IN" sz="3300" dirty="0" smtClean="0"/>
              <a:t>To </a:t>
            </a:r>
            <a:r>
              <a:rPr lang="en-IN" sz="3300" dirty="0"/>
              <a:t>take up welfare measures for improving </a:t>
            </a:r>
            <a:r>
              <a:rPr lang="en-IN" sz="3300" dirty="0" smtClean="0"/>
              <a:t>the morale </a:t>
            </a:r>
            <a:r>
              <a:rPr lang="en-IN" sz="3300" dirty="0"/>
              <a:t>of </a:t>
            </a:r>
            <a:r>
              <a:rPr lang="en-IN" sz="3300" dirty="0" smtClean="0"/>
              <a:t>workers</a:t>
            </a:r>
          </a:p>
          <a:p>
            <a:pPr>
              <a:buFont typeface="Wingdings" pitchFamily="2" charset="2"/>
              <a:buChar char="q"/>
            </a:pPr>
            <a:r>
              <a:rPr lang="en-IN" sz="3300" dirty="0" smtClean="0"/>
              <a:t>To </a:t>
            </a:r>
            <a:r>
              <a:rPr lang="en-IN" sz="3300" dirty="0"/>
              <a:t>generate self confidence among </a:t>
            </a:r>
            <a:r>
              <a:rPr lang="en-IN" sz="3300" dirty="0" smtClean="0"/>
              <a:t>workers</a:t>
            </a:r>
          </a:p>
          <a:p>
            <a:pPr>
              <a:buFont typeface="Wingdings" pitchFamily="2" charset="2"/>
              <a:buChar char="q"/>
            </a:pPr>
            <a:r>
              <a:rPr lang="en-IN" sz="3300" dirty="0" smtClean="0"/>
              <a:t>To </a:t>
            </a:r>
            <a:r>
              <a:rPr lang="en-IN" sz="3300" dirty="0"/>
              <a:t>encourage sincerity and discipline </a:t>
            </a:r>
            <a:r>
              <a:rPr lang="en-IN" sz="3300" dirty="0" smtClean="0"/>
              <a:t>among workers</a:t>
            </a:r>
          </a:p>
          <a:p>
            <a:pPr>
              <a:buFont typeface="Wingdings" pitchFamily="2" charset="2"/>
              <a:buChar char="q"/>
            </a:pPr>
            <a:r>
              <a:rPr lang="en-IN" sz="3300" dirty="0" smtClean="0"/>
              <a:t>To </a:t>
            </a:r>
            <a:r>
              <a:rPr lang="en-IN" sz="3300" dirty="0"/>
              <a:t>provide opportunities for promotion </a:t>
            </a:r>
            <a:r>
              <a:rPr lang="en-IN" sz="3300" dirty="0" smtClean="0"/>
              <a:t>and growth</a:t>
            </a:r>
          </a:p>
          <a:p>
            <a:pPr>
              <a:buFont typeface="Wingdings" pitchFamily="2" charset="2"/>
              <a:buChar char="q"/>
            </a:pPr>
            <a:r>
              <a:rPr lang="en-IN" sz="3300" dirty="0" smtClean="0"/>
              <a:t>To </a:t>
            </a:r>
            <a:r>
              <a:rPr lang="en-IN" sz="3300" dirty="0"/>
              <a:t>protect women workers against discrimination</a:t>
            </a:r>
          </a:p>
          <a:p>
            <a:endParaRPr lang="en-IN"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163</TotalTime>
  <Words>498</Words>
  <Application>Microsoft Office PowerPoint</Application>
  <PresentationFormat>On-screen Show (4:3)</PresentationFormat>
  <Paragraphs>96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Trek</vt:lpstr>
      <vt:lpstr>INDUSTRIAL  ENGINEERING</vt:lpstr>
      <vt:lpstr>DEFINITION</vt:lpstr>
      <vt:lpstr>Contd…</vt:lpstr>
      <vt:lpstr>Contd…</vt:lpstr>
      <vt:lpstr> TRADE UNION IN INDIA</vt:lpstr>
      <vt:lpstr>Contd…</vt:lpstr>
      <vt:lpstr>Slide 7</vt:lpstr>
      <vt:lpstr>Objectives of trade unions</vt:lpstr>
      <vt:lpstr>Functions of trade unions</vt:lpstr>
      <vt:lpstr>Reasons for Joining Trade Unions </vt:lpstr>
      <vt:lpstr>Problems faced by- Trade Union</vt:lpstr>
      <vt:lpstr>ADVANTAGES</vt:lpstr>
      <vt:lpstr>DISADVANTAGES</vt:lpstr>
      <vt:lpstr>Contd…</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SONY</dc:creator>
  <cp:lastModifiedBy>SONY</cp:lastModifiedBy>
  <cp:revision>47</cp:revision>
  <dcterms:created xsi:type="dcterms:W3CDTF">2012-10-15T15:35:16Z</dcterms:created>
  <dcterms:modified xsi:type="dcterms:W3CDTF">2012-10-17T14:22:39Z</dcterms:modified>
</cp:coreProperties>
</file>