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30" r:id="rId2"/>
  </p:sldMasterIdLst>
  <p:notesMasterIdLst>
    <p:notesMasterId r:id="rId29"/>
  </p:notesMasterIdLst>
  <p:handoutMasterIdLst>
    <p:handoutMasterId r:id="rId30"/>
  </p:handoutMasterIdLst>
  <p:sldIdLst>
    <p:sldId id="282" r:id="rId3"/>
    <p:sldId id="256" r:id="rId4"/>
    <p:sldId id="283" r:id="rId5"/>
    <p:sldId id="257" r:id="rId6"/>
    <p:sldId id="258" r:id="rId7"/>
    <p:sldId id="259" r:id="rId8"/>
    <p:sldId id="261" r:id="rId9"/>
    <p:sldId id="265" r:id="rId10"/>
    <p:sldId id="264" r:id="rId11"/>
    <p:sldId id="266" r:id="rId12"/>
    <p:sldId id="267" r:id="rId13"/>
    <p:sldId id="268" r:id="rId14"/>
    <p:sldId id="269" r:id="rId15"/>
    <p:sldId id="271" r:id="rId16"/>
    <p:sldId id="270" r:id="rId17"/>
    <p:sldId id="273" r:id="rId18"/>
    <p:sldId id="274" r:id="rId19"/>
    <p:sldId id="275" r:id="rId20"/>
    <p:sldId id="276" r:id="rId21"/>
    <p:sldId id="278" r:id="rId22"/>
    <p:sldId id="279" r:id="rId23"/>
    <p:sldId id="285" r:id="rId24"/>
    <p:sldId id="284" r:id="rId25"/>
    <p:sldId id="287" r:id="rId26"/>
    <p:sldId id="281" r:id="rId27"/>
    <p:sldId id="286" r:id="rId28"/>
  </p:sldIdLst>
  <p:sldSz cx="12192000" cy="756126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94660"/>
  </p:normalViewPr>
  <p:slideViewPr>
    <p:cSldViewPr snapToGrid="0">
      <p:cViewPr varScale="1">
        <p:scale>
          <a:sx n="68" d="100"/>
          <a:sy n="68" d="100"/>
        </p:scale>
        <p:origin x="756" y="60"/>
      </p:cViewPr>
      <p:guideLst>
        <p:guide orient="horz" pos="238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smtClean="0"/>
              <a:t>WALLDROID: CLOUD ASSISTED VIRTUALIZED APPLICATION SPECIFIC FIREWALLS FOR THE ANDROID OS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C1776-07D3-4934-AD44-655EA1936602}" type="datetimeFigureOut">
              <a:rPr lang="en-IN" smtClean="0"/>
              <a:t>30-10-2013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IN" smtClean="0"/>
              <a:t>COMPUTER SCIENCE DEPT, MAR ATHANASIUS COLLEGE OF ENGINEERING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BC077-6657-4C36-A4BE-2A0B10772B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65684647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smtClean="0"/>
              <a:t>WALLDROID: CLOUD ASSISTED VIRTUALIZED APPLICATION SPECIFIC FIREWALLS FOR THE ANDROID OS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BDB4E-B958-45FA-803E-5676B1A435E8}" type="datetimeFigureOut">
              <a:rPr lang="en-IN" smtClean="0"/>
              <a:t>30-10-2013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1143000"/>
            <a:ext cx="4975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IN" smtClean="0"/>
              <a:t>COMPUTER SCIENCE DEPT, MAR ATHANASIUS COLLEGE OF ENGINEERING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8D09B-95ED-477A-B269-B065B15051A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9620596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IN" smtClean="0"/>
              <a:t>WALLDROID: CLOUD ASSISTED VIRTUALIZED APPLICATION SPECIFIC FIREWALLS FOR THE ANDROID OS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5420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IN" smtClean="0"/>
              <a:t>WALLDROID: CLOUD ASSISTED VIRTUALIZED APPLICATION SPECIFIC FIREWALLS FOR THE ANDROID OS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27974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IN" smtClean="0"/>
              <a:t>WALLDROID: CLOUD ASSISTED VIRTUALIZED APPLICATION SPECIFIC FIREWALLS FOR THE ANDROID OS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5909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4" y="2772464"/>
            <a:ext cx="8915399" cy="249482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4" y="5267283"/>
            <a:ext cx="8915399" cy="1241779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92C92-9495-4956-B551-2D11CC19B726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7" name="Freeform 6"/>
          <p:cNvSpPr/>
          <p:nvPr/>
        </p:nvSpPr>
        <p:spPr bwMode="auto">
          <a:xfrm>
            <a:off x="0" y="4767202"/>
            <a:ext cx="1744652" cy="858430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4994029"/>
            <a:ext cx="779767" cy="402567"/>
          </a:xfrm>
        </p:spPr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95970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672112"/>
            <a:ext cx="8915399" cy="3436681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3" y="4800538"/>
            <a:ext cx="8915399" cy="171541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5CF8-B1B9-4E1C-8F54-5E603E5B635D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504086"/>
            <a:ext cx="1588527" cy="55931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576814"/>
            <a:ext cx="779767" cy="402567"/>
          </a:xfrm>
        </p:spPr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8427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72112"/>
            <a:ext cx="8393926" cy="3192533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864646"/>
            <a:ext cx="7536554" cy="42007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3" y="4800538"/>
            <a:ext cx="8915399" cy="171541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27BA-A498-44F8-B7F8-3646A1D1FE28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504086"/>
            <a:ext cx="1588527" cy="55931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576814"/>
            <a:ext cx="779767" cy="402567"/>
          </a:xfrm>
        </p:spPr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2467652" y="714455"/>
            <a:ext cx="609600" cy="6447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3203234"/>
            <a:ext cx="609600" cy="6447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53846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688450"/>
            <a:ext cx="8915400" cy="3004268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712954"/>
            <a:ext cx="8915400" cy="80444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A9EE3-E8B7-4AF0-8D44-58870EE745AD}" type="datetime1">
              <a:rPr lang="en-IN" smtClean="0"/>
              <a:t>30-10-2013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5415405"/>
            <a:ext cx="1588527" cy="55931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5494085"/>
            <a:ext cx="779767" cy="402567"/>
          </a:xfrm>
        </p:spPr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13305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72112"/>
            <a:ext cx="8393926" cy="3192533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788800"/>
            <a:ext cx="8915400" cy="924154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712954"/>
            <a:ext cx="8915400" cy="80444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70DB-5673-450D-852E-96B28842C1E8}" type="datetime1">
              <a:rPr lang="en-IN" smtClean="0"/>
              <a:t>30-10-2013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5415405"/>
            <a:ext cx="1588527" cy="55931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5494085"/>
            <a:ext cx="779767" cy="402567"/>
          </a:xfrm>
        </p:spPr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  <p:sp>
        <p:nvSpPr>
          <p:cNvPr id="17" name="TextBox 16"/>
          <p:cNvSpPr txBox="1"/>
          <p:nvPr/>
        </p:nvSpPr>
        <p:spPr>
          <a:xfrm>
            <a:off x="2467652" y="714455"/>
            <a:ext cx="609600" cy="6447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3203234"/>
            <a:ext cx="609600" cy="6447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9161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691745"/>
            <a:ext cx="8915399" cy="3175356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788800"/>
            <a:ext cx="8915400" cy="924154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712954"/>
            <a:ext cx="8915400" cy="80444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E2D49-5F2F-43EF-ACFB-59017270244E}" type="datetime1">
              <a:rPr lang="en-IN" smtClean="0"/>
              <a:t>30-10-2013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5415405"/>
            <a:ext cx="1588527" cy="55931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5494085"/>
            <a:ext cx="779767" cy="402567"/>
          </a:xfrm>
        </p:spPr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36290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B0899-2824-4E91-84CD-75DACDFCF395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87632"/>
            <a:ext cx="1588527" cy="55931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876052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3" y="691744"/>
            <a:ext cx="2207601" cy="5825653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91744"/>
            <a:ext cx="6477000" cy="582565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66E0-8DBE-4C08-B830-4547C34EC2D3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87632"/>
            <a:ext cx="1588527" cy="55931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599032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37457"/>
            <a:ext cx="9144000" cy="263244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71414"/>
            <a:ext cx="9144000" cy="1825554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8FE56-75FD-4650-A8C2-0A245369A7F8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100862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8B2AF-6DD2-4458-95EE-2A2F83567C4D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146123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885066"/>
            <a:ext cx="10515600" cy="31452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5060096"/>
            <a:ext cx="10515600" cy="165402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307FF-F3B8-4A04-A302-C85E01F45EEE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92983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6" y="688110"/>
            <a:ext cx="8911687" cy="141224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352393"/>
            <a:ext cx="8915400" cy="41650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AB7F5-97A8-40A1-9C81-DF8834E05CA7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87632"/>
            <a:ext cx="1588527" cy="55931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82771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012836"/>
            <a:ext cx="5181600" cy="47975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012836"/>
            <a:ext cx="5181600" cy="47975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751FE-F77F-47C0-A24F-244C211DC806}" type="datetime1">
              <a:rPr lang="en-IN" smtClean="0"/>
              <a:t>30-10-2013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222805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02568"/>
            <a:ext cx="10515600" cy="146149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853560"/>
            <a:ext cx="5157787" cy="9084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761961"/>
            <a:ext cx="5157787" cy="406242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853560"/>
            <a:ext cx="5183188" cy="9084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761961"/>
            <a:ext cx="5183188" cy="406242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4C99-4720-42D5-B90D-75D571480D81}" type="datetime1">
              <a:rPr lang="en-IN" smtClean="0"/>
              <a:t>30-10-2013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80399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2FF5-99EF-4607-9D50-010B9084D533}" type="datetime1">
              <a:rPr lang="en-IN" smtClean="0"/>
              <a:t>30-10-2013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028829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D62B-53C6-4FE4-B6C0-17E0CA685BD8}" type="datetime1">
              <a:rPr lang="en-IN" smtClean="0"/>
              <a:t>30-10-2013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325532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504084"/>
            <a:ext cx="3932237" cy="176429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088682"/>
            <a:ext cx="6172200" cy="53733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268379"/>
            <a:ext cx="3932237" cy="420245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50E4E-5F54-4DF7-B328-329C345CDE22}" type="datetime1">
              <a:rPr lang="en-IN" smtClean="0"/>
              <a:t>30-10-2013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46748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504084"/>
            <a:ext cx="3932237" cy="176429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088682"/>
            <a:ext cx="6172200" cy="537339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268379"/>
            <a:ext cx="3932237" cy="420245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532B1-B8C3-45AD-AA45-60363046D15B}" type="datetime1">
              <a:rPr lang="en-IN" smtClean="0"/>
              <a:t>30-10-2013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21669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9360-D7DC-49F3-8CB6-63F7D3B70F30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0170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02567"/>
            <a:ext cx="2628900" cy="64078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02567"/>
            <a:ext cx="7734300" cy="6407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3C600-9E5F-4DFC-A881-C40AF5EB12D5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1227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269867"/>
            <a:ext cx="8915399" cy="161942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3" y="3892131"/>
            <a:ext cx="8915399" cy="948631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78E1E-7A63-4ED3-B3DD-6F8A01C1E99E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504086"/>
            <a:ext cx="1588527" cy="55931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576814"/>
            <a:ext cx="779767" cy="402567"/>
          </a:xfrm>
        </p:spPr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58351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352393"/>
            <a:ext cx="4313864" cy="41650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344259"/>
            <a:ext cx="4313864" cy="41650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A080-5C2B-4CEB-9268-AC9F9D00C734}" type="datetime1">
              <a:rPr lang="en-IN" smtClean="0"/>
              <a:t>30-10-2013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87632"/>
            <a:ext cx="1588527" cy="55931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868567"/>
            <a:ext cx="779767" cy="402567"/>
          </a:xfrm>
        </p:spPr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5755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2174996"/>
            <a:ext cx="3992732" cy="635356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3" y="2810353"/>
            <a:ext cx="4342893" cy="369800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30" y="2171437"/>
            <a:ext cx="3999001" cy="635356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806794"/>
            <a:ext cx="4338674" cy="369800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34D94-3221-4489-9F13-02E16F68500E}" type="datetime1">
              <a:rPr lang="en-IN" smtClean="0"/>
              <a:t>30-10-2013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87632"/>
            <a:ext cx="1588527" cy="55931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868567"/>
            <a:ext cx="779767" cy="402567"/>
          </a:xfrm>
        </p:spPr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60672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160DB-81DB-46CC-BB2C-F673AC22D283}" type="datetime1">
              <a:rPr lang="en-IN" smtClean="0"/>
              <a:t>30-10-2013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87632"/>
            <a:ext cx="1588527" cy="55931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0972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7000A-F71C-41D7-886C-3A7E7950DBA8}" type="datetime1">
              <a:rPr lang="en-IN" smtClean="0"/>
              <a:t>30-10-2013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87632"/>
            <a:ext cx="1588527" cy="55931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8857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91833"/>
            <a:ext cx="3505199" cy="1076429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91833"/>
            <a:ext cx="5181600" cy="5970248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1762545"/>
            <a:ext cx="3505199" cy="4699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A90CF-467B-4AA8-AA1D-802B48356D7C}" type="datetime1">
              <a:rPr lang="en-IN" smtClean="0"/>
              <a:t>30-10-2013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87632"/>
            <a:ext cx="1588527" cy="55931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56802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5292884"/>
            <a:ext cx="8915400" cy="624855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700078"/>
            <a:ext cx="8915400" cy="4250283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917739"/>
            <a:ext cx="8915400" cy="54434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55ED-A5A2-4C8B-875D-EAAE2512958B}" type="datetime1">
              <a:rPr lang="en-IN" smtClean="0"/>
              <a:t>30-10-2013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5415405"/>
            <a:ext cx="1588527" cy="559318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5494085"/>
            <a:ext cx="779767" cy="402567"/>
          </a:xfrm>
        </p:spPr>
        <p:txBody>
          <a:bodyPr/>
          <a:lstStyle/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72223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52042"/>
            <a:ext cx="2851516" cy="7319395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866"/>
            <a:ext cx="2356674" cy="7556896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756126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5" y="688110"/>
            <a:ext cx="8911687" cy="141224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352393"/>
            <a:ext cx="8915400" cy="42847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759091"/>
            <a:ext cx="1146283" cy="4083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EDF5E-53CB-4851-9D2F-2DAE60DB96FE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765014"/>
            <a:ext cx="7619999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868567"/>
            <a:ext cx="779767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44984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02568"/>
            <a:ext cx="10515600" cy="1461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12836"/>
            <a:ext cx="10515600" cy="4797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7008171"/>
            <a:ext cx="274320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5CB6D-15F4-48CC-B2F2-717EA4C495AC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7008171"/>
            <a:ext cx="411480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7008171"/>
            <a:ext cx="274320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0201B-6AB2-4881-B66B-6343432206E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34100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172" y="3049884"/>
            <a:ext cx="10515600" cy="1461495"/>
          </a:xfrm>
        </p:spPr>
        <p:txBody>
          <a:bodyPr/>
          <a:lstStyle/>
          <a:p>
            <a:pPr algn="ctr"/>
            <a:r>
              <a:rPr lang="en-IN" sz="8000" dirty="0" smtClean="0"/>
              <a:t>WELCOME</a:t>
            </a:r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4369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5779" y="168816"/>
            <a:ext cx="88767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800" dirty="0" smtClean="0"/>
              <a:t>SECURITY POLICIES</a:t>
            </a:r>
            <a:endParaRPr lang="en-IN" sz="4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46560" y="6858983"/>
            <a:ext cx="3642775" cy="402567"/>
          </a:xfrm>
        </p:spPr>
        <p:txBody>
          <a:bodyPr/>
          <a:lstStyle/>
          <a:p>
            <a:r>
              <a:rPr lang="en-IN" dirty="0" smtClean="0"/>
              <a:t>COMPUTER SCIENCE DEPT, MA COLLEGE OF ENGINEERING</a:t>
            </a:r>
            <a:endParaRPr lang="en-IN" dirty="0"/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4192164" y="7060266"/>
            <a:ext cx="4642346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Image Courtesy : WallDroid - IEEE Publications 2012 </a:t>
            </a:r>
            <a:endParaRPr lang="en-IN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6560" y="0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7280"/>
            <a:ext cx="12192000" cy="5542671"/>
          </a:xfrm>
        </p:spPr>
      </p:pic>
    </p:spTree>
    <p:extLst>
      <p:ext uri="{BB962C8B-B14F-4D97-AF65-F5344CB8AC3E}">
        <p14:creationId xmlns:p14="http://schemas.microsoft.com/office/powerpoint/2010/main" val="407126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678" y="463248"/>
            <a:ext cx="10431840" cy="1461495"/>
          </a:xfrm>
        </p:spPr>
        <p:txBody>
          <a:bodyPr>
            <a:noAutofit/>
          </a:bodyPr>
          <a:lstStyle/>
          <a:p>
            <a:pPr algn="ctr"/>
            <a:r>
              <a:rPr lang="en-IN" sz="4800" dirty="0" smtClean="0"/>
              <a:t>ANDROID CLOUD TO DEVICE MESSAGING FRAMEWORK</a:t>
            </a:r>
            <a:endParaRPr lang="en-IN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1898" y="2262377"/>
            <a:ext cx="8915400" cy="4165003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IN" sz="2800" dirty="0" smtClean="0"/>
              <a:t>C2DM - </a:t>
            </a:r>
            <a:r>
              <a:rPr lang="en-IN" sz="2800" dirty="0"/>
              <a:t>lightweight communication </a:t>
            </a:r>
            <a:r>
              <a:rPr lang="en-IN" sz="2800" dirty="0" smtClean="0"/>
              <a:t>mechanism </a:t>
            </a:r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C2DM helps </a:t>
            </a:r>
            <a:r>
              <a:rPr lang="en-IN" sz="2800" dirty="0"/>
              <a:t>to reduce battery </a:t>
            </a:r>
            <a:r>
              <a:rPr lang="en-IN" sz="2800" dirty="0" smtClean="0"/>
              <a:t>usage</a:t>
            </a:r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Allows applications </a:t>
            </a:r>
            <a:r>
              <a:rPr lang="en-IN" sz="2800" dirty="0"/>
              <a:t>to </a:t>
            </a:r>
            <a:r>
              <a:rPr lang="en-IN" sz="2800" dirty="0" smtClean="0"/>
              <a:t>share TCP connection</a:t>
            </a:r>
          </a:p>
          <a:p>
            <a:pPr algn="just">
              <a:lnSpc>
                <a:spcPct val="150000"/>
              </a:lnSpc>
            </a:pPr>
            <a:r>
              <a:rPr lang="en-IN" sz="2800" dirty="0"/>
              <a:t>C2DM handles queuing of </a:t>
            </a:r>
            <a:r>
              <a:rPr lang="en-IN" sz="2800" dirty="0" smtClean="0"/>
              <a:t>messages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COMPUTER SCIENCE DEPT, MA COLLEGE OF ENGINEERING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619710" y="8132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351151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5336"/>
            <a:ext cx="12192000" cy="6449995"/>
          </a:xfrm>
        </p:spPr>
      </p:pic>
      <p:sp>
        <p:nvSpPr>
          <p:cNvPr id="2" name="TextBox 1"/>
          <p:cNvSpPr txBox="1"/>
          <p:nvPr/>
        </p:nvSpPr>
        <p:spPr>
          <a:xfrm>
            <a:off x="574430" y="225084"/>
            <a:ext cx="110431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800" dirty="0" smtClean="0"/>
              <a:t>C2DM </a:t>
            </a:r>
            <a:endParaRPr lang="en-IN" sz="4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158696"/>
            <a:ext cx="4275821" cy="402567"/>
          </a:xfrm>
        </p:spPr>
        <p:txBody>
          <a:bodyPr/>
          <a:lstStyle/>
          <a:p>
            <a:r>
              <a:rPr lang="en-IN" dirty="0" smtClean="0"/>
              <a:t>COMPUTER SCIENCE DEPT, MA COLLEGE OF ENGINEERING</a:t>
            </a:r>
            <a:endParaRPr lang="en-IN" dirty="0"/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6654010" y="7054126"/>
            <a:ext cx="4642346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Image Courtesy : WallDroid - IEEE Publications 2012 </a:t>
            </a:r>
            <a:endParaRPr lang="en-IN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9710" y="8132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371330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4300" y="627649"/>
            <a:ext cx="10515600" cy="919797"/>
          </a:xfrm>
        </p:spPr>
        <p:txBody>
          <a:bodyPr>
            <a:normAutofit/>
          </a:bodyPr>
          <a:lstStyle/>
          <a:p>
            <a:pPr algn="ctr"/>
            <a:r>
              <a:rPr lang="en-IN" sz="4800" dirty="0" smtClean="0"/>
              <a:t>STEPS INVOLVED</a:t>
            </a:r>
            <a:endParaRPr lang="en-IN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0158" y="2068262"/>
            <a:ext cx="9116784" cy="5105417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IN" sz="2800" dirty="0"/>
              <a:t>A</a:t>
            </a:r>
            <a:r>
              <a:rPr lang="en-IN" sz="2800" dirty="0" smtClean="0"/>
              <a:t>pplication must </a:t>
            </a:r>
            <a:r>
              <a:rPr lang="en-IN" sz="2800" dirty="0"/>
              <a:t>register with the C2DM </a:t>
            </a:r>
            <a:r>
              <a:rPr lang="en-IN" sz="2800" dirty="0" smtClean="0"/>
              <a:t>servers</a:t>
            </a:r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Registration done </a:t>
            </a:r>
            <a:r>
              <a:rPr lang="en-IN" sz="2800" dirty="0"/>
              <a:t>by sending an Intent-register </a:t>
            </a:r>
            <a:endParaRPr lang="en-IN" sz="2800" dirty="0" smtClean="0"/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C2DM </a:t>
            </a:r>
            <a:r>
              <a:rPr lang="en-IN" sz="2800" dirty="0"/>
              <a:t>server sends </a:t>
            </a:r>
            <a:r>
              <a:rPr lang="en-IN" sz="2800" dirty="0" smtClean="0"/>
              <a:t>a registration ID </a:t>
            </a:r>
            <a:r>
              <a:rPr lang="en-IN" sz="2800" dirty="0"/>
              <a:t>to the </a:t>
            </a:r>
            <a:r>
              <a:rPr lang="en-IN" sz="2800" dirty="0" smtClean="0"/>
              <a:t>app </a:t>
            </a:r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Finally</a:t>
            </a:r>
            <a:r>
              <a:rPr lang="en-IN" sz="2800" dirty="0"/>
              <a:t>, </a:t>
            </a:r>
            <a:r>
              <a:rPr lang="en-IN" sz="2800" dirty="0" smtClean="0"/>
              <a:t>app </a:t>
            </a:r>
            <a:r>
              <a:rPr lang="en-IN" sz="2800" dirty="0"/>
              <a:t>sends </a:t>
            </a:r>
            <a:r>
              <a:rPr lang="en-IN" sz="2800" dirty="0" smtClean="0"/>
              <a:t>registration ID </a:t>
            </a:r>
            <a:r>
              <a:rPr lang="en-IN" sz="2800" dirty="0"/>
              <a:t>to its own </a:t>
            </a:r>
            <a:r>
              <a:rPr lang="en-IN" sz="2800" dirty="0" smtClean="0"/>
              <a:t>app server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619710" y="8132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413056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800" dirty="0" smtClean="0"/>
              <a:t>PRESENT CONDITION</a:t>
            </a:r>
            <a:endParaRPr lang="en-IN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00351"/>
            <a:ext cx="8915400" cy="466466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IN" sz="2800" dirty="0" smtClean="0"/>
              <a:t>Android uses permission based architecture</a:t>
            </a:r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Users are unaware about permissions</a:t>
            </a:r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Malwares obtain sensitive data</a:t>
            </a:r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Present strategies are </a:t>
            </a:r>
            <a:r>
              <a:rPr lang="en-IN" sz="2800" dirty="0"/>
              <a:t>far too general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619710" y="8132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42149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760" y="647116"/>
            <a:ext cx="10515600" cy="914400"/>
          </a:xfrm>
        </p:spPr>
        <p:txBody>
          <a:bodyPr/>
          <a:lstStyle/>
          <a:p>
            <a:pPr algn="ctr"/>
            <a:r>
              <a:rPr lang="en-IN" sz="4800" dirty="0" smtClean="0"/>
              <a:t>WALLDROID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053883"/>
            <a:ext cx="8915400" cy="4379107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IN" sz="2800" dirty="0" smtClean="0"/>
              <a:t>WallDroid - </a:t>
            </a:r>
            <a:r>
              <a:rPr lang="en-IN" sz="2800" dirty="0"/>
              <a:t>Android </a:t>
            </a:r>
            <a:r>
              <a:rPr lang="en-IN" sz="2800" dirty="0" smtClean="0"/>
              <a:t>Firewall</a:t>
            </a:r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Application-ID based solution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619710" y="8132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59236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6" y="702178"/>
            <a:ext cx="8911687" cy="1412241"/>
          </a:xfrm>
        </p:spPr>
        <p:txBody>
          <a:bodyPr>
            <a:normAutofit/>
          </a:bodyPr>
          <a:lstStyle/>
          <a:p>
            <a:pPr algn="ctr"/>
            <a:r>
              <a:rPr lang="en-IN" sz="4400" dirty="0" smtClean="0"/>
              <a:t>ARCHITECTURE OF WALLDROID</a:t>
            </a:r>
            <a:endParaRPr lang="en-IN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4129" y="2114419"/>
            <a:ext cx="8915400" cy="416500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IN" sz="2800" dirty="0" smtClean="0"/>
              <a:t>The components of WallDroid consist of</a:t>
            </a:r>
          </a:p>
          <a:p>
            <a:pPr lvl="1" algn="just">
              <a:lnSpc>
                <a:spcPct val="150000"/>
              </a:lnSpc>
            </a:pPr>
            <a:r>
              <a:rPr lang="en-IN" sz="2800" dirty="0" smtClean="0"/>
              <a:t>An ordinary VPN server</a:t>
            </a:r>
          </a:p>
          <a:p>
            <a:pPr lvl="1" algn="just">
              <a:lnSpc>
                <a:spcPct val="150000"/>
              </a:lnSpc>
            </a:pPr>
            <a:r>
              <a:rPr lang="en-IN" sz="2800" dirty="0" smtClean="0"/>
              <a:t>The </a:t>
            </a:r>
            <a:r>
              <a:rPr lang="en-IN" sz="2800" dirty="0"/>
              <a:t>WallDroid Application </a:t>
            </a:r>
            <a:r>
              <a:rPr lang="en-IN" sz="2800" dirty="0" smtClean="0"/>
              <a:t>Server</a:t>
            </a:r>
          </a:p>
          <a:p>
            <a:pPr lvl="1" algn="just">
              <a:lnSpc>
                <a:spcPct val="150000"/>
              </a:lnSpc>
            </a:pPr>
            <a:r>
              <a:rPr lang="en-IN" sz="2800" dirty="0" smtClean="0"/>
              <a:t>The WallDroid application</a:t>
            </a:r>
            <a:endParaRPr lang="en-IN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619710" y="8132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284264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0910" y="655782"/>
            <a:ext cx="10515600" cy="793191"/>
          </a:xfrm>
        </p:spPr>
        <p:txBody>
          <a:bodyPr>
            <a:noAutofit/>
          </a:bodyPr>
          <a:lstStyle/>
          <a:p>
            <a:pPr algn="ctr"/>
            <a:r>
              <a:rPr lang="en-IN" sz="4800" dirty="0" smtClean="0"/>
              <a:t>WALLDROID APPLICATION SERVER</a:t>
            </a:r>
            <a:endParaRPr lang="en-IN" sz="4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479137"/>
              </p:ext>
            </p:extLst>
          </p:nvPr>
        </p:nvGraphicFramePr>
        <p:xfrm>
          <a:off x="365761" y="2036237"/>
          <a:ext cx="11422968" cy="467738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1614012"/>
                <a:gridCol w="1551218"/>
                <a:gridCol w="1702191"/>
                <a:gridCol w="1659987"/>
                <a:gridCol w="1519311"/>
                <a:gridCol w="1547446"/>
                <a:gridCol w="1828803"/>
              </a:tblGrid>
              <a:tr h="1189754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IN" sz="4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endParaRPr lang="en-IN" sz="4000" dirty="0">
                        <a:effectLst/>
                      </a:endParaRPr>
                    </a:p>
                    <a:p>
                      <a:pPr marL="768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C</a:t>
                      </a:r>
                      <a:r>
                        <a:rPr lang="en-US" sz="2000" spc="5" dirty="0">
                          <a:effectLst/>
                        </a:rPr>
                        <a:t>er</a:t>
                      </a:r>
                      <a:r>
                        <a:rPr lang="en-US" sz="2000" spc="-5" dirty="0">
                          <a:effectLst/>
                        </a:rPr>
                        <a:t>ti</a:t>
                      </a:r>
                      <a:r>
                        <a:rPr lang="en-US" sz="2000" spc="10" dirty="0">
                          <a:effectLst/>
                        </a:rPr>
                        <a:t>f</a:t>
                      </a:r>
                      <a:r>
                        <a:rPr lang="en-US" sz="2000" spc="-5" dirty="0">
                          <a:effectLst/>
                        </a:rPr>
                        <a:t>i</a:t>
                      </a:r>
                      <a:r>
                        <a:rPr lang="en-US" sz="2000" spc="5" dirty="0">
                          <a:effectLst/>
                        </a:rPr>
                        <a:t>ca</a:t>
                      </a:r>
                      <a:r>
                        <a:rPr lang="en-US" sz="2000" spc="-5" dirty="0">
                          <a:effectLst/>
                        </a:rPr>
                        <a:t>t</a:t>
                      </a:r>
                      <a:r>
                        <a:rPr lang="en-US" sz="2000" dirty="0">
                          <a:effectLst/>
                        </a:rPr>
                        <a:t>e</a:t>
                      </a:r>
                      <a:r>
                        <a:rPr lang="en-US" sz="2000" spc="175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ID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5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IN" sz="4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endParaRPr lang="en-IN" sz="4000" dirty="0">
                        <a:effectLst/>
                      </a:endParaRPr>
                    </a:p>
                    <a:p>
                      <a:pPr marL="1130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H</a:t>
                      </a:r>
                      <a:r>
                        <a:rPr lang="en-US" sz="2000" spc="5" dirty="0">
                          <a:effectLst/>
                        </a:rPr>
                        <a:t>a</a:t>
                      </a:r>
                      <a:r>
                        <a:rPr lang="en-US" sz="2000" spc="-5" dirty="0">
                          <a:effectLst/>
                        </a:rPr>
                        <a:t>s</a:t>
                      </a:r>
                      <a:r>
                        <a:rPr lang="en-US" sz="2000" dirty="0">
                          <a:effectLst/>
                        </a:rPr>
                        <a:t>h</a:t>
                      </a:r>
                      <a:r>
                        <a:rPr lang="en-US" sz="2000" spc="95" dirty="0">
                          <a:effectLst/>
                        </a:rPr>
                        <a:t> </a:t>
                      </a:r>
                      <a:r>
                        <a:rPr lang="en-US" sz="2000" spc="-5" dirty="0">
                          <a:effectLst/>
                        </a:rPr>
                        <a:t>R</a:t>
                      </a:r>
                      <a:r>
                        <a:rPr lang="en-US" sz="2000" spc="5" dirty="0">
                          <a:effectLst/>
                        </a:rPr>
                        <a:t>e</a:t>
                      </a:r>
                      <a:r>
                        <a:rPr lang="en-US" sz="2000" spc="-5" dirty="0">
                          <a:effectLst/>
                        </a:rPr>
                        <a:t>s</a:t>
                      </a:r>
                      <a:r>
                        <a:rPr lang="en-US" sz="2000" spc="-15" dirty="0">
                          <a:effectLst/>
                        </a:rPr>
                        <a:t>u</a:t>
                      </a:r>
                      <a:r>
                        <a:rPr lang="en-US" sz="2000" spc="5" dirty="0">
                          <a:effectLst/>
                        </a:rPr>
                        <a:t>l</a:t>
                      </a:r>
                      <a:r>
                        <a:rPr lang="en-US" sz="2000" dirty="0">
                          <a:effectLst/>
                        </a:rPr>
                        <a:t>t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5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IN" sz="4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endParaRPr lang="en-IN" sz="4000" dirty="0">
                        <a:effectLst/>
                      </a:endParaRPr>
                    </a:p>
                    <a:p>
                      <a:pPr marL="1885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V</a:t>
                      </a:r>
                      <a:r>
                        <a:rPr lang="en-US" sz="2000" spc="5" dirty="0">
                          <a:effectLst/>
                        </a:rPr>
                        <a:t>e</a:t>
                      </a:r>
                      <a:r>
                        <a:rPr lang="en-US" sz="2000" spc="-5" dirty="0">
                          <a:effectLst/>
                        </a:rPr>
                        <a:t>nd</a:t>
                      </a:r>
                      <a:r>
                        <a:rPr lang="en-US" sz="2000" spc="5" dirty="0">
                          <a:effectLst/>
                        </a:rPr>
                        <a:t>o</a:t>
                      </a:r>
                      <a:r>
                        <a:rPr lang="en-US" sz="2000" dirty="0">
                          <a:effectLst/>
                        </a:rPr>
                        <a:t>r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5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IN" sz="4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endParaRPr lang="en-IN" sz="4000" dirty="0">
                        <a:effectLst/>
                      </a:endParaRPr>
                    </a:p>
                    <a:p>
                      <a:pPr marL="1454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App</a:t>
                      </a:r>
                      <a:r>
                        <a:rPr lang="en-US" sz="2000" spc="5" dirty="0">
                          <a:effectLst/>
                        </a:rPr>
                        <a:t>li</a:t>
                      </a:r>
                      <a:r>
                        <a:rPr lang="en-US" sz="2000" spc="-10" dirty="0">
                          <a:effectLst/>
                        </a:rPr>
                        <a:t>c</a:t>
                      </a:r>
                      <a:r>
                        <a:rPr lang="en-US" sz="2000" spc="5" dirty="0">
                          <a:effectLst/>
                        </a:rPr>
                        <a:t>a</a:t>
                      </a:r>
                      <a:r>
                        <a:rPr lang="en-US" sz="2000" spc="-5" dirty="0">
                          <a:effectLst/>
                        </a:rPr>
                        <a:t>ti</a:t>
                      </a:r>
                      <a:r>
                        <a:rPr lang="en-US" sz="2000" spc="5" dirty="0">
                          <a:effectLst/>
                        </a:rPr>
                        <a:t>o</a:t>
                      </a:r>
                      <a:r>
                        <a:rPr lang="en-US" sz="2000" dirty="0">
                          <a:effectLst/>
                        </a:rPr>
                        <a:t>n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4800">
                          <a:effectLst/>
                        </a:rPr>
                        <a:t> </a:t>
                      </a:r>
                      <a:endParaRPr lang="en-IN" sz="4000">
                        <a:effectLst/>
                      </a:endParaRPr>
                    </a:p>
                    <a:p>
                      <a:pPr marL="99695" marR="89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N</a:t>
                      </a:r>
                      <a:r>
                        <a:rPr lang="en-US" sz="2000" spc="10">
                          <a:effectLst/>
                        </a:rPr>
                        <a:t>u</a:t>
                      </a:r>
                      <a:r>
                        <a:rPr lang="en-US" sz="2000" spc="-20">
                          <a:effectLst/>
                        </a:rPr>
                        <a:t>m</a:t>
                      </a:r>
                      <a:r>
                        <a:rPr lang="en-US" sz="2000" spc="-5">
                          <a:effectLst/>
                        </a:rPr>
                        <a:t>b</a:t>
                      </a:r>
                      <a:r>
                        <a:rPr lang="en-US" sz="2000" spc="5">
                          <a:effectLst/>
                        </a:rPr>
                        <a:t>e</a:t>
                      </a:r>
                      <a:r>
                        <a:rPr lang="en-US" sz="2000">
                          <a:effectLst/>
                        </a:rPr>
                        <a:t>r</a:t>
                      </a:r>
                      <a:r>
                        <a:rPr lang="en-US" sz="2000" spc="150">
                          <a:effectLst/>
                        </a:rPr>
                        <a:t> </a:t>
                      </a:r>
                      <a:r>
                        <a:rPr lang="en-US" sz="2000" spc="-5">
                          <a:effectLst/>
                        </a:rPr>
                        <a:t>o</a:t>
                      </a:r>
                      <a:r>
                        <a:rPr lang="en-US" sz="2000">
                          <a:effectLst/>
                        </a:rPr>
                        <a:t>f</a:t>
                      </a:r>
                      <a:endParaRPr lang="en-IN" sz="4000">
                        <a:effectLst/>
                      </a:endParaRPr>
                    </a:p>
                    <a:p>
                      <a:pPr marL="176530" marR="163195" algn="ctr">
                        <a:lnSpc>
                          <a:spcPct val="115000"/>
                        </a:lnSpc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Inst</a:t>
                      </a:r>
                      <a:r>
                        <a:rPr lang="en-US" sz="2000" spc="5">
                          <a:effectLst/>
                        </a:rPr>
                        <a:t>all</a:t>
                      </a:r>
                      <a:r>
                        <a:rPr lang="en-US" sz="2000">
                          <a:effectLst/>
                        </a:rPr>
                        <a:t>s</a:t>
                      </a:r>
                      <a:endParaRPr lang="en-IN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5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IN" sz="400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 </a:t>
                      </a:r>
                      <a:endParaRPr lang="en-IN" sz="4000">
                        <a:effectLst/>
                      </a:endParaRPr>
                    </a:p>
                    <a:p>
                      <a:pPr marL="1098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R</a:t>
                      </a:r>
                      <a:r>
                        <a:rPr lang="en-US" sz="2000" spc="5">
                          <a:effectLst/>
                        </a:rPr>
                        <a:t>e</a:t>
                      </a:r>
                      <a:r>
                        <a:rPr lang="en-US" sz="2000" spc="-5">
                          <a:effectLst/>
                        </a:rPr>
                        <a:t>put</a:t>
                      </a:r>
                      <a:r>
                        <a:rPr lang="en-US" sz="2000" spc="5">
                          <a:effectLst/>
                        </a:rPr>
                        <a:t>a</a:t>
                      </a:r>
                      <a:r>
                        <a:rPr lang="en-US" sz="2000" spc="-5">
                          <a:effectLst/>
                        </a:rPr>
                        <a:t>ti</a:t>
                      </a:r>
                      <a:r>
                        <a:rPr lang="en-US" sz="2000" spc="5">
                          <a:effectLst/>
                        </a:rPr>
                        <a:t>o</a:t>
                      </a:r>
                      <a:r>
                        <a:rPr lang="en-US" sz="2000">
                          <a:effectLst/>
                        </a:rPr>
                        <a:t>n</a:t>
                      </a:r>
                      <a:endParaRPr lang="en-IN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5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IN" sz="4000" dirty="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endParaRPr lang="en-IN" sz="4000" dirty="0">
                        <a:effectLst/>
                      </a:endParaRPr>
                    </a:p>
                    <a:p>
                      <a:pPr marL="281305" marR="2698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St</a:t>
                      </a:r>
                      <a:r>
                        <a:rPr lang="en-US" sz="2000" spc="5" dirty="0">
                          <a:effectLst/>
                        </a:rPr>
                        <a:t>a</a:t>
                      </a:r>
                      <a:r>
                        <a:rPr lang="en-US" sz="2000" spc="-5" dirty="0">
                          <a:effectLst/>
                        </a:rPr>
                        <a:t>tus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683519">
                <a:tc>
                  <a:txBody>
                    <a:bodyPr/>
                    <a:lstStyle/>
                    <a:p>
                      <a:pPr marL="224790" algn="ctr">
                        <a:lnSpc>
                          <a:spcPct val="115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en-US" sz="2000" spc="5" dirty="0">
                          <a:effectLst/>
                        </a:rPr>
                        <a:t>67</a:t>
                      </a:r>
                      <a:r>
                        <a:rPr lang="en-US" sz="2000" spc="-10" dirty="0">
                          <a:effectLst/>
                        </a:rPr>
                        <a:t>e</a:t>
                      </a:r>
                      <a:r>
                        <a:rPr lang="en-US" sz="2000" spc="-5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…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1615" algn="ctr">
                        <a:lnSpc>
                          <a:spcPct val="115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en-US" sz="2000" spc="5" dirty="0">
                          <a:effectLst/>
                        </a:rPr>
                        <a:t>3</a:t>
                      </a:r>
                      <a:r>
                        <a:rPr lang="en-US" sz="2000" spc="-5" dirty="0">
                          <a:effectLst/>
                        </a:rPr>
                        <a:t>d1</a:t>
                      </a:r>
                      <a:r>
                        <a:rPr lang="en-US" sz="2000" spc="5" dirty="0">
                          <a:effectLst/>
                        </a:rPr>
                        <a:t>7</a:t>
                      </a:r>
                      <a:r>
                        <a:rPr lang="en-US" sz="2000" dirty="0">
                          <a:effectLst/>
                        </a:rPr>
                        <a:t>…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4790" algn="ctr">
                        <a:lnSpc>
                          <a:spcPct val="115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S</a:t>
                      </a:r>
                      <a:r>
                        <a:rPr lang="en-US" sz="2000" spc="5" dirty="0">
                          <a:effectLst/>
                        </a:rPr>
                        <a:t>k</a:t>
                      </a:r>
                      <a:r>
                        <a:rPr lang="en-US" sz="2000" spc="-20" dirty="0">
                          <a:effectLst/>
                        </a:rPr>
                        <a:t>y</a:t>
                      </a:r>
                      <a:r>
                        <a:rPr lang="en-US" sz="2000" spc="5" dirty="0">
                          <a:effectLst/>
                        </a:rPr>
                        <a:t>p</a:t>
                      </a:r>
                      <a:r>
                        <a:rPr lang="en-US" sz="2000" dirty="0">
                          <a:effectLst/>
                        </a:rPr>
                        <a:t>e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9555" marR="237490" algn="ctr">
                        <a:lnSpc>
                          <a:spcPct val="115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S</a:t>
                      </a:r>
                      <a:r>
                        <a:rPr lang="en-US" sz="2000" spc="5" dirty="0">
                          <a:effectLst/>
                        </a:rPr>
                        <a:t>k</a:t>
                      </a:r>
                      <a:r>
                        <a:rPr lang="en-US" sz="2000" spc="-20" dirty="0">
                          <a:effectLst/>
                        </a:rPr>
                        <a:t>y</a:t>
                      </a:r>
                      <a:r>
                        <a:rPr lang="en-US" sz="2000" spc="5" dirty="0">
                          <a:effectLst/>
                        </a:rPr>
                        <a:t>p</a:t>
                      </a:r>
                      <a:r>
                        <a:rPr lang="en-US" sz="2000" dirty="0">
                          <a:effectLst/>
                        </a:rPr>
                        <a:t>e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3035" algn="ctr">
                        <a:lnSpc>
                          <a:spcPct val="115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en-US" sz="2000" spc="5" dirty="0">
                          <a:effectLst/>
                        </a:rPr>
                        <a:t>1</a:t>
                      </a:r>
                      <a:r>
                        <a:rPr lang="en-US" sz="2000" spc="-10" dirty="0">
                          <a:effectLst/>
                        </a:rPr>
                        <a:t>,</a:t>
                      </a:r>
                      <a:r>
                        <a:rPr lang="en-US" sz="2000" spc="5" dirty="0">
                          <a:effectLst/>
                        </a:rPr>
                        <a:t>6</a:t>
                      </a:r>
                      <a:r>
                        <a:rPr lang="en-US" sz="2000" spc="-5" dirty="0">
                          <a:effectLst/>
                        </a:rPr>
                        <a:t>6</a:t>
                      </a:r>
                      <a:r>
                        <a:rPr lang="en-US" sz="2000" spc="5" dirty="0">
                          <a:effectLst/>
                        </a:rPr>
                        <a:t>7</a:t>
                      </a:r>
                      <a:r>
                        <a:rPr lang="en-US" sz="2000" spc="-10" dirty="0">
                          <a:effectLst/>
                        </a:rPr>
                        <a:t>,</a:t>
                      </a:r>
                      <a:r>
                        <a:rPr lang="en-US" sz="2000" spc="-5" dirty="0">
                          <a:effectLst/>
                        </a:rPr>
                        <a:t>2</a:t>
                      </a:r>
                      <a:r>
                        <a:rPr lang="en-US" sz="2000" spc="5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4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3660" algn="ctr">
                        <a:lnSpc>
                          <a:spcPct val="115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en-US" sz="2000" spc="-15">
                          <a:effectLst/>
                        </a:rPr>
                        <a:t>K</a:t>
                      </a:r>
                      <a:r>
                        <a:rPr lang="en-US" sz="2000" spc="5">
                          <a:effectLst/>
                        </a:rPr>
                        <a:t>no</a:t>
                      </a:r>
                      <a:r>
                        <a:rPr lang="en-US" sz="2000" spc="-15">
                          <a:effectLst/>
                        </a:rPr>
                        <a:t>w</a:t>
                      </a:r>
                      <a:r>
                        <a:rPr lang="en-US" sz="2000" spc="5">
                          <a:effectLst/>
                        </a:rPr>
                        <a:t>n-</a:t>
                      </a:r>
                      <a:r>
                        <a:rPr lang="en-US" sz="2000" spc="-15">
                          <a:effectLst/>
                        </a:rPr>
                        <a:t>G</a:t>
                      </a:r>
                      <a:r>
                        <a:rPr lang="en-US" sz="2000" spc="-5">
                          <a:effectLst/>
                        </a:rPr>
                        <a:t>oo</a:t>
                      </a:r>
                      <a:r>
                        <a:rPr lang="en-US" sz="2000">
                          <a:effectLst/>
                        </a:rPr>
                        <a:t>d</a:t>
                      </a:r>
                      <a:endParaRPr lang="en-IN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3025" algn="ctr">
                        <a:lnSpc>
                          <a:spcPct val="115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D</a:t>
                      </a:r>
                      <a:r>
                        <a:rPr lang="en-US" sz="2000" spc="5" dirty="0">
                          <a:effectLst/>
                        </a:rPr>
                        <a:t>i</a:t>
                      </a:r>
                      <a:r>
                        <a:rPr lang="en-US" sz="2000" spc="-5" dirty="0">
                          <a:effectLst/>
                        </a:rPr>
                        <a:t>r</a:t>
                      </a:r>
                      <a:r>
                        <a:rPr lang="en-US" sz="2000" spc="-10" dirty="0">
                          <a:effectLst/>
                        </a:rPr>
                        <a:t>e</a:t>
                      </a:r>
                      <a:r>
                        <a:rPr lang="en-US" sz="2000" spc="5" dirty="0">
                          <a:effectLst/>
                        </a:rPr>
                        <a:t>c</a:t>
                      </a:r>
                      <a:r>
                        <a:rPr lang="en-US" sz="2000" dirty="0">
                          <a:effectLst/>
                        </a:rPr>
                        <a:t>t</a:t>
                      </a:r>
                      <a:r>
                        <a:rPr lang="en-US" sz="2000" spc="110" dirty="0">
                          <a:effectLst/>
                        </a:rPr>
                        <a:t> </a:t>
                      </a:r>
                      <a:r>
                        <a:rPr lang="en-US" sz="2000" spc="-25" dirty="0">
                          <a:effectLst/>
                        </a:rPr>
                        <a:t>I</a:t>
                      </a:r>
                      <a:r>
                        <a:rPr lang="en-US" sz="2000" spc="5" dirty="0">
                          <a:effectLst/>
                        </a:rPr>
                        <a:t>nt</a:t>
                      </a:r>
                      <a:r>
                        <a:rPr lang="en-US" sz="2000" spc="-10" dirty="0">
                          <a:effectLst/>
                        </a:rPr>
                        <a:t>e</a:t>
                      </a:r>
                      <a:r>
                        <a:rPr lang="en-US" sz="2000" spc="-5" dirty="0">
                          <a:effectLst/>
                        </a:rPr>
                        <a:t>r</a:t>
                      </a:r>
                      <a:r>
                        <a:rPr lang="en-US" sz="2000" spc="5" dirty="0">
                          <a:effectLst/>
                        </a:rPr>
                        <a:t>n</a:t>
                      </a:r>
                      <a:r>
                        <a:rPr lang="en-US" sz="2000" spc="-10" dirty="0">
                          <a:effectLst/>
                        </a:rPr>
                        <a:t>e</a:t>
                      </a:r>
                      <a:r>
                        <a:rPr lang="en-US" sz="2000" dirty="0">
                          <a:effectLst/>
                        </a:rPr>
                        <a:t>t</a:t>
                      </a:r>
                      <a:r>
                        <a:rPr lang="en-US" sz="2000" spc="130" dirty="0">
                          <a:effectLst/>
                        </a:rPr>
                        <a:t> </a:t>
                      </a:r>
                      <a:r>
                        <a:rPr lang="en-US" sz="2000" spc="-5" dirty="0">
                          <a:effectLst/>
                        </a:rPr>
                        <a:t>O</a:t>
                      </a:r>
                      <a:r>
                        <a:rPr lang="en-US" sz="2000" dirty="0">
                          <a:effectLst/>
                        </a:rPr>
                        <a:t>k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687818">
                <a:tc>
                  <a:txBody>
                    <a:bodyPr/>
                    <a:lstStyle/>
                    <a:p>
                      <a:pPr marL="224790" algn="ctr">
                        <a:lnSpc>
                          <a:spcPct val="115000"/>
                        </a:lnSpc>
                        <a:spcBef>
                          <a:spcPts val="340"/>
                        </a:spcBef>
                        <a:spcAft>
                          <a:spcPts val="0"/>
                        </a:spcAft>
                      </a:pPr>
                      <a:r>
                        <a:rPr lang="en-US" sz="2000" spc="5">
                          <a:effectLst/>
                        </a:rPr>
                        <a:t>7</a:t>
                      </a:r>
                      <a:r>
                        <a:rPr lang="en-US" sz="2000" spc="-5">
                          <a:effectLst/>
                        </a:rPr>
                        <a:t>8</a:t>
                      </a:r>
                      <a:r>
                        <a:rPr lang="en-US" sz="2000" spc="5">
                          <a:effectLst/>
                        </a:rPr>
                        <a:t>a</a:t>
                      </a:r>
                      <a:r>
                        <a:rPr lang="en-US" sz="2000" spc="-5">
                          <a:effectLst/>
                        </a:rPr>
                        <a:t>2…</a:t>
                      </a:r>
                      <a:endParaRPr lang="en-IN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6695" algn="ctr">
                        <a:lnSpc>
                          <a:spcPct val="115000"/>
                        </a:lnSpc>
                        <a:spcBef>
                          <a:spcPts val="340"/>
                        </a:spcBef>
                        <a:spcAft>
                          <a:spcPts val="0"/>
                        </a:spcAft>
                      </a:pPr>
                      <a:r>
                        <a:rPr lang="en-US" sz="2000" spc="5" dirty="0">
                          <a:effectLst/>
                        </a:rPr>
                        <a:t>6</a:t>
                      </a:r>
                      <a:r>
                        <a:rPr lang="en-US" sz="2000" spc="-5" dirty="0">
                          <a:effectLst/>
                        </a:rPr>
                        <a:t>7</a:t>
                      </a:r>
                      <a:r>
                        <a:rPr lang="en-US" sz="2000" spc="5" dirty="0">
                          <a:effectLst/>
                        </a:rPr>
                        <a:t>ac</a:t>
                      </a:r>
                      <a:r>
                        <a:rPr lang="en-US" sz="2000" dirty="0">
                          <a:effectLst/>
                        </a:rPr>
                        <a:t>…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3035" algn="ctr">
                        <a:lnSpc>
                          <a:spcPct val="115000"/>
                        </a:lnSpc>
                        <a:spcBef>
                          <a:spcPts val="340"/>
                        </a:spcBef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U</a:t>
                      </a:r>
                      <a:r>
                        <a:rPr lang="en-US" sz="2000" spc="5" dirty="0">
                          <a:effectLst/>
                        </a:rPr>
                        <a:t>n</a:t>
                      </a:r>
                      <a:r>
                        <a:rPr lang="en-US" sz="2000" spc="-5" dirty="0">
                          <a:effectLst/>
                        </a:rPr>
                        <a:t>k</a:t>
                      </a:r>
                      <a:r>
                        <a:rPr lang="en-US" sz="2000" spc="5" dirty="0">
                          <a:effectLst/>
                        </a:rPr>
                        <a:t>n</a:t>
                      </a:r>
                      <a:r>
                        <a:rPr lang="en-US" sz="2000" spc="-5" dirty="0">
                          <a:effectLst/>
                        </a:rPr>
                        <a:t>o</a:t>
                      </a:r>
                      <a:r>
                        <a:rPr lang="en-US" sz="2000" spc="-15" dirty="0">
                          <a:effectLst/>
                        </a:rPr>
                        <a:t>w</a:t>
                      </a:r>
                      <a:r>
                        <a:rPr lang="en-US" sz="2000" dirty="0">
                          <a:effectLst/>
                        </a:rPr>
                        <a:t>n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3995" algn="ctr">
                        <a:lnSpc>
                          <a:spcPct val="115000"/>
                        </a:lnSpc>
                        <a:spcBef>
                          <a:spcPts val="340"/>
                        </a:spcBef>
                        <a:spcAft>
                          <a:spcPts val="0"/>
                        </a:spcAft>
                      </a:pPr>
                      <a:r>
                        <a:rPr lang="en-US" sz="2000" spc="-15" dirty="0" err="1">
                          <a:effectLst/>
                        </a:rPr>
                        <a:t>G</a:t>
                      </a:r>
                      <a:r>
                        <a:rPr lang="en-US" sz="2000" spc="5" dirty="0" err="1">
                          <a:effectLst/>
                        </a:rPr>
                        <a:t>a</a:t>
                      </a:r>
                      <a:r>
                        <a:rPr lang="en-US" sz="2000" dirty="0" err="1">
                          <a:effectLst/>
                        </a:rPr>
                        <a:t>m</a:t>
                      </a:r>
                      <a:r>
                        <a:rPr lang="en-US" sz="2000" spc="-10" dirty="0" err="1">
                          <a:effectLst/>
                        </a:rPr>
                        <a:t>e</a:t>
                      </a:r>
                      <a:r>
                        <a:rPr lang="en-US" sz="2000" spc="5" dirty="0" err="1">
                          <a:effectLst/>
                        </a:rPr>
                        <a:t>_</a:t>
                      </a:r>
                      <a:r>
                        <a:rPr lang="en-US" sz="2000" dirty="0" err="1">
                          <a:effectLst/>
                        </a:rPr>
                        <a:t>X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6540" marR="245745" algn="ctr">
                        <a:lnSpc>
                          <a:spcPct val="115000"/>
                        </a:lnSpc>
                        <a:spcBef>
                          <a:spcPts val="340"/>
                        </a:spcBef>
                        <a:spcAft>
                          <a:spcPts val="0"/>
                        </a:spcAft>
                      </a:pPr>
                      <a:r>
                        <a:rPr lang="en-US" sz="2000" spc="5" dirty="0">
                          <a:effectLst/>
                        </a:rPr>
                        <a:t>6</a:t>
                      </a:r>
                      <a:r>
                        <a:rPr lang="en-US" sz="2000" spc="-5" dirty="0">
                          <a:effectLst/>
                        </a:rPr>
                        <a:t>72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1765" algn="ctr">
                        <a:lnSpc>
                          <a:spcPct val="115000"/>
                        </a:lnSpc>
                        <a:spcBef>
                          <a:spcPts val="340"/>
                        </a:spcBef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U</a:t>
                      </a:r>
                      <a:r>
                        <a:rPr lang="en-US" sz="2000" spc="5">
                          <a:effectLst/>
                        </a:rPr>
                        <a:t>n</a:t>
                      </a:r>
                      <a:r>
                        <a:rPr lang="en-US" sz="2000" spc="-5">
                          <a:effectLst/>
                        </a:rPr>
                        <a:t>k</a:t>
                      </a:r>
                      <a:r>
                        <a:rPr lang="en-US" sz="2000" spc="5">
                          <a:effectLst/>
                        </a:rPr>
                        <a:t>n</a:t>
                      </a:r>
                      <a:r>
                        <a:rPr lang="en-US" sz="2000" spc="-5">
                          <a:effectLst/>
                        </a:rPr>
                        <a:t>o</a:t>
                      </a:r>
                      <a:r>
                        <a:rPr lang="en-US" sz="2000" spc="-15">
                          <a:effectLst/>
                        </a:rPr>
                        <a:t>w</a:t>
                      </a:r>
                      <a:r>
                        <a:rPr lang="en-US" sz="2000">
                          <a:effectLst/>
                        </a:rPr>
                        <a:t>n</a:t>
                      </a:r>
                      <a:endParaRPr lang="en-IN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4790" algn="ctr">
                        <a:lnSpc>
                          <a:spcPct val="115000"/>
                        </a:lnSpc>
                        <a:spcBef>
                          <a:spcPts val="340"/>
                        </a:spcBef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Se</a:t>
                      </a:r>
                      <a:r>
                        <a:rPr lang="en-US" sz="2000" dirty="0">
                          <a:effectLst/>
                        </a:rPr>
                        <a:t>e</a:t>
                      </a:r>
                      <a:r>
                        <a:rPr lang="en-US" sz="2000" spc="60" dirty="0">
                          <a:effectLst/>
                        </a:rPr>
                        <a:t> </a:t>
                      </a:r>
                      <a:r>
                        <a:rPr lang="en-US" sz="2000" spc="5" dirty="0">
                          <a:effectLst/>
                        </a:rPr>
                        <a:t>Be</a:t>
                      </a:r>
                      <a:r>
                        <a:rPr lang="en-US" sz="2000" spc="-5" dirty="0">
                          <a:effectLst/>
                        </a:rPr>
                        <a:t>l</a:t>
                      </a:r>
                      <a:r>
                        <a:rPr lang="en-US" sz="2000" spc="5" dirty="0">
                          <a:effectLst/>
                        </a:rPr>
                        <a:t>o</a:t>
                      </a:r>
                      <a:r>
                        <a:rPr lang="en-US" sz="2000" dirty="0">
                          <a:effectLst/>
                        </a:rPr>
                        <a:t>w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683519">
                <a:tc>
                  <a:txBody>
                    <a:bodyPr/>
                    <a:lstStyle/>
                    <a:p>
                      <a:pPr marL="224790" algn="ctr">
                        <a:lnSpc>
                          <a:spcPct val="115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en-US" sz="2000" spc="5">
                          <a:effectLst/>
                        </a:rPr>
                        <a:t>7</a:t>
                      </a:r>
                      <a:r>
                        <a:rPr lang="en-US" sz="2000" spc="-5">
                          <a:effectLst/>
                        </a:rPr>
                        <a:t>8</a:t>
                      </a:r>
                      <a:r>
                        <a:rPr lang="en-US" sz="2000" spc="5">
                          <a:effectLst/>
                        </a:rPr>
                        <a:t>a</a:t>
                      </a:r>
                      <a:r>
                        <a:rPr lang="en-US" sz="2000" spc="-5">
                          <a:effectLst/>
                        </a:rPr>
                        <a:t>2</a:t>
                      </a:r>
                      <a:r>
                        <a:rPr lang="en-US" sz="2000">
                          <a:effectLst/>
                        </a:rPr>
                        <a:t>…</a:t>
                      </a:r>
                      <a:endParaRPr lang="en-IN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5425" algn="ctr">
                        <a:lnSpc>
                          <a:spcPct val="115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en-US" sz="2000" spc="5" dirty="0">
                          <a:effectLst/>
                        </a:rPr>
                        <a:t>8</a:t>
                      </a:r>
                      <a:r>
                        <a:rPr lang="en-US" sz="2000" spc="-10" dirty="0">
                          <a:effectLst/>
                        </a:rPr>
                        <a:t>a</a:t>
                      </a:r>
                      <a:r>
                        <a:rPr lang="en-US" sz="2000" spc="5" dirty="0">
                          <a:effectLst/>
                        </a:rPr>
                        <a:t>5</a:t>
                      </a:r>
                      <a:r>
                        <a:rPr lang="en-US" sz="2000" spc="-5" dirty="0">
                          <a:effectLst/>
                        </a:rPr>
                        <a:t>9</a:t>
                      </a:r>
                      <a:r>
                        <a:rPr lang="en-US" sz="2000" dirty="0">
                          <a:effectLst/>
                        </a:rPr>
                        <a:t>…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3035" algn="ctr">
                        <a:lnSpc>
                          <a:spcPct val="115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U</a:t>
                      </a:r>
                      <a:r>
                        <a:rPr lang="en-US" sz="2000" spc="5" dirty="0">
                          <a:effectLst/>
                        </a:rPr>
                        <a:t>n</a:t>
                      </a:r>
                      <a:r>
                        <a:rPr lang="en-US" sz="2000" spc="-5" dirty="0">
                          <a:effectLst/>
                        </a:rPr>
                        <a:t>k</a:t>
                      </a:r>
                      <a:r>
                        <a:rPr lang="en-US" sz="2000" spc="5" dirty="0">
                          <a:effectLst/>
                        </a:rPr>
                        <a:t>n</a:t>
                      </a:r>
                      <a:r>
                        <a:rPr lang="en-US" sz="2000" spc="-5" dirty="0">
                          <a:effectLst/>
                        </a:rPr>
                        <a:t>o</a:t>
                      </a:r>
                      <a:r>
                        <a:rPr lang="en-US" sz="2000" spc="-15" dirty="0">
                          <a:effectLst/>
                        </a:rPr>
                        <a:t>w</a:t>
                      </a:r>
                      <a:r>
                        <a:rPr lang="en-US" sz="2000" dirty="0">
                          <a:effectLst/>
                        </a:rPr>
                        <a:t>n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4630" algn="ctr">
                        <a:lnSpc>
                          <a:spcPct val="115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en-US" sz="2000" spc="-15" dirty="0" err="1">
                          <a:effectLst/>
                        </a:rPr>
                        <a:t>G</a:t>
                      </a:r>
                      <a:r>
                        <a:rPr lang="en-US" sz="2000" spc="5" dirty="0" err="1">
                          <a:effectLst/>
                        </a:rPr>
                        <a:t>a</a:t>
                      </a:r>
                      <a:r>
                        <a:rPr lang="en-US" sz="2000" dirty="0" err="1">
                          <a:effectLst/>
                        </a:rPr>
                        <a:t>m</a:t>
                      </a:r>
                      <a:r>
                        <a:rPr lang="en-US" sz="2000" spc="-10" dirty="0" err="1">
                          <a:effectLst/>
                        </a:rPr>
                        <a:t>e</a:t>
                      </a:r>
                      <a:r>
                        <a:rPr lang="en-US" sz="2000" spc="5" dirty="0" err="1">
                          <a:effectLst/>
                        </a:rPr>
                        <a:t>_Y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1940" marR="268605" algn="ctr">
                        <a:lnSpc>
                          <a:spcPct val="115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en-US" sz="2000" spc="5" dirty="0">
                          <a:effectLst/>
                        </a:rPr>
                        <a:t>52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1130" algn="ctr">
                        <a:lnSpc>
                          <a:spcPct val="115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U</a:t>
                      </a:r>
                      <a:r>
                        <a:rPr lang="en-US" sz="2000" spc="5" dirty="0">
                          <a:effectLst/>
                        </a:rPr>
                        <a:t>n</a:t>
                      </a:r>
                      <a:r>
                        <a:rPr lang="en-US" sz="2000" spc="-5" dirty="0">
                          <a:effectLst/>
                        </a:rPr>
                        <a:t>k</a:t>
                      </a:r>
                      <a:r>
                        <a:rPr lang="en-US" sz="2000" spc="5" dirty="0">
                          <a:effectLst/>
                        </a:rPr>
                        <a:t>n</a:t>
                      </a:r>
                      <a:r>
                        <a:rPr lang="en-US" sz="2000" spc="-5" dirty="0">
                          <a:effectLst/>
                        </a:rPr>
                        <a:t>o</a:t>
                      </a:r>
                      <a:r>
                        <a:rPr lang="en-US" sz="2000" spc="-15" dirty="0">
                          <a:effectLst/>
                        </a:rPr>
                        <a:t>w</a:t>
                      </a:r>
                      <a:r>
                        <a:rPr lang="en-US" sz="2000" dirty="0">
                          <a:effectLst/>
                        </a:rPr>
                        <a:t>n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4155" algn="ctr">
                        <a:lnSpc>
                          <a:spcPct val="115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S</a:t>
                      </a:r>
                      <a:r>
                        <a:rPr lang="en-US" sz="2000" spc="-10" dirty="0">
                          <a:effectLst/>
                        </a:rPr>
                        <a:t>e</a:t>
                      </a:r>
                      <a:r>
                        <a:rPr lang="en-US" sz="2000" dirty="0">
                          <a:effectLst/>
                        </a:rPr>
                        <a:t>e</a:t>
                      </a:r>
                      <a:r>
                        <a:rPr lang="en-US" sz="2000" spc="60" dirty="0">
                          <a:effectLst/>
                        </a:rPr>
                        <a:t> </a:t>
                      </a:r>
                      <a:r>
                        <a:rPr lang="en-US" sz="2000" spc="5" dirty="0">
                          <a:effectLst/>
                        </a:rPr>
                        <a:t>Be</a:t>
                      </a:r>
                      <a:r>
                        <a:rPr lang="en-US" sz="2000" spc="-5" dirty="0">
                          <a:effectLst/>
                        </a:rPr>
                        <a:t>l</a:t>
                      </a:r>
                      <a:r>
                        <a:rPr lang="en-US" sz="2000" spc="5" dirty="0">
                          <a:effectLst/>
                        </a:rPr>
                        <a:t>o</a:t>
                      </a:r>
                      <a:r>
                        <a:rPr lang="en-US" sz="2000" dirty="0">
                          <a:effectLst/>
                        </a:rPr>
                        <a:t>w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714210">
                <a:tc>
                  <a:txBody>
                    <a:bodyPr/>
                    <a:lstStyle/>
                    <a:p>
                      <a:pPr marL="228600" marR="215900" algn="ctr">
                        <a:lnSpc>
                          <a:spcPct val="115000"/>
                        </a:lnSpc>
                        <a:spcBef>
                          <a:spcPts val="340"/>
                        </a:spcBef>
                        <a:spcAft>
                          <a:spcPts val="0"/>
                        </a:spcAft>
                      </a:pPr>
                      <a:r>
                        <a:rPr lang="en-US" sz="2000" spc="5" dirty="0" smtClean="0">
                          <a:effectLst/>
                        </a:rPr>
                        <a:t>   8</a:t>
                      </a:r>
                      <a:r>
                        <a:rPr lang="en-US" sz="2000" spc="-10" dirty="0" smtClean="0">
                          <a:effectLst/>
                        </a:rPr>
                        <a:t>c</a:t>
                      </a:r>
                      <a:r>
                        <a:rPr lang="en-US" sz="2000" spc="5" dirty="0" smtClean="0">
                          <a:effectLst/>
                        </a:rPr>
                        <a:t>2</a:t>
                      </a:r>
                      <a:r>
                        <a:rPr lang="en-US" sz="2000" spc="-5" dirty="0" smtClean="0">
                          <a:effectLst/>
                        </a:rPr>
                        <a:t>2</a:t>
                      </a:r>
                      <a:r>
                        <a:rPr lang="en-US" sz="2000" spc="5" dirty="0">
                          <a:effectLst/>
                        </a:rPr>
                        <a:t>..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4790" algn="ctr">
                        <a:lnSpc>
                          <a:spcPct val="115000"/>
                        </a:lnSpc>
                        <a:spcBef>
                          <a:spcPts val="340"/>
                        </a:spcBef>
                        <a:spcAft>
                          <a:spcPts val="0"/>
                        </a:spcAft>
                      </a:pPr>
                      <a:r>
                        <a:rPr lang="en-US" sz="2000" spc="5" dirty="0">
                          <a:effectLst/>
                        </a:rPr>
                        <a:t>b</a:t>
                      </a:r>
                      <a:r>
                        <a:rPr lang="en-US" sz="2000" spc="-5" dirty="0">
                          <a:effectLst/>
                        </a:rPr>
                        <a:t>6</a:t>
                      </a:r>
                      <a:r>
                        <a:rPr lang="en-US" sz="2000" spc="5" dirty="0">
                          <a:effectLst/>
                        </a:rPr>
                        <a:t>2</a:t>
                      </a:r>
                      <a:r>
                        <a:rPr lang="en-US" sz="2000" spc="-10" dirty="0">
                          <a:effectLst/>
                        </a:rPr>
                        <a:t>a</a:t>
                      </a:r>
                      <a:r>
                        <a:rPr lang="en-US" sz="2000" dirty="0">
                          <a:effectLst/>
                        </a:rPr>
                        <a:t>…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3035" algn="ctr">
                        <a:lnSpc>
                          <a:spcPct val="115000"/>
                        </a:lnSpc>
                        <a:spcBef>
                          <a:spcPts val="340"/>
                        </a:spcBef>
                        <a:spcAft>
                          <a:spcPts val="0"/>
                        </a:spcAft>
                      </a:pPr>
                      <a:r>
                        <a:rPr lang="en-US" sz="2000" spc="-5">
                          <a:effectLst/>
                        </a:rPr>
                        <a:t>So</a:t>
                      </a:r>
                      <a:r>
                        <a:rPr lang="en-US" sz="2000" spc="5">
                          <a:effectLst/>
                        </a:rPr>
                        <a:t>cia</a:t>
                      </a:r>
                      <a:r>
                        <a:rPr lang="en-US" sz="2000" spc="-5">
                          <a:effectLst/>
                        </a:rPr>
                        <a:t>lN</a:t>
                      </a:r>
                      <a:r>
                        <a:rPr lang="en-US" sz="2000" spc="-10">
                          <a:effectLst/>
                        </a:rPr>
                        <a:t>e</a:t>
                      </a:r>
                      <a:r>
                        <a:rPr lang="en-US" sz="2000">
                          <a:effectLst/>
                        </a:rPr>
                        <a:t>t</a:t>
                      </a:r>
                      <a:endParaRPr lang="en-IN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8585" algn="ctr">
                        <a:lnSpc>
                          <a:spcPct val="115000"/>
                        </a:lnSpc>
                        <a:spcBef>
                          <a:spcPts val="340"/>
                        </a:spcBef>
                        <a:spcAft>
                          <a:spcPts val="0"/>
                        </a:spcAft>
                      </a:pPr>
                      <a:r>
                        <a:rPr lang="en-US" sz="2000" spc="-10">
                          <a:effectLst/>
                        </a:rPr>
                        <a:t>T</a:t>
                      </a:r>
                      <a:r>
                        <a:rPr lang="en-US" sz="2000" spc="5">
                          <a:effectLst/>
                        </a:rPr>
                        <a:t>h</a:t>
                      </a:r>
                      <a:r>
                        <a:rPr lang="en-US" sz="2000">
                          <a:effectLst/>
                        </a:rPr>
                        <a:t>e</a:t>
                      </a:r>
                      <a:r>
                        <a:rPr lang="en-US" sz="2000" spc="65">
                          <a:effectLst/>
                        </a:rPr>
                        <a:t> </a:t>
                      </a:r>
                      <a:r>
                        <a:rPr lang="en-US" sz="2000" spc="-5">
                          <a:effectLst/>
                        </a:rPr>
                        <a:t>So</a:t>
                      </a:r>
                      <a:r>
                        <a:rPr lang="en-US" sz="2000" spc="5">
                          <a:effectLst/>
                        </a:rPr>
                        <a:t>cia</a:t>
                      </a:r>
                      <a:r>
                        <a:rPr lang="en-US" sz="2000" spc="-5">
                          <a:effectLst/>
                        </a:rPr>
                        <a:t>lN</a:t>
                      </a:r>
                      <a:r>
                        <a:rPr lang="en-US" sz="2000" spc="-10">
                          <a:effectLst/>
                        </a:rPr>
                        <a:t>e</a:t>
                      </a:r>
                      <a:r>
                        <a:rPr lang="en-US" sz="2000">
                          <a:effectLst/>
                        </a:rPr>
                        <a:t>t</a:t>
                      </a:r>
                      <a:endParaRPr lang="en-IN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0345" marR="207010" algn="ctr">
                        <a:lnSpc>
                          <a:spcPct val="115000"/>
                        </a:lnSpc>
                        <a:spcBef>
                          <a:spcPts val="340"/>
                        </a:spcBef>
                        <a:spcAft>
                          <a:spcPts val="0"/>
                        </a:spcAft>
                      </a:pPr>
                      <a:r>
                        <a:rPr lang="en-US" sz="2000" spc="5" dirty="0">
                          <a:effectLst/>
                        </a:rPr>
                        <a:t>8</a:t>
                      </a:r>
                      <a:r>
                        <a:rPr lang="en-US" sz="2000" spc="-10" dirty="0">
                          <a:effectLst/>
                        </a:rPr>
                        <a:t>,</a:t>
                      </a:r>
                      <a:r>
                        <a:rPr lang="en-US" sz="2000" spc="5" dirty="0">
                          <a:effectLst/>
                        </a:rPr>
                        <a:t>7</a:t>
                      </a:r>
                      <a:r>
                        <a:rPr lang="en-US" sz="2000" spc="-5" dirty="0">
                          <a:effectLst/>
                        </a:rPr>
                        <a:t>6</a:t>
                      </a:r>
                      <a:r>
                        <a:rPr lang="en-US" sz="2000" dirty="0">
                          <a:effectLst/>
                        </a:rPr>
                        <a:t>7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6045" algn="ctr">
                        <a:lnSpc>
                          <a:spcPct val="115000"/>
                        </a:lnSpc>
                        <a:spcBef>
                          <a:spcPts val="340"/>
                        </a:spcBef>
                        <a:spcAft>
                          <a:spcPts val="0"/>
                        </a:spcAft>
                      </a:pPr>
                      <a:r>
                        <a:rPr lang="en-US" sz="2000" spc="-15" dirty="0">
                          <a:effectLst/>
                        </a:rPr>
                        <a:t>K</a:t>
                      </a:r>
                      <a:r>
                        <a:rPr lang="en-US" sz="2000" spc="5" dirty="0">
                          <a:effectLst/>
                        </a:rPr>
                        <a:t>no</a:t>
                      </a:r>
                      <a:r>
                        <a:rPr lang="en-US" sz="2000" spc="-15" dirty="0">
                          <a:effectLst/>
                        </a:rPr>
                        <a:t>w</a:t>
                      </a:r>
                      <a:r>
                        <a:rPr lang="en-US" sz="2000" spc="5" dirty="0">
                          <a:effectLst/>
                        </a:rPr>
                        <a:t>n</a:t>
                      </a:r>
                      <a:r>
                        <a:rPr lang="en-US" sz="2000" spc="-5" dirty="0">
                          <a:effectLst/>
                        </a:rPr>
                        <a:t>-</a:t>
                      </a:r>
                      <a:r>
                        <a:rPr lang="en-US" sz="2000" spc="5" dirty="0">
                          <a:effectLst/>
                        </a:rPr>
                        <a:t>Bad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3670" algn="ctr">
                        <a:lnSpc>
                          <a:spcPct val="115000"/>
                        </a:lnSpc>
                        <a:spcBef>
                          <a:spcPts val="340"/>
                        </a:spcBef>
                        <a:spcAft>
                          <a:spcPts val="0"/>
                        </a:spcAft>
                      </a:pPr>
                      <a:r>
                        <a:rPr lang="en-US" sz="2000" spc="5" dirty="0">
                          <a:effectLst/>
                        </a:rPr>
                        <a:t>B</a:t>
                      </a:r>
                      <a:r>
                        <a:rPr lang="en-US" sz="2000" spc="-5" dirty="0">
                          <a:effectLst/>
                        </a:rPr>
                        <a:t>lo</a:t>
                      </a:r>
                      <a:r>
                        <a:rPr lang="en-US" sz="2000" spc="5" dirty="0">
                          <a:effectLst/>
                        </a:rPr>
                        <a:t>c</a:t>
                      </a:r>
                      <a:r>
                        <a:rPr lang="en-US" sz="2000" dirty="0">
                          <a:effectLst/>
                        </a:rPr>
                        <a:t>k</a:t>
                      </a:r>
                      <a:r>
                        <a:rPr lang="en-US" sz="2000" spc="105" dirty="0">
                          <a:effectLst/>
                        </a:rPr>
                        <a:t> </a:t>
                      </a:r>
                      <a:r>
                        <a:rPr lang="en-US" sz="2000" spc="-25" dirty="0">
                          <a:effectLst/>
                        </a:rPr>
                        <a:t>I</a:t>
                      </a:r>
                      <a:r>
                        <a:rPr lang="en-US" sz="2000" spc="5" dirty="0">
                          <a:effectLst/>
                        </a:rPr>
                        <a:t>nt</a:t>
                      </a:r>
                      <a:r>
                        <a:rPr lang="en-US" sz="2000" spc="-10" dirty="0">
                          <a:effectLst/>
                        </a:rPr>
                        <a:t>e</a:t>
                      </a:r>
                      <a:r>
                        <a:rPr lang="en-US" sz="2000" spc="-5" dirty="0">
                          <a:effectLst/>
                        </a:rPr>
                        <a:t>r</a:t>
                      </a:r>
                      <a:r>
                        <a:rPr lang="en-US" sz="2000" spc="5" dirty="0">
                          <a:effectLst/>
                        </a:rPr>
                        <a:t>n</a:t>
                      </a:r>
                      <a:r>
                        <a:rPr lang="en-US" sz="2000" spc="-10" dirty="0">
                          <a:effectLst/>
                        </a:rPr>
                        <a:t>e</a:t>
                      </a:r>
                      <a:r>
                        <a:rPr lang="en-US" sz="2000" dirty="0">
                          <a:effectLst/>
                        </a:rPr>
                        <a:t>t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683519">
                <a:tc>
                  <a:txBody>
                    <a:bodyPr/>
                    <a:lstStyle/>
                    <a:p>
                      <a:pPr marL="245745" algn="ctr">
                        <a:lnSpc>
                          <a:spcPct val="115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en-US" sz="2000" spc="5">
                          <a:effectLst/>
                        </a:rPr>
                        <a:t>7</a:t>
                      </a:r>
                      <a:r>
                        <a:rPr lang="en-US" sz="2000" spc="-5">
                          <a:effectLst/>
                        </a:rPr>
                        <a:t>29</a:t>
                      </a:r>
                      <a:r>
                        <a:rPr lang="en-US" sz="2000" spc="5">
                          <a:effectLst/>
                        </a:rPr>
                        <a:t>b..</a:t>
                      </a:r>
                      <a:endParaRPr lang="en-IN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4790" algn="ctr">
                        <a:lnSpc>
                          <a:spcPct val="115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en-US" sz="2000" spc="5" dirty="0">
                          <a:effectLst/>
                        </a:rPr>
                        <a:t>c</a:t>
                      </a:r>
                      <a:r>
                        <a:rPr lang="en-US" sz="2000" spc="-5" dirty="0">
                          <a:effectLst/>
                        </a:rPr>
                        <a:t>8</a:t>
                      </a:r>
                      <a:r>
                        <a:rPr lang="en-US" sz="2000" spc="5" dirty="0">
                          <a:effectLst/>
                        </a:rPr>
                        <a:t>7</a:t>
                      </a:r>
                      <a:r>
                        <a:rPr lang="en-US" sz="2000" spc="-5" dirty="0">
                          <a:effectLst/>
                        </a:rPr>
                        <a:t>d</a:t>
                      </a:r>
                      <a:r>
                        <a:rPr lang="en-US" sz="2000" dirty="0">
                          <a:effectLst/>
                        </a:rPr>
                        <a:t>…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0965" algn="ctr">
                        <a:lnSpc>
                          <a:spcPct val="115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en-US" sz="2000" spc="-15">
                          <a:effectLst/>
                        </a:rPr>
                        <a:t>G</a:t>
                      </a:r>
                      <a:r>
                        <a:rPr lang="en-US" sz="2000" spc="5">
                          <a:effectLst/>
                        </a:rPr>
                        <a:t>a</a:t>
                      </a:r>
                      <a:r>
                        <a:rPr lang="en-US" sz="2000">
                          <a:effectLst/>
                        </a:rPr>
                        <a:t>m</a:t>
                      </a:r>
                      <a:r>
                        <a:rPr lang="en-US" sz="2000" spc="-10">
                          <a:effectLst/>
                        </a:rPr>
                        <a:t>e</a:t>
                      </a:r>
                      <a:r>
                        <a:rPr lang="en-US" sz="2000">
                          <a:effectLst/>
                        </a:rPr>
                        <a:t>s</a:t>
                      </a:r>
                      <a:r>
                        <a:rPr lang="en-US" sz="2000" spc="5">
                          <a:effectLst/>
                        </a:rPr>
                        <a:t>4</a:t>
                      </a:r>
                      <a:r>
                        <a:rPr lang="en-US" sz="2000" spc="-5">
                          <a:effectLst/>
                        </a:rPr>
                        <a:t>Yo</a:t>
                      </a:r>
                      <a:r>
                        <a:rPr lang="en-US" sz="2000">
                          <a:effectLst/>
                        </a:rPr>
                        <a:t>u</a:t>
                      </a:r>
                      <a:endParaRPr lang="en-IN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6050" algn="ctr">
                        <a:lnSpc>
                          <a:spcPct val="115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en-US" sz="2000" spc="-15">
                          <a:effectLst/>
                        </a:rPr>
                        <a:t>A</a:t>
                      </a:r>
                      <a:r>
                        <a:rPr lang="en-US" sz="2000" spc="5">
                          <a:effectLst/>
                        </a:rPr>
                        <a:t>n</a:t>
                      </a:r>
                      <a:r>
                        <a:rPr lang="en-US" sz="2000" spc="-5">
                          <a:effectLst/>
                        </a:rPr>
                        <a:t>g</a:t>
                      </a:r>
                      <a:r>
                        <a:rPr lang="en-US" sz="2000" spc="10">
                          <a:effectLst/>
                        </a:rPr>
                        <a:t>r</a:t>
                      </a:r>
                      <a:r>
                        <a:rPr lang="en-US" sz="2000">
                          <a:effectLst/>
                        </a:rPr>
                        <a:t>y</a:t>
                      </a:r>
                      <a:r>
                        <a:rPr lang="en-US" sz="2000" spc="90">
                          <a:effectLst/>
                        </a:rPr>
                        <a:t> </a:t>
                      </a:r>
                      <a:r>
                        <a:rPr lang="en-US" sz="2000" spc="5">
                          <a:effectLst/>
                        </a:rPr>
                        <a:t>Bi</a:t>
                      </a:r>
                      <a:r>
                        <a:rPr lang="en-US" sz="2000" spc="-5">
                          <a:effectLst/>
                        </a:rPr>
                        <a:t>r</a:t>
                      </a:r>
                      <a:r>
                        <a:rPr lang="en-US" sz="2000" spc="5">
                          <a:effectLst/>
                        </a:rPr>
                        <a:t>d</a:t>
                      </a:r>
                      <a:r>
                        <a:rPr lang="en-US" sz="2000">
                          <a:effectLst/>
                        </a:rPr>
                        <a:t>s</a:t>
                      </a:r>
                      <a:endParaRPr lang="en-IN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1135" algn="ctr">
                        <a:lnSpc>
                          <a:spcPct val="115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en-US" sz="2000" spc="5" dirty="0">
                          <a:effectLst/>
                        </a:rPr>
                        <a:t>5</a:t>
                      </a:r>
                      <a:r>
                        <a:rPr lang="en-US" sz="2000" spc="-5" dirty="0">
                          <a:effectLst/>
                        </a:rPr>
                        <a:t>7</a:t>
                      </a:r>
                      <a:r>
                        <a:rPr lang="en-US" sz="2000" spc="5" dirty="0">
                          <a:effectLst/>
                        </a:rPr>
                        <a:t>8</a:t>
                      </a:r>
                      <a:r>
                        <a:rPr lang="en-US" sz="2000" spc="-10" dirty="0">
                          <a:effectLst/>
                        </a:rPr>
                        <a:t>,</a:t>
                      </a:r>
                      <a:r>
                        <a:rPr lang="en-US" sz="2000" spc="-5" dirty="0">
                          <a:effectLst/>
                        </a:rPr>
                        <a:t>9</a:t>
                      </a:r>
                      <a:r>
                        <a:rPr lang="en-US" sz="2000" spc="5" dirty="0">
                          <a:effectLst/>
                        </a:rPr>
                        <a:t>1</a:t>
                      </a:r>
                      <a:r>
                        <a:rPr lang="en-US" sz="2000" dirty="0">
                          <a:effectLst/>
                        </a:rPr>
                        <a:t>3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4295" algn="ctr">
                        <a:lnSpc>
                          <a:spcPct val="115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en-US" sz="2000" spc="-15" dirty="0">
                          <a:effectLst/>
                        </a:rPr>
                        <a:t>K</a:t>
                      </a:r>
                      <a:r>
                        <a:rPr lang="en-US" sz="2000" spc="5" dirty="0">
                          <a:effectLst/>
                        </a:rPr>
                        <a:t>no</a:t>
                      </a:r>
                      <a:r>
                        <a:rPr lang="en-US" sz="2000" spc="-15" dirty="0">
                          <a:effectLst/>
                        </a:rPr>
                        <a:t>w</a:t>
                      </a:r>
                      <a:r>
                        <a:rPr lang="en-US" sz="2000" spc="5" dirty="0">
                          <a:effectLst/>
                        </a:rPr>
                        <a:t>n-</a:t>
                      </a:r>
                      <a:r>
                        <a:rPr lang="en-US" sz="2000" spc="-15" dirty="0">
                          <a:effectLst/>
                        </a:rPr>
                        <a:t>G</a:t>
                      </a:r>
                      <a:r>
                        <a:rPr lang="en-US" sz="2000" spc="-5" dirty="0">
                          <a:effectLst/>
                        </a:rPr>
                        <a:t>oo</a:t>
                      </a:r>
                      <a:r>
                        <a:rPr lang="en-US" sz="2000" dirty="0">
                          <a:effectLst/>
                        </a:rPr>
                        <a:t>d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3025" algn="ctr">
                        <a:lnSpc>
                          <a:spcPct val="115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en-US" sz="2000" spc="-5" dirty="0">
                          <a:effectLst/>
                        </a:rPr>
                        <a:t>D</a:t>
                      </a:r>
                      <a:r>
                        <a:rPr lang="en-US" sz="2000" spc="5" dirty="0">
                          <a:effectLst/>
                        </a:rPr>
                        <a:t>i</a:t>
                      </a:r>
                      <a:r>
                        <a:rPr lang="en-US" sz="2000" spc="-5" dirty="0">
                          <a:effectLst/>
                        </a:rPr>
                        <a:t>r</a:t>
                      </a:r>
                      <a:r>
                        <a:rPr lang="en-US" sz="2000" spc="-10" dirty="0">
                          <a:effectLst/>
                        </a:rPr>
                        <a:t>e</a:t>
                      </a:r>
                      <a:r>
                        <a:rPr lang="en-US" sz="2000" spc="5" dirty="0">
                          <a:effectLst/>
                        </a:rPr>
                        <a:t>c</a:t>
                      </a:r>
                      <a:r>
                        <a:rPr lang="en-US" sz="2000" dirty="0">
                          <a:effectLst/>
                        </a:rPr>
                        <a:t>t</a:t>
                      </a:r>
                      <a:r>
                        <a:rPr lang="en-US" sz="2000" spc="110" dirty="0">
                          <a:effectLst/>
                        </a:rPr>
                        <a:t> </a:t>
                      </a:r>
                      <a:r>
                        <a:rPr lang="en-US" sz="2000" spc="-25" dirty="0">
                          <a:effectLst/>
                        </a:rPr>
                        <a:t>I</a:t>
                      </a:r>
                      <a:r>
                        <a:rPr lang="en-US" sz="2000" spc="5" dirty="0">
                          <a:effectLst/>
                        </a:rPr>
                        <a:t>nt</a:t>
                      </a:r>
                      <a:r>
                        <a:rPr lang="en-US" sz="2000" spc="-10" dirty="0">
                          <a:effectLst/>
                        </a:rPr>
                        <a:t>e</a:t>
                      </a:r>
                      <a:r>
                        <a:rPr lang="en-US" sz="2000" spc="-5" dirty="0">
                          <a:effectLst/>
                        </a:rPr>
                        <a:t>r</a:t>
                      </a:r>
                      <a:r>
                        <a:rPr lang="en-US" sz="2000" spc="5" dirty="0">
                          <a:effectLst/>
                        </a:rPr>
                        <a:t>n</a:t>
                      </a:r>
                      <a:r>
                        <a:rPr lang="en-US" sz="2000" spc="-10" dirty="0">
                          <a:effectLst/>
                        </a:rPr>
                        <a:t>e</a:t>
                      </a:r>
                      <a:r>
                        <a:rPr lang="en-US" sz="2000" dirty="0">
                          <a:effectLst/>
                        </a:rPr>
                        <a:t>t</a:t>
                      </a:r>
                      <a:r>
                        <a:rPr lang="en-US" sz="2000" spc="130" dirty="0">
                          <a:effectLst/>
                        </a:rPr>
                        <a:t> </a:t>
                      </a:r>
                      <a:r>
                        <a:rPr lang="en-US" sz="2000" spc="-5" dirty="0">
                          <a:effectLst/>
                        </a:rPr>
                        <a:t>O</a:t>
                      </a:r>
                      <a:r>
                        <a:rPr lang="en-US" sz="2000" dirty="0">
                          <a:effectLst/>
                        </a:rPr>
                        <a:t>k</a:t>
                      </a:r>
                      <a:endParaRPr lang="en-IN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400910" y="6858982"/>
            <a:ext cx="7619999" cy="402567"/>
          </a:xfrm>
        </p:spPr>
        <p:txBody>
          <a:bodyPr/>
          <a:lstStyle/>
          <a:p>
            <a:r>
              <a:rPr lang="en-IN" dirty="0" smtClean="0"/>
              <a:t>COMPUTER SCIENCE DEPT, MA COLLEGE OF ENGINEERING</a:t>
            </a:r>
            <a:endParaRPr lang="en-IN" dirty="0"/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5008090" y="6858982"/>
            <a:ext cx="4642346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Table Courtesy : WallDroid - IEEE Publications 2012 </a:t>
            </a:r>
            <a:endParaRPr lang="en-IN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9710" y="8132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158956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2550" y="561613"/>
            <a:ext cx="10515600" cy="1461495"/>
          </a:xfrm>
        </p:spPr>
        <p:txBody>
          <a:bodyPr>
            <a:normAutofit/>
          </a:bodyPr>
          <a:lstStyle/>
          <a:p>
            <a:pPr algn="ctr"/>
            <a:r>
              <a:rPr lang="en-IN" sz="4400" dirty="0" smtClean="0"/>
              <a:t>CLASSIFICATIONS OF ANDROID APPLICATIONS</a:t>
            </a:r>
            <a:endParaRPr lang="en-IN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7450" y="2559220"/>
            <a:ext cx="9734550" cy="479755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IN" sz="2800" dirty="0" smtClean="0"/>
              <a:t>The Good</a:t>
            </a:r>
          </a:p>
          <a:p>
            <a:pPr algn="just">
              <a:lnSpc>
                <a:spcPct val="150000"/>
              </a:lnSpc>
            </a:pPr>
            <a:r>
              <a:rPr lang="en-IN" sz="2800" dirty="0"/>
              <a:t>T</a:t>
            </a:r>
            <a:r>
              <a:rPr lang="en-IN" sz="2800" dirty="0" smtClean="0"/>
              <a:t>he Bad</a:t>
            </a:r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The Unknown</a:t>
            </a:r>
            <a:endParaRPr lang="en-IN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619710" y="8132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349286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800" dirty="0" smtClean="0"/>
              <a:t>WALLDROID APPLICATION</a:t>
            </a:r>
            <a:endParaRPr lang="en-IN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IN" sz="2800" dirty="0" smtClean="0"/>
              <a:t>WallDroid application - run on the device</a:t>
            </a:r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During installation - </a:t>
            </a:r>
            <a:r>
              <a:rPr lang="en-IN" sz="2800" dirty="0"/>
              <a:t>sends </a:t>
            </a:r>
            <a:r>
              <a:rPr lang="en-IN" sz="2800" dirty="0" smtClean="0"/>
              <a:t>application </a:t>
            </a:r>
            <a:r>
              <a:rPr lang="en-IN" sz="2800" dirty="0"/>
              <a:t>hash values to the </a:t>
            </a:r>
            <a:r>
              <a:rPr lang="en-IN" sz="2800" dirty="0" smtClean="0"/>
              <a:t>cloud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619710" y="8132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390940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046" y="1187746"/>
            <a:ext cx="11422965" cy="2399168"/>
          </a:xfrm>
        </p:spPr>
        <p:txBody>
          <a:bodyPr>
            <a:noAutofit/>
          </a:bodyPr>
          <a:lstStyle/>
          <a:p>
            <a:pPr algn="ctr"/>
            <a:r>
              <a:rPr lang="en-IN" sz="4800" dirty="0" smtClean="0"/>
              <a:t>WALLDROID: CLOUD ASSISTED VIRTUALIZED APPLICATION</a:t>
            </a:r>
            <a:br>
              <a:rPr lang="en-IN" sz="4800" dirty="0" smtClean="0"/>
            </a:br>
            <a:r>
              <a:rPr lang="en-IN" sz="4800" dirty="0" smtClean="0"/>
              <a:t>SPECIFIC FIREWALLS FOR THE ANDROID OS</a:t>
            </a:r>
            <a:endParaRPr lang="en-IN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1716256" y="4521397"/>
            <a:ext cx="68791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/>
              <a:t>TOPIC APPROVAL ON </a:t>
            </a:r>
            <a:r>
              <a:rPr lang="en-IN" sz="2800" dirty="0" smtClean="0"/>
              <a:t>: </a:t>
            </a:r>
            <a:r>
              <a:rPr lang="en-IN" sz="2800" dirty="0" smtClean="0"/>
              <a:t>24/6/2013</a:t>
            </a:r>
            <a:endParaRPr lang="en-IN" sz="2800" dirty="0" smtClean="0"/>
          </a:p>
          <a:p>
            <a:r>
              <a:rPr lang="en-IN" sz="2800" dirty="0" smtClean="0"/>
              <a:t>SLIDE </a:t>
            </a:r>
            <a:r>
              <a:rPr lang="en-IN" sz="2800" dirty="0" smtClean="0"/>
              <a:t>APPROVAL ON </a:t>
            </a:r>
            <a:r>
              <a:rPr lang="en-IN" sz="2800" dirty="0" smtClean="0"/>
              <a:t>: </a:t>
            </a:r>
            <a:r>
              <a:rPr lang="en-IN" sz="2800" dirty="0" smtClean="0"/>
              <a:t>22/7/2013</a:t>
            </a:r>
          </a:p>
          <a:p>
            <a:r>
              <a:rPr lang="en-IN" sz="2800" dirty="0" smtClean="0"/>
              <a:t>APPROVED BY : </a:t>
            </a:r>
            <a:r>
              <a:rPr lang="en-IN" sz="2800" dirty="0" err="1" smtClean="0"/>
              <a:t>Ms.</a:t>
            </a:r>
            <a:r>
              <a:rPr lang="en-IN" sz="2800" dirty="0" smtClean="0"/>
              <a:t> JISHA P ABRAHAM</a:t>
            </a:r>
            <a:endParaRPr lang="en-IN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218651" y="4521397"/>
            <a:ext cx="54716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800" dirty="0" smtClean="0"/>
              <a:t>ARJUN MENON</a:t>
            </a:r>
          </a:p>
          <a:p>
            <a:pPr algn="r"/>
            <a:r>
              <a:rPr lang="en-IN" sz="2800" dirty="0" smtClean="0"/>
              <a:t>ROLL NO-11</a:t>
            </a:r>
          </a:p>
          <a:p>
            <a:pPr algn="r"/>
            <a:r>
              <a:rPr lang="en-IN" sz="2800" dirty="0" smtClean="0"/>
              <a:t>S7R</a:t>
            </a:r>
            <a:endParaRPr lang="en-IN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2002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10" y="1167617"/>
            <a:ext cx="11000204" cy="6379577"/>
          </a:xfrm>
        </p:spPr>
      </p:pic>
      <p:sp>
        <p:nvSpPr>
          <p:cNvPr id="2" name="TextBox 1"/>
          <p:cNvSpPr txBox="1"/>
          <p:nvPr/>
        </p:nvSpPr>
        <p:spPr>
          <a:xfrm>
            <a:off x="968326" y="350688"/>
            <a:ext cx="102553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4800" dirty="0" smtClean="0"/>
              <a:t>SOLUTION ARCHITECTURE</a:t>
            </a:r>
            <a:endParaRPr lang="en-IN" sz="4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885828" y="7004164"/>
            <a:ext cx="7619999" cy="402567"/>
          </a:xfrm>
        </p:spPr>
        <p:txBody>
          <a:bodyPr/>
          <a:lstStyle/>
          <a:p>
            <a:r>
              <a:rPr lang="en-IN" dirty="0" smtClean="0"/>
              <a:t>COMPUTER SCIENCE DEPT, MA COLLEGE OF ENGINEERING</a:t>
            </a:r>
            <a:endParaRPr lang="en-IN" dirty="0"/>
          </a:p>
        </p:txBody>
      </p:sp>
      <p:sp>
        <p:nvSpPr>
          <p:cNvPr id="5" name="Footer Placeholder 1"/>
          <p:cNvSpPr txBox="1">
            <a:spLocks/>
          </p:cNvSpPr>
          <p:nvPr/>
        </p:nvSpPr>
        <p:spPr>
          <a:xfrm>
            <a:off x="5695827" y="6802880"/>
            <a:ext cx="4642346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Image Courtesy : WallDroid - IEEE Publications 2012 </a:t>
            </a:r>
            <a:endParaRPr lang="en-IN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9710" y="8132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27185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800" dirty="0" smtClean="0"/>
              <a:t>FURTHER DETAILS</a:t>
            </a:r>
            <a:endParaRPr lang="en-IN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IN" sz="2800" dirty="0" smtClean="0"/>
              <a:t>Finer classification</a:t>
            </a:r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Use of Hash Result</a:t>
            </a:r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Interaction between apps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619710" y="8132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248440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800" dirty="0" smtClean="0"/>
              <a:t>CONCLUSION</a:t>
            </a:r>
            <a:endParaRPr lang="en-IN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IN" sz="2800" dirty="0" smtClean="0"/>
              <a:t>Existing systems are far too general</a:t>
            </a:r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WallDroid provides Cloud based analysis of data</a:t>
            </a:r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Being cloud assisted WallDroid is robust and quick</a:t>
            </a:r>
          </a:p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619710" y="8132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91334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303448"/>
            <a:ext cx="8911687" cy="971878"/>
          </a:xfrm>
        </p:spPr>
        <p:txBody>
          <a:bodyPr>
            <a:normAutofit/>
          </a:bodyPr>
          <a:lstStyle/>
          <a:p>
            <a:pPr algn="ctr"/>
            <a:r>
              <a:rPr lang="en-IN" sz="4800" dirty="0" smtClean="0"/>
              <a:t>REFERENCE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091678"/>
            <a:ext cx="9086973" cy="5407595"/>
          </a:xfrm>
        </p:spPr>
        <p:txBody>
          <a:bodyPr>
            <a:noAutofit/>
          </a:bodyPr>
          <a:lstStyle/>
          <a:p>
            <a:pPr algn="just"/>
            <a:r>
              <a:rPr lang="en-IN" sz="2800" dirty="0"/>
              <a:t>K. H. Khan and M. N. Tahir. Android Security, A survey. So far </a:t>
            </a:r>
            <a:r>
              <a:rPr lang="en-IN" sz="2800" dirty="0" smtClean="0"/>
              <a:t>so good. Available: http</a:t>
            </a:r>
            <a:r>
              <a:rPr lang="en-IN" sz="2800" dirty="0"/>
              <a:t>://</a:t>
            </a:r>
            <a:r>
              <a:rPr lang="en-IN" sz="2800" dirty="0" smtClean="0"/>
              <a:t>imsciences.edu.pk/serg/2010/07/androidsecurity-a-survey-so-far-so-good. </a:t>
            </a:r>
          </a:p>
          <a:p>
            <a:pPr algn="just"/>
            <a:r>
              <a:rPr lang="en-IN" sz="2800" dirty="0"/>
              <a:t>I. </a:t>
            </a:r>
            <a:r>
              <a:rPr lang="en-IN" sz="2800" dirty="0" err="1"/>
              <a:t>Rassameeroj</a:t>
            </a:r>
            <a:r>
              <a:rPr lang="en-IN" sz="2800" dirty="0"/>
              <a:t> and Y. </a:t>
            </a:r>
            <a:r>
              <a:rPr lang="en-IN" sz="2800" dirty="0" err="1"/>
              <a:t>Tanahashi</a:t>
            </a:r>
            <a:r>
              <a:rPr lang="en-IN" sz="2800" dirty="0"/>
              <a:t>. Various Approaches in </a:t>
            </a:r>
            <a:r>
              <a:rPr lang="en-IN" sz="2800" dirty="0" err="1" smtClean="0"/>
              <a:t>Analyzing</a:t>
            </a:r>
            <a:r>
              <a:rPr lang="en-IN" sz="2800" dirty="0"/>
              <a:t> </a:t>
            </a:r>
            <a:r>
              <a:rPr lang="en-IN" sz="2800" dirty="0" smtClean="0"/>
              <a:t>Android </a:t>
            </a:r>
            <a:r>
              <a:rPr lang="en-IN" sz="2800" dirty="0"/>
              <a:t>Applications with its Permission-Based Security </a:t>
            </a:r>
            <a:r>
              <a:rPr lang="en-IN" sz="2800" dirty="0" smtClean="0"/>
              <a:t>Models. </a:t>
            </a:r>
            <a:r>
              <a:rPr lang="en-IN" sz="2800" i="1" dirty="0" smtClean="0"/>
              <a:t>Proceedings </a:t>
            </a:r>
            <a:r>
              <a:rPr lang="en-IN" sz="2800" i="1" dirty="0"/>
              <a:t>of 2011 IEEE International Conference on </a:t>
            </a:r>
            <a:r>
              <a:rPr lang="en-IN" sz="2800" i="1" dirty="0" smtClean="0"/>
              <a:t>Electro/Information </a:t>
            </a:r>
            <a:r>
              <a:rPr lang="en-IN" sz="2800" i="1" dirty="0"/>
              <a:t>Technology (EIT)</a:t>
            </a:r>
            <a:r>
              <a:rPr lang="en-IN" sz="2800" dirty="0"/>
              <a:t>, Mankato, MN, USA, May </a:t>
            </a:r>
            <a:r>
              <a:rPr lang="en-IN" sz="2800" dirty="0" smtClean="0"/>
              <a:t>2011</a:t>
            </a:r>
          </a:p>
          <a:p>
            <a:pPr algn="just"/>
            <a:r>
              <a:rPr lang="en-IN" sz="2800" dirty="0"/>
              <a:t>D. Barrera and P. Van </a:t>
            </a:r>
            <a:r>
              <a:rPr lang="en-IN" sz="2800" dirty="0" err="1"/>
              <a:t>Oorschot</a:t>
            </a:r>
            <a:r>
              <a:rPr lang="en-IN" sz="2800" dirty="0"/>
              <a:t>. Secure Software Installation </a:t>
            </a:r>
            <a:r>
              <a:rPr lang="en-IN" sz="2800" dirty="0" smtClean="0"/>
              <a:t>on Smartphones</a:t>
            </a:r>
            <a:r>
              <a:rPr lang="en-IN" sz="2800" dirty="0"/>
              <a:t>, </a:t>
            </a:r>
            <a:r>
              <a:rPr lang="en-IN" sz="2800" i="1" dirty="0"/>
              <a:t>IEEE Security &amp; Privacy </a:t>
            </a:r>
            <a:r>
              <a:rPr lang="en-IN" sz="2800" dirty="0"/>
              <a:t>9(3), pp. 42-48, May-June 2011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9212" y="6884936"/>
            <a:ext cx="7619999" cy="402567"/>
          </a:xfrm>
        </p:spPr>
        <p:txBody>
          <a:bodyPr/>
          <a:lstStyle/>
          <a:p>
            <a:r>
              <a:rPr lang="en-IN" dirty="0" smtClean="0"/>
              <a:t>COMPUTER SCIENCE DEPT, MA COLLEGE OF ENGINEERING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619710" y="8132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41610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6" y="688110"/>
            <a:ext cx="8911687" cy="1168825"/>
          </a:xfrm>
        </p:spPr>
        <p:txBody>
          <a:bodyPr/>
          <a:lstStyle/>
          <a:p>
            <a:pPr algn="ctr"/>
            <a:r>
              <a:rPr lang="en-IN" sz="4800" dirty="0"/>
              <a:t>REFERENCE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IN" sz="2800" dirty="0"/>
              <a:t>W. </a:t>
            </a:r>
            <a:r>
              <a:rPr lang="en-IN" sz="2800" dirty="0" err="1"/>
              <a:t>Enck</a:t>
            </a:r>
            <a:r>
              <a:rPr lang="en-IN" sz="2800" dirty="0"/>
              <a:t>, M. </a:t>
            </a:r>
            <a:r>
              <a:rPr lang="en-IN" sz="2800" dirty="0" err="1"/>
              <a:t>Ongtang</a:t>
            </a:r>
            <a:r>
              <a:rPr lang="en-IN" sz="2800" dirty="0"/>
              <a:t>, and P. McDaniel. Understanding </a:t>
            </a:r>
            <a:r>
              <a:rPr lang="en-IN" sz="2800" dirty="0" smtClean="0"/>
              <a:t>Android Security</a:t>
            </a:r>
            <a:r>
              <a:rPr lang="en-IN" sz="2800" dirty="0"/>
              <a:t>. </a:t>
            </a:r>
            <a:r>
              <a:rPr lang="en-IN" sz="2800" i="1" dirty="0"/>
              <a:t>IEEE Security and &amp; Privacy </a:t>
            </a:r>
            <a:r>
              <a:rPr lang="en-IN" sz="2800" dirty="0"/>
              <a:t>7(1), pp. 50-57, </a:t>
            </a:r>
            <a:r>
              <a:rPr lang="en-IN" sz="2800" dirty="0" smtClean="0"/>
              <a:t>January-February 2009</a:t>
            </a:r>
          </a:p>
          <a:p>
            <a:pPr algn="just"/>
            <a:r>
              <a:rPr lang="en-IN" sz="2800" dirty="0"/>
              <a:t>Google. Android Cloud to Device Messaging </a:t>
            </a:r>
            <a:r>
              <a:rPr lang="en-IN" sz="2800" dirty="0" smtClean="0"/>
              <a:t>Framework. </a:t>
            </a:r>
            <a:r>
              <a:rPr lang="en-IN" sz="2800" dirty="0" err="1" smtClean="0"/>
              <a:t>Available:http</a:t>
            </a:r>
            <a:r>
              <a:rPr lang="en-IN" sz="2800" dirty="0"/>
              <a:t>://code.google.com/android/c2dm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619710" y="8132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294385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9884"/>
            <a:ext cx="10515600" cy="1461495"/>
          </a:xfrm>
        </p:spPr>
        <p:txBody>
          <a:bodyPr>
            <a:normAutofit/>
          </a:bodyPr>
          <a:lstStyle/>
          <a:p>
            <a:pPr algn="ctr"/>
            <a:r>
              <a:rPr lang="en-IN" sz="8000" dirty="0" smtClean="0"/>
              <a:t>THANK YOU</a:t>
            </a:r>
            <a:endParaRPr lang="en-IN" sz="8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4" name="TextBox 3"/>
          <p:cNvSpPr txBox="1"/>
          <p:nvPr/>
        </p:nvSpPr>
        <p:spPr>
          <a:xfrm>
            <a:off x="619710" y="8132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288053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368" y="2882670"/>
            <a:ext cx="8911687" cy="1412241"/>
          </a:xfrm>
        </p:spPr>
        <p:txBody>
          <a:bodyPr>
            <a:normAutofit/>
          </a:bodyPr>
          <a:lstStyle/>
          <a:p>
            <a:pPr algn="ctr"/>
            <a:r>
              <a:rPr lang="en-IN" sz="8000" dirty="0" smtClean="0"/>
              <a:t>QUESTIONS?</a:t>
            </a:r>
            <a:endParaRPr lang="en-IN" sz="8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619710" y="8132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114203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368" y="668620"/>
            <a:ext cx="8911687" cy="1039976"/>
          </a:xfrm>
        </p:spPr>
        <p:txBody>
          <a:bodyPr>
            <a:normAutofit/>
          </a:bodyPr>
          <a:lstStyle/>
          <a:p>
            <a:pPr algn="ctr"/>
            <a:r>
              <a:rPr lang="en-IN" sz="4800" dirty="0" smtClean="0"/>
              <a:t>CONTENT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8197" y="2154303"/>
            <a:ext cx="8915400" cy="4165003"/>
          </a:xfrm>
        </p:spPr>
        <p:txBody>
          <a:bodyPr/>
          <a:lstStyle/>
          <a:p>
            <a:r>
              <a:rPr lang="en-IN" sz="2800" dirty="0" smtClean="0"/>
              <a:t>INTRODUCTION</a:t>
            </a:r>
          </a:p>
          <a:p>
            <a:r>
              <a:rPr lang="en-IN" sz="2800" dirty="0" smtClean="0"/>
              <a:t>ANDROID OS</a:t>
            </a:r>
          </a:p>
          <a:p>
            <a:r>
              <a:rPr lang="en-IN" sz="2800" dirty="0" smtClean="0"/>
              <a:t>CLOUD TO DEVICE MESSAGE FRAMEWORK</a:t>
            </a:r>
          </a:p>
          <a:p>
            <a:r>
              <a:rPr lang="en-IN" sz="2800" dirty="0" smtClean="0"/>
              <a:t>WALLDROID</a:t>
            </a:r>
          </a:p>
          <a:p>
            <a:r>
              <a:rPr lang="en-IN" sz="2800" dirty="0" smtClean="0"/>
              <a:t>SOLUTION ARCHITECTURE</a:t>
            </a:r>
          </a:p>
          <a:p>
            <a:r>
              <a:rPr lang="en-IN" sz="2800" dirty="0" smtClean="0"/>
              <a:t>CONCLUSION</a:t>
            </a:r>
          </a:p>
          <a:p>
            <a:r>
              <a:rPr lang="en-IN" sz="2800" dirty="0" smtClean="0"/>
              <a:t>REFERENCE</a:t>
            </a:r>
          </a:p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619710" y="8132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166924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518" y="688110"/>
            <a:ext cx="8911687" cy="1412241"/>
          </a:xfrm>
        </p:spPr>
        <p:txBody>
          <a:bodyPr>
            <a:normAutofit/>
          </a:bodyPr>
          <a:lstStyle/>
          <a:p>
            <a:pPr algn="ctr"/>
            <a:r>
              <a:rPr lang="en-IN" sz="4800" dirty="0" smtClean="0"/>
              <a:t>GROWTH OF ANDROID</a:t>
            </a:r>
            <a:endParaRPr lang="en-IN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2488" y="2226960"/>
            <a:ext cx="8765051" cy="5479245"/>
          </a:xfr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IN" sz="2800" dirty="0" smtClean="0"/>
              <a:t>Android users increasing</a:t>
            </a:r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Price reduction for phones and internet access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619710" y="8132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41823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7471" y="702486"/>
            <a:ext cx="8911687" cy="1412241"/>
          </a:xfr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IN" sz="4800" dirty="0" smtClean="0"/>
              <a:t>INFECTED!!!</a:t>
            </a:r>
            <a:endParaRPr lang="en-IN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7993" y="2114727"/>
            <a:ext cx="9550644" cy="5289452"/>
          </a:xfr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IN" sz="2800" dirty="0" smtClean="0"/>
              <a:t>Malware apps increasing</a:t>
            </a:r>
            <a:endParaRPr lang="en-IN" sz="2800" dirty="0"/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Removal of malicious apps improper</a:t>
            </a:r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App removal - too late</a:t>
            </a:r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Identification of malware is difficult.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619710" y="8132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47733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3774" y="585934"/>
            <a:ext cx="8911687" cy="1412241"/>
          </a:xfrm>
        </p:spPr>
        <p:txBody>
          <a:bodyPr>
            <a:normAutofit/>
          </a:bodyPr>
          <a:lstStyle/>
          <a:p>
            <a:pPr algn="ctr"/>
            <a:r>
              <a:rPr lang="en-IN" sz="4800" dirty="0" smtClean="0"/>
              <a:t>ISSUES OF APPS</a:t>
            </a:r>
            <a:endParaRPr lang="en-IN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0061" y="2225784"/>
            <a:ext cx="8915400" cy="4165003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IN" sz="2800" dirty="0" smtClean="0"/>
              <a:t>Any programmer can develop Android apps</a:t>
            </a:r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Hackers develop malware</a:t>
            </a:r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Apps – improper security measures</a:t>
            </a:r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Authentication tokens can be easily accessed</a:t>
            </a:r>
          </a:p>
          <a:p>
            <a:pPr algn="just">
              <a:lnSpc>
                <a:spcPct val="150000"/>
              </a:lnSpc>
            </a:pPr>
            <a:r>
              <a:rPr lang="en-IN" sz="2800" dirty="0"/>
              <a:t>Kill switches – Performed too </a:t>
            </a:r>
            <a:r>
              <a:rPr lang="en-IN" sz="2800" dirty="0" smtClean="0"/>
              <a:t>late</a:t>
            </a:r>
            <a:endParaRPr lang="en-IN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619710" y="8132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146981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577114"/>
            <a:ext cx="8911687" cy="1267299"/>
          </a:xfrm>
        </p:spPr>
        <p:txBody>
          <a:bodyPr>
            <a:normAutofit/>
          </a:bodyPr>
          <a:lstStyle/>
          <a:p>
            <a:pPr algn="ctr"/>
            <a:r>
              <a:rPr lang="en-IN" sz="4800" dirty="0" smtClean="0"/>
              <a:t>ANDROID OS</a:t>
            </a:r>
            <a:endParaRPr lang="en-IN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955409"/>
            <a:ext cx="8915400" cy="4698609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60000"/>
              </a:lnSpc>
            </a:pPr>
            <a:r>
              <a:rPr lang="en-IN" sz="3200" dirty="0" smtClean="0"/>
              <a:t>Android </a:t>
            </a:r>
            <a:r>
              <a:rPr lang="en-IN" sz="3200" dirty="0"/>
              <a:t>is a </a:t>
            </a:r>
            <a:r>
              <a:rPr lang="en-IN" sz="3200" dirty="0" smtClean="0"/>
              <a:t>Linux based software stack</a:t>
            </a:r>
          </a:p>
          <a:p>
            <a:pPr algn="just">
              <a:lnSpc>
                <a:spcPct val="160000"/>
              </a:lnSpc>
            </a:pPr>
            <a:r>
              <a:rPr lang="en-IN" sz="3200" dirty="0" smtClean="0"/>
              <a:t>Android architecture consists of 4 layers</a:t>
            </a:r>
          </a:p>
          <a:p>
            <a:pPr lvl="1" algn="just">
              <a:lnSpc>
                <a:spcPct val="160000"/>
              </a:lnSpc>
            </a:pPr>
            <a:r>
              <a:rPr lang="en-IN" sz="2800" dirty="0" smtClean="0"/>
              <a:t>Linux Kernel</a:t>
            </a:r>
          </a:p>
          <a:p>
            <a:pPr lvl="1" algn="just">
              <a:lnSpc>
                <a:spcPct val="160000"/>
              </a:lnSpc>
            </a:pPr>
            <a:r>
              <a:rPr lang="en-IN" sz="2800" dirty="0" smtClean="0"/>
              <a:t>Libraries </a:t>
            </a:r>
            <a:r>
              <a:rPr lang="en-IN" sz="2800" dirty="0"/>
              <a:t>and the Run Time </a:t>
            </a:r>
            <a:r>
              <a:rPr lang="en-IN" sz="2800" dirty="0" smtClean="0"/>
              <a:t>Environment</a:t>
            </a:r>
          </a:p>
          <a:p>
            <a:pPr lvl="1" algn="just">
              <a:lnSpc>
                <a:spcPct val="170000"/>
              </a:lnSpc>
            </a:pPr>
            <a:r>
              <a:rPr lang="en-IN" sz="2800" dirty="0" smtClean="0"/>
              <a:t>Application Framework</a:t>
            </a:r>
          </a:p>
          <a:p>
            <a:pPr lvl="1" algn="just">
              <a:lnSpc>
                <a:spcPct val="170000"/>
              </a:lnSpc>
            </a:pPr>
            <a:r>
              <a:rPr lang="en-IN" sz="2800" dirty="0" smtClean="0"/>
              <a:t>Application layer</a:t>
            </a:r>
            <a:endParaRPr lang="en-IN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COMPUTER SCIENCE DEPT, MA COLLEGE OF ENGINEERING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619710" y="8132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267345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731518" y="942538"/>
            <a:ext cx="10564839" cy="6302327"/>
            <a:chOff x="731518" y="689316"/>
            <a:chExt cx="10564839" cy="6302327"/>
          </a:xfrm>
        </p:grpSpPr>
        <p:sp>
          <p:nvSpPr>
            <p:cNvPr id="6" name="Rectangle 5"/>
            <p:cNvSpPr/>
            <p:nvPr/>
          </p:nvSpPr>
          <p:spPr>
            <a:xfrm>
              <a:off x="731518" y="689316"/>
              <a:ext cx="10564837" cy="63023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00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731520" y="1941344"/>
              <a:ext cx="105648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731518" y="4039438"/>
              <a:ext cx="105648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731520" y="5903741"/>
              <a:ext cx="105648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981156" y="804155"/>
              <a:ext cx="4065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2400" b="1" dirty="0" smtClean="0"/>
                <a:t>APPLICATIONS</a:t>
              </a:r>
              <a:endParaRPr lang="en-IN" sz="24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81156" y="2103399"/>
              <a:ext cx="4065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2400" b="1" dirty="0" smtClean="0"/>
                <a:t>APPLICATION FRAMEWORK</a:t>
              </a:r>
              <a:endParaRPr lang="en-IN" sz="24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76505" y="4246931"/>
              <a:ext cx="4065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2400" b="1" dirty="0" smtClean="0"/>
                <a:t>LIBRARIES</a:t>
              </a:r>
              <a:endParaRPr lang="en-IN" sz="24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981156" y="6020303"/>
              <a:ext cx="4065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2400" b="1" dirty="0" smtClean="0"/>
                <a:t>LINUX KERNEL</a:t>
              </a:r>
              <a:endParaRPr lang="en-IN" sz="2400" b="1" dirty="0"/>
            </a:p>
          </p:txBody>
        </p:sp>
        <p:cxnSp>
          <p:nvCxnSpPr>
            <p:cNvPr id="3" name="Straight Connector 2"/>
            <p:cNvCxnSpPr/>
            <p:nvPr/>
          </p:nvCxnSpPr>
          <p:spPr>
            <a:xfrm>
              <a:off x="7821637" y="4039438"/>
              <a:ext cx="0" cy="15667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7821637" y="5606146"/>
              <a:ext cx="347471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8194427" y="4644531"/>
              <a:ext cx="274320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N" dirty="0" smtClean="0"/>
                <a:t>CORE LIBRARIES</a:t>
              </a:r>
              <a:endParaRPr lang="en-IN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876732" y="4147115"/>
              <a:ext cx="33645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2400" b="1" dirty="0" smtClean="0"/>
                <a:t>ANDROID RUNTIME</a:t>
              </a:r>
              <a:endParaRPr lang="en-IN" sz="24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187395" y="5123886"/>
              <a:ext cx="274320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N" dirty="0" smtClean="0"/>
                <a:t>DALVIK VM</a:t>
              </a:r>
              <a:endParaRPr lang="en-IN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61287" y="1331218"/>
              <a:ext cx="274320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N" dirty="0" smtClean="0"/>
                <a:t>HOME</a:t>
              </a:r>
              <a:endParaRPr lang="en-IN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642335" y="1333121"/>
              <a:ext cx="274320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N" dirty="0" smtClean="0"/>
                <a:t>CONTACTS</a:t>
              </a:r>
              <a:endParaRPr lang="en-IN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194427" y="1331218"/>
              <a:ext cx="274320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N" dirty="0" smtClean="0"/>
                <a:t>BROWSER</a:t>
              </a:r>
              <a:endParaRPr lang="en-IN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642335" y="3297102"/>
              <a:ext cx="274320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N" dirty="0" smtClean="0"/>
                <a:t>TELEPHONY MANAGER</a:t>
              </a:r>
              <a:endParaRPr lang="en-IN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61287" y="3293430"/>
              <a:ext cx="274320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N" dirty="0" smtClean="0"/>
                <a:t>PACKAGE MANAGER</a:t>
              </a:r>
              <a:endParaRPr lang="en-IN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642335" y="2715835"/>
              <a:ext cx="274320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N" dirty="0" smtClean="0"/>
                <a:t>WINDOW MANAGER</a:t>
              </a:r>
              <a:endParaRPr lang="en-IN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961287" y="2715835"/>
              <a:ext cx="274320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N" dirty="0" smtClean="0"/>
                <a:t>ACTIVITY MANAGER</a:t>
              </a:r>
              <a:endParaRPr lang="en-IN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187393" y="3298570"/>
              <a:ext cx="274320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N" dirty="0" smtClean="0"/>
                <a:t>RESOURCE MANAGER</a:t>
              </a:r>
              <a:endParaRPr lang="en-IN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187393" y="2716605"/>
              <a:ext cx="274320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N" dirty="0" smtClean="0"/>
                <a:t>CONTENT PROVIDERS</a:t>
              </a:r>
              <a:endParaRPr lang="en-IN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61287" y="5258850"/>
              <a:ext cx="274320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N" dirty="0"/>
                <a:t>SQLite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642332" y="4637300"/>
              <a:ext cx="274320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N" dirty="0" smtClean="0"/>
                <a:t>MEDIA FRAMEWORK</a:t>
              </a:r>
              <a:endParaRPr lang="en-IN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61287" y="4637300"/>
              <a:ext cx="274320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N" dirty="0" smtClean="0"/>
                <a:t>SURFACE MANAGER</a:t>
              </a:r>
              <a:endParaRPr lang="en-IN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642332" y="5253137"/>
              <a:ext cx="274320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N" dirty="0" err="1"/>
                <a:t>WebKit</a:t>
              </a:r>
              <a:endParaRPr lang="en-IN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61287" y="6505465"/>
              <a:ext cx="274320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N" dirty="0" smtClean="0"/>
                <a:t>DISPLAY DRIVER</a:t>
              </a:r>
              <a:endParaRPr lang="en-IN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642332" y="6499752"/>
              <a:ext cx="274320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N" dirty="0" err="1" smtClean="0"/>
                <a:t>WiFi</a:t>
              </a:r>
              <a:r>
                <a:rPr lang="en-IN" dirty="0" smtClean="0"/>
                <a:t> DRIVER</a:t>
              </a:r>
              <a:endParaRPr lang="en-IN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194427" y="6499375"/>
              <a:ext cx="274320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N" dirty="0" smtClean="0"/>
                <a:t>BINDER(IPC) DRIVER</a:t>
              </a:r>
              <a:endParaRPr lang="en-IN" dirty="0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019905" y="42204"/>
            <a:ext cx="101521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5400" dirty="0" smtClean="0">
                <a:latin typeface="+mj-lt"/>
              </a:rPr>
              <a:t>ARCHITECTURE OF ANDROID OS</a:t>
            </a:r>
            <a:endParaRPr lang="en-IN" sz="5400" dirty="0">
              <a:latin typeface="+mj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7174323"/>
            <a:ext cx="4114800" cy="402567"/>
          </a:xfrm>
        </p:spPr>
        <p:txBody>
          <a:bodyPr/>
          <a:lstStyle/>
          <a:p>
            <a:r>
              <a:rPr lang="en-IN" dirty="0" smtClean="0"/>
              <a:t>COMPUTER SCIENCE DEPT, MA COLLEGE OF ENGINEERING</a:t>
            </a:r>
            <a:endParaRPr lang="en-IN" dirty="0"/>
          </a:p>
        </p:txBody>
      </p:sp>
      <p:sp>
        <p:nvSpPr>
          <p:cNvPr id="39" name="Footer Placeholder 1"/>
          <p:cNvSpPr txBox="1">
            <a:spLocks/>
          </p:cNvSpPr>
          <p:nvPr/>
        </p:nvSpPr>
        <p:spPr>
          <a:xfrm>
            <a:off x="5036225" y="7144675"/>
            <a:ext cx="4114800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Image Courtesy : WallDroid - IEEE Publications 2012 </a:t>
            </a:r>
            <a:endParaRPr lang="en-IN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9710" y="1098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415387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6813" y="639202"/>
            <a:ext cx="9536113" cy="950448"/>
          </a:xfrm>
        </p:spPr>
        <p:txBody>
          <a:bodyPr>
            <a:normAutofit/>
          </a:bodyPr>
          <a:lstStyle/>
          <a:p>
            <a:pPr algn="ctr"/>
            <a:r>
              <a:rPr lang="en-IN" sz="4800" dirty="0" smtClean="0"/>
              <a:t>SECURITY POLICIES</a:t>
            </a:r>
            <a:endParaRPr lang="en-IN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6814" y="2058493"/>
            <a:ext cx="9536112" cy="5853705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IN" sz="2800" dirty="0"/>
              <a:t>Manifest.xml file </a:t>
            </a:r>
            <a:r>
              <a:rPr lang="en-IN" sz="2800" dirty="0" smtClean="0"/>
              <a:t>- Permissions</a:t>
            </a:r>
          </a:p>
          <a:p>
            <a:pPr algn="just">
              <a:lnSpc>
                <a:spcPct val="150000"/>
              </a:lnSpc>
            </a:pPr>
            <a:r>
              <a:rPr lang="en-IN" sz="2800" dirty="0" smtClean="0"/>
              <a:t>The </a:t>
            </a:r>
            <a:r>
              <a:rPr lang="en-IN" sz="2800" dirty="0"/>
              <a:t>Android Security Policy </a:t>
            </a:r>
            <a:r>
              <a:rPr lang="en-IN" sz="2800" dirty="0" smtClean="0"/>
              <a:t>consists of</a:t>
            </a:r>
            <a:endParaRPr lang="en-IN" sz="2800" dirty="0"/>
          </a:p>
          <a:p>
            <a:pPr lvl="1" algn="just">
              <a:lnSpc>
                <a:spcPct val="150000"/>
              </a:lnSpc>
            </a:pPr>
            <a:r>
              <a:rPr lang="en-IN" sz="2800" dirty="0" smtClean="0"/>
              <a:t>Permission </a:t>
            </a:r>
            <a:r>
              <a:rPr lang="en-IN" sz="2800" dirty="0"/>
              <a:t>Granting </a:t>
            </a:r>
            <a:r>
              <a:rPr lang="en-IN" sz="2800" dirty="0" smtClean="0"/>
              <a:t>Policy </a:t>
            </a:r>
          </a:p>
          <a:p>
            <a:pPr lvl="1" algn="just">
              <a:lnSpc>
                <a:spcPct val="150000"/>
              </a:lnSpc>
            </a:pPr>
            <a:r>
              <a:rPr lang="en-IN" sz="2800" dirty="0" smtClean="0"/>
              <a:t>Interaction Policy</a:t>
            </a:r>
            <a:endParaRPr lang="en-IN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COMPUTER SCIENCE DEPT, MA COLLEGE OF ENGINEERING</a:t>
            </a:r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619710" y="81327"/>
            <a:ext cx="11422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WALLDROID: CLOUD ASSISTED VIRTUALIZED APPLICATION SPECIFIC FIREWALLS FOR THE ANDROID OS</a:t>
            </a:r>
          </a:p>
        </p:txBody>
      </p:sp>
    </p:spTree>
    <p:extLst>
      <p:ext uri="{BB962C8B-B14F-4D97-AF65-F5344CB8AC3E}">
        <p14:creationId xmlns:p14="http://schemas.microsoft.com/office/powerpoint/2010/main" val="78000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2957</TotalTime>
  <Words>1149</Words>
  <Application>Microsoft Office PowerPoint</Application>
  <PresentationFormat>Custom</PresentationFormat>
  <Paragraphs>231</Paragraphs>
  <Slides>26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Calibri Light</vt:lpstr>
      <vt:lpstr>Century Gothic</vt:lpstr>
      <vt:lpstr>Times New Roman</vt:lpstr>
      <vt:lpstr>Wingdings 3</vt:lpstr>
      <vt:lpstr>Wisp</vt:lpstr>
      <vt:lpstr>Office Theme</vt:lpstr>
      <vt:lpstr>WELCOME</vt:lpstr>
      <vt:lpstr>WALLDROID: CLOUD ASSISTED VIRTUALIZED APPLICATION SPECIFIC FIREWALLS FOR THE ANDROID OS</vt:lpstr>
      <vt:lpstr>CONTENT</vt:lpstr>
      <vt:lpstr>GROWTH OF ANDROID</vt:lpstr>
      <vt:lpstr>INFECTED!!!</vt:lpstr>
      <vt:lpstr>ISSUES OF APPS</vt:lpstr>
      <vt:lpstr>ANDROID OS</vt:lpstr>
      <vt:lpstr>PowerPoint Presentation</vt:lpstr>
      <vt:lpstr>SECURITY POLICIES</vt:lpstr>
      <vt:lpstr>PowerPoint Presentation</vt:lpstr>
      <vt:lpstr>ANDROID CLOUD TO DEVICE MESSAGING FRAMEWORK</vt:lpstr>
      <vt:lpstr>PowerPoint Presentation</vt:lpstr>
      <vt:lpstr>STEPS INVOLVED</vt:lpstr>
      <vt:lpstr>PRESENT CONDITION</vt:lpstr>
      <vt:lpstr>WALLDROID</vt:lpstr>
      <vt:lpstr>ARCHITECTURE OF WALLDROID</vt:lpstr>
      <vt:lpstr>WALLDROID APPLICATION SERVER</vt:lpstr>
      <vt:lpstr>CLASSIFICATIONS OF ANDROID APPLICATIONS</vt:lpstr>
      <vt:lpstr>WALLDROID APPLICATION</vt:lpstr>
      <vt:lpstr>PowerPoint Presentation</vt:lpstr>
      <vt:lpstr>FURTHER DETAILS</vt:lpstr>
      <vt:lpstr>CONCLUSION</vt:lpstr>
      <vt:lpstr>REFERENCE</vt:lpstr>
      <vt:lpstr>REFERENCE</vt:lpstr>
      <vt:lpstr>THANK YOU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IEEE 11th International Conference on Trust, Security and Privacy in Computing and Communications    WallDroid: Cloud Assisted Virtualized Application Specific Firewalls for the Android OS</dc:title>
  <dc:creator>Arjun</dc:creator>
  <cp:lastModifiedBy>Arjun</cp:lastModifiedBy>
  <cp:revision>98</cp:revision>
  <dcterms:created xsi:type="dcterms:W3CDTF">2013-06-28T08:29:23Z</dcterms:created>
  <dcterms:modified xsi:type="dcterms:W3CDTF">2013-10-30T05:34:19Z</dcterms:modified>
</cp:coreProperties>
</file>