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303" r:id="rId6"/>
    <p:sldId id="304" r:id="rId7"/>
    <p:sldId id="351" r:id="rId8"/>
    <p:sldId id="306" r:id="rId9"/>
    <p:sldId id="307" r:id="rId10"/>
    <p:sldId id="308" r:id="rId11"/>
    <p:sldId id="310" r:id="rId12"/>
    <p:sldId id="328" r:id="rId13"/>
    <p:sldId id="342" r:id="rId14"/>
    <p:sldId id="327" r:id="rId15"/>
    <p:sldId id="344" r:id="rId16"/>
    <p:sldId id="345" r:id="rId17"/>
    <p:sldId id="324" r:id="rId18"/>
    <p:sldId id="323" r:id="rId19"/>
    <p:sldId id="343" r:id="rId20"/>
    <p:sldId id="322" r:id="rId21"/>
    <p:sldId id="346" r:id="rId22"/>
    <p:sldId id="347" r:id="rId23"/>
    <p:sldId id="348" r:id="rId24"/>
    <p:sldId id="316" r:id="rId25"/>
    <p:sldId id="315" r:id="rId26"/>
    <p:sldId id="350" r:id="rId27"/>
    <p:sldId id="314" r:id="rId28"/>
    <p:sldId id="313" r:id="rId29"/>
    <p:sldId id="312" r:id="rId30"/>
    <p:sldId id="332" r:id="rId31"/>
    <p:sldId id="349" r:id="rId32"/>
    <p:sldId id="333" r:id="rId33"/>
    <p:sldId id="341" r:id="rId34"/>
    <p:sldId id="296" r:id="rId35"/>
    <p:sldId id="300" r:id="rId36"/>
    <p:sldId id="299" r:id="rId37"/>
    <p:sldId id="302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E9AEFA-C693-4A0B-B2D4-79D60F31D8D1}">
          <p14:sldIdLst>
            <p14:sldId id="256"/>
            <p14:sldId id="257"/>
            <p14:sldId id="258"/>
            <p14:sldId id="259"/>
            <p14:sldId id="303"/>
            <p14:sldId id="304"/>
            <p14:sldId id="351"/>
            <p14:sldId id="306"/>
            <p14:sldId id="307"/>
            <p14:sldId id="308"/>
            <p14:sldId id="310"/>
            <p14:sldId id="328"/>
            <p14:sldId id="342"/>
            <p14:sldId id="327"/>
            <p14:sldId id="344"/>
            <p14:sldId id="345"/>
            <p14:sldId id="324"/>
            <p14:sldId id="323"/>
            <p14:sldId id="343"/>
            <p14:sldId id="322"/>
            <p14:sldId id="346"/>
            <p14:sldId id="347"/>
            <p14:sldId id="348"/>
            <p14:sldId id="316"/>
            <p14:sldId id="315"/>
            <p14:sldId id="350"/>
            <p14:sldId id="314"/>
            <p14:sldId id="313"/>
            <p14:sldId id="312"/>
            <p14:sldId id="332"/>
            <p14:sldId id="349"/>
            <p14:sldId id="333"/>
            <p14:sldId id="341"/>
            <p14:sldId id="296"/>
            <p14:sldId id="300"/>
            <p14:sldId id="299"/>
            <p14:sldId id="30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660"/>
  </p:normalViewPr>
  <p:slideViewPr>
    <p:cSldViewPr snapToGrid="0">
      <p:cViewPr varScale="1">
        <p:scale>
          <a:sx n="70" d="100"/>
          <a:sy n="70" d="100"/>
        </p:scale>
        <p:origin x="8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3B4A8-E48F-4AF6-B9ED-9CFCC0B357DD}" type="datetimeFigureOut">
              <a:rPr lang="en-IN" smtClean="0"/>
              <a:t>30-10-2013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1C5AE-43A0-4174-AE88-5B6BC5C9A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7339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dirty="0" smtClean="0">
                <a:solidFill>
                  <a:schemeClr val="tx1"/>
                </a:solidFill>
              </a:rPr>
              <a:t>Use</a:t>
            </a:r>
            <a:r>
              <a:rPr lang="en-IN" sz="1200" baseline="0" dirty="0" smtClean="0">
                <a:solidFill>
                  <a:schemeClr val="tx1"/>
                </a:solidFill>
              </a:rPr>
              <a:t> - </a:t>
            </a:r>
            <a:r>
              <a:rPr lang="en-IN" sz="2800" dirty="0" smtClean="0">
                <a:solidFill>
                  <a:schemeClr val="tx1"/>
                </a:solidFill>
              </a:rPr>
              <a:t>Locate data without searching every row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sz="2800" dirty="0" smtClean="0">
              <a:solidFill>
                <a:schemeClr val="tx1"/>
              </a:solidFill>
            </a:endParaRP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dirty="0" smtClean="0">
                <a:solidFill>
                  <a:schemeClr val="tx1"/>
                </a:solidFill>
              </a:rPr>
              <a:t>Inverted index - 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dirty="0" smtClean="0">
                <a:solidFill>
                  <a:schemeClr val="tx1"/>
                </a:solidFill>
              </a:rPr>
              <a:t>Improves data retrieval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aseline="0" dirty="0" smtClean="0">
                <a:solidFill>
                  <a:schemeClr val="tx1"/>
                </a:solidFill>
              </a:rPr>
              <a:t>Maps from content to location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baseline="0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baseline="0" dirty="0" err="1" smtClean="0"/>
              <a:t>Book,celphone</a:t>
            </a:r>
            <a:endParaRPr lang="en-IN" baseline="0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baseline="0" dirty="0" smtClean="0"/>
          </a:p>
          <a:p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Keyword - Used in search for retrieving </a:t>
            </a:r>
            <a:r>
              <a:rPr kumimoji="0" lang="en-IN" sz="2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relevant pages</a:t>
            </a:r>
            <a:endParaRPr kumimoji="0" lang="en-IN" sz="3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</a:endParaRPr>
          </a:p>
          <a:p>
            <a:r>
              <a:rPr kumimoji="0" lang="en-IN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specified by user</a:t>
            </a:r>
            <a:endParaRPr kumimoji="0" lang="en-IN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1643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By expansion, id set will become..</a:t>
            </a:r>
          </a:p>
          <a:p>
            <a:r>
              <a:rPr lang="en-IN" dirty="0" smtClean="0"/>
              <a:t>Can</a:t>
            </a:r>
            <a:r>
              <a:rPr lang="en-IN" baseline="0" dirty="0" smtClean="0"/>
              <a:t> represent interval list by using 3sets</a:t>
            </a:r>
            <a:endParaRPr lang="en-IN" dirty="0" smtClean="0"/>
          </a:p>
          <a:p>
            <a:r>
              <a:rPr lang="en-IN" dirty="0" smtClean="0"/>
              <a:t>S – all single elements</a:t>
            </a:r>
            <a:r>
              <a:rPr lang="en-IN" baseline="0" dirty="0" smtClean="0"/>
              <a:t> that are not </a:t>
            </a:r>
            <a:r>
              <a:rPr lang="en-IN" baseline="0" dirty="0" err="1" smtClean="0"/>
              <a:t>consequtive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7422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400" dirty="0" smtClean="0">
                <a:solidFill>
                  <a:schemeClr val="tx1"/>
                </a:solidFill>
              </a:rPr>
              <a:t>Each inverted list corresponds to a word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6014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Going to generate </a:t>
            </a:r>
            <a:r>
              <a:rPr lang="en-IN" dirty="0" err="1" smtClean="0"/>
              <a:t>inv</a:t>
            </a:r>
            <a:r>
              <a:rPr lang="en-IN" dirty="0" smtClean="0"/>
              <a:t> file and </a:t>
            </a:r>
            <a:r>
              <a:rPr lang="en-IN" dirty="0" err="1" smtClean="0"/>
              <a:t>inv</a:t>
            </a:r>
            <a:r>
              <a:rPr lang="en-IN" dirty="0" smtClean="0"/>
              <a:t> list</a:t>
            </a:r>
          </a:p>
          <a:p>
            <a:endParaRPr lang="en-IN" dirty="0" smtClean="0"/>
          </a:p>
          <a:p>
            <a:r>
              <a:rPr lang="en-IN" dirty="0" smtClean="0"/>
              <a:t>Demerits – consume more space, query process</a:t>
            </a:r>
            <a:r>
              <a:rPr lang="en-IN" baseline="0" dirty="0" smtClean="0"/>
              <a:t> </a:t>
            </a:r>
            <a:r>
              <a:rPr lang="en-IN" baseline="0" dirty="0" err="1" smtClean="0"/>
              <a:t>tym</a:t>
            </a:r>
            <a:r>
              <a:rPr lang="en-IN" baseline="0" dirty="0" smtClean="0"/>
              <a:t> high, slow search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8808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dirty="0" smtClean="0">
                <a:solidFill>
                  <a:schemeClr val="tx1"/>
                </a:solidFill>
              </a:rPr>
              <a:t>Extension of traditional inverted index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dirty="0" smtClean="0">
                <a:solidFill>
                  <a:schemeClr val="tx1"/>
                </a:solidFill>
              </a:rPr>
              <a:t>Interval lists are used instead of Inverted list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758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We are going to generate inverted index and interval list using GINIX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000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1.List out all the words</a:t>
            </a:r>
          </a:p>
          <a:p>
            <a:r>
              <a:rPr lang="en-IN" dirty="0" smtClean="0"/>
              <a:t>2.Doc id is generated for each word in </a:t>
            </a:r>
            <a:r>
              <a:rPr lang="en-IN" dirty="0" err="1" smtClean="0"/>
              <a:t>inv</a:t>
            </a:r>
            <a:r>
              <a:rPr lang="en-IN" dirty="0" smtClean="0"/>
              <a:t> index </a:t>
            </a:r>
            <a:r>
              <a:rPr lang="en-IN" dirty="0" err="1" smtClean="0"/>
              <a:t>method,GINIX</a:t>
            </a:r>
            <a:r>
              <a:rPr lang="en-IN" dirty="0" smtClean="0"/>
              <a:t> method</a:t>
            </a:r>
          </a:p>
          <a:p>
            <a:endParaRPr lang="en-IN" dirty="0" smtClean="0"/>
          </a:p>
          <a:p>
            <a:pPr>
              <a:buClrTx/>
            </a:pPr>
            <a:r>
              <a:rPr lang="en-IN" sz="1200" dirty="0" smtClean="0">
                <a:solidFill>
                  <a:schemeClr val="tx1"/>
                </a:solidFill>
              </a:rPr>
              <a:t>Demerits-</a:t>
            </a:r>
          </a:p>
          <a:p>
            <a:pPr>
              <a:buClrTx/>
            </a:pPr>
            <a:r>
              <a:rPr lang="en-IN" sz="1200" dirty="0" smtClean="0">
                <a:solidFill>
                  <a:schemeClr val="tx1"/>
                </a:solidFill>
              </a:rPr>
              <a:t>1.More space required if many single elements</a:t>
            </a:r>
          </a:p>
          <a:p>
            <a:pPr>
              <a:buClrTx/>
            </a:pPr>
            <a:r>
              <a:rPr lang="en-IN" sz="1200" dirty="0" smtClean="0">
                <a:solidFill>
                  <a:schemeClr val="tx1"/>
                </a:solidFill>
              </a:rPr>
              <a:t>2.If </a:t>
            </a:r>
            <a:r>
              <a:rPr lang="en-IN" sz="1200" dirty="0" err="1" smtClean="0">
                <a:solidFill>
                  <a:schemeClr val="tx1"/>
                </a:solidFill>
              </a:rPr>
              <a:t>lb</a:t>
            </a:r>
            <a:r>
              <a:rPr lang="en-IN" sz="1200" dirty="0" smtClean="0">
                <a:solidFill>
                  <a:schemeClr val="tx1"/>
                </a:solidFill>
              </a:rPr>
              <a:t>=</a:t>
            </a:r>
            <a:r>
              <a:rPr lang="en-IN" sz="1200" dirty="0" err="1" smtClean="0">
                <a:solidFill>
                  <a:schemeClr val="tx1"/>
                </a:solidFill>
              </a:rPr>
              <a:t>ub</a:t>
            </a:r>
            <a:r>
              <a:rPr lang="en-IN" sz="1200" dirty="0" smtClean="0">
                <a:solidFill>
                  <a:schemeClr val="tx1"/>
                </a:solidFill>
              </a:rPr>
              <a:t>, 2integers are still needed to represent interval</a:t>
            </a:r>
          </a:p>
          <a:p>
            <a:endParaRPr lang="en-IN" dirty="0" smtClean="0"/>
          </a:p>
          <a:p>
            <a:r>
              <a:rPr lang="en-IN" dirty="0" smtClean="0"/>
              <a:t>Next is operational algorithms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5566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Check for overlap in append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150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Tree smaller – insertion faster</a:t>
            </a:r>
          </a:p>
          <a:p>
            <a:r>
              <a:rPr lang="en-IN" dirty="0" smtClean="0"/>
              <a:t>Adjustment easier.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4666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Example in </a:t>
            </a:r>
            <a:r>
              <a:rPr lang="en-IN" dirty="0" err="1" smtClean="0"/>
              <a:t>cs</a:t>
            </a:r>
            <a:r>
              <a:rPr lang="en-IN" dirty="0" smtClean="0"/>
              <a:t> book last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848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30-Oct-13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30-Oct-13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N" sz="8000" dirty="0">
                <a:solidFill>
                  <a:srgbClr val="FF0000"/>
                </a:solidFill>
              </a:rPr>
              <a:t>WELCOME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7100" y="6400801"/>
            <a:ext cx="4804011" cy="300251"/>
          </a:xfrm>
        </p:spPr>
        <p:txBody>
          <a:bodyPr>
            <a:noAutofit/>
          </a:bodyPr>
          <a:lstStyle/>
          <a:p>
            <a:r>
              <a:rPr lang="en-IN" sz="1200" dirty="0"/>
              <a:t>COMPUTER SCIENCE DEPARTMENT, MA COLLEGE OF ENGINEERING</a:t>
            </a:r>
          </a:p>
          <a:p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42889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GINIX – EXAMPLE (CONTD..)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2477" y="1691347"/>
            <a:ext cx="110244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2800" dirty="0"/>
          </a:p>
          <a:p>
            <a:endParaRPr lang="en-IN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3358307" y="1119497"/>
            <a:ext cx="86803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IN" sz="2000" u="sng" dirty="0" err="1"/>
              <a:t>Documet</a:t>
            </a:r>
            <a:r>
              <a:rPr lang="en-IN" sz="2000" u="sng" dirty="0"/>
              <a:t> ID</a:t>
            </a:r>
            <a:r>
              <a:rPr lang="en-IN" sz="2000" dirty="0"/>
              <a:t> 					         </a:t>
            </a:r>
            <a:r>
              <a:rPr lang="en-IN" sz="2000" u="sng" dirty="0"/>
              <a:t>Content</a:t>
            </a:r>
          </a:p>
          <a:p>
            <a:pPr lvl="3"/>
            <a:r>
              <a:rPr lang="en-IN" sz="2000" dirty="0"/>
              <a:t>1 			      Keyword querying and ranking in databases</a:t>
            </a:r>
          </a:p>
          <a:p>
            <a:pPr lvl="3"/>
            <a:r>
              <a:rPr lang="en-IN" sz="2000" dirty="0"/>
              <a:t>2			      Keyword searching and browsing in databases</a:t>
            </a:r>
          </a:p>
          <a:p>
            <a:pPr lvl="3"/>
            <a:r>
              <a:rPr lang="en-IN" sz="2000" dirty="0"/>
              <a:t>3			      Keyword search in relational databases</a:t>
            </a:r>
          </a:p>
          <a:p>
            <a:pPr lvl="3"/>
            <a:r>
              <a:rPr lang="en-IN" sz="2000" dirty="0"/>
              <a:t>4 			      Efficient fuzzy type-ahead search</a:t>
            </a:r>
          </a:p>
          <a:p>
            <a:pPr lvl="3"/>
            <a:r>
              <a:rPr lang="en-IN" sz="2000" dirty="0"/>
              <a:t>5 			      Navigation system for product search</a:t>
            </a:r>
          </a:p>
          <a:p>
            <a:pPr lvl="3"/>
            <a:r>
              <a:rPr lang="en-IN" sz="2000" dirty="0"/>
              <a:t>6 			      Keyword search on spatial databases</a:t>
            </a:r>
          </a:p>
          <a:p>
            <a:pPr lvl="3"/>
            <a:r>
              <a:rPr lang="en-IN" sz="2000" dirty="0"/>
              <a:t>7 			      Searching for hidden-web databases</a:t>
            </a:r>
          </a:p>
          <a:p>
            <a:endParaRPr lang="en-IN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000603" y="3472520"/>
            <a:ext cx="81157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 err="1"/>
              <a:t>InvIndex</a:t>
            </a:r>
            <a:r>
              <a:rPr lang="en-IN" sz="3200" u="sng" dirty="0"/>
              <a:t>(Inverted file)</a:t>
            </a:r>
            <a:r>
              <a:rPr lang="en-IN" sz="3200" dirty="0"/>
              <a:t>          </a:t>
            </a:r>
            <a:r>
              <a:rPr lang="en-IN" sz="3200" dirty="0" smtClean="0"/>
              <a:t> </a:t>
            </a:r>
            <a:r>
              <a:rPr lang="en-IN" sz="3200" u="sng" dirty="0" smtClean="0"/>
              <a:t>GINIX</a:t>
            </a:r>
            <a:endParaRPr lang="en-IN" sz="3200" u="sng" dirty="0"/>
          </a:p>
          <a:p>
            <a:r>
              <a:rPr lang="en-IN" sz="3200" dirty="0"/>
              <a:t>      </a:t>
            </a:r>
            <a:r>
              <a:rPr lang="en-IN" sz="3200" u="sng" dirty="0"/>
              <a:t>Document ID</a:t>
            </a:r>
            <a:r>
              <a:rPr lang="en-IN" sz="3200" dirty="0"/>
              <a:t>              </a:t>
            </a:r>
            <a:r>
              <a:rPr lang="en-IN" sz="3200" u="sng" dirty="0" smtClean="0"/>
              <a:t>Document </a:t>
            </a:r>
            <a:r>
              <a:rPr lang="en-IN" sz="3200" u="sng" dirty="0"/>
              <a:t>ID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9395" y="3981307"/>
            <a:ext cx="2743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       </a:t>
            </a:r>
            <a:r>
              <a:rPr lang="en-IN" sz="3200" u="sng" dirty="0"/>
              <a:t>Words</a:t>
            </a:r>
            <a:endParaRPr lang="en-IN" sz="3200" dirty="0"/>
          </a:p>
          <a:p>
            <a:r>
              <a:rPr lang="en-IN" sz="3200" dirty="0"/>
              <a:t>   Databases</a:t>
            </a:r>
          </a:p>
          <a:p>
            <a:r>
              <a:rPr lang="en-IN" sz="3200" dirty="0"/>
              <a:t>    Keyword</a:t>
            </a:r>
          </a:p>
          <a:p>
            <a:r>
              <a:rPr lang="en-IN" sz="3200" dirty="0"/>
              <a:t>     Search</a:t>
            </a:r>
          </a:p>
          <a:p>
            <a:r>
              <a:rPr lang="en-IN" sz="3200" dirty="0"/>
              <a:t>   Searching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89832" y="4011129"/>
            <a:ext cx="27689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u="sng" dirty="0"/>
          </a:p>
          <a:p>
            <a:endParaRPr lang="en-IN" sz="3200" dirty="0"/>
          </a:p>
          <a:p>
            <a:r>
              <a:rPr lang="en-IN" sz="3200" dirty="0"/>
              <a:t>    </a:t>
            </a:r>
          </a:p>
          <a:p>
            <a:r>
              <a:rPr lang="en-IN" sz="3200" dirty="0"/>
              <a:t>    </a:t>
            </a:r>
          </a:p>
          <a:p>
            <a:r>
              <a:rPr lang="en-IN" sz="3200" dirty="0"/>
              <a:t>       2,7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5066" y="4448705"/>
            <a:ext cx="2007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 1,2,3,6,7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70721" y="4947410"/>
            <a:ext cx="2007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 1,2,3,6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70721" y="5454625"/>
            <a:ext cx="2007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 3,4,5,6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71012" y="4426749"/>
            <a:ext cx="2086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[1,3],[6,7]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971012" y="4888767"/>
            <a:ext cx="2086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[1,3],[6,6]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436667" y="5416037"/>
            <a:ext cx="1155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[3,6]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71011" y="5932647"/>
            <a:ext cx="2086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[2,2],[7,7]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2833602" y="4732629"/>
            <a:ext cx="1886991" cy="1318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ight Arrow 23"/>
          <p:cNvSpPr/>
          <p:nvPr/>
        </p:nvSpPr>
        <p:spPr>
          <a:xfrm>
            <a:off x="2833602" y="5199626"/>
            <a:ext cx="1886991" cy="1318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ight Arrow 24"/>
          <p:cNvSpPr/>
          <p:nvPr/>
        </p:nvSpPr>
        <p:spPr>
          <a:xfrm>
            <a:off x="2823067" y="5681110"/>
            <a:ext cx="1886991" cy="1318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Right Arrow 25"/>
          <p:cNvSpPr/>
          <p:nvPr/>
        </p:nvSpPr>
        <p:spPr>
          <a:xfrm>
            <a:off x="2833602" y="6201814"/>
            <a:ext cx="1886991" cy="1318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45764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" grpId="0"/>
      <p:bldP spid="12" grpId="0"/>
      <p:bldP spid="13" grpId="0"/>
      <p:bldP spid="6" grpId="0"/>
      <p:bldP spid="15" grpId="0"/>
      <p:bldP spid="16" grpId="0"/>
      <p:bldP spid="17" grpId="0"/>
      <p:bldP spid="18" grpId="0" animBg="1"/>
      <p:bldP spid="24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OPEARTIONAL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2 major operations :</a:t>
            </a:r>
          </a:p>
          <a:p>
            <a:pPr marL="1371566" lvl="2" indent="-457189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UNION </a:t>
            </a:r>
            <a:r>
              <a:rPr lang="en-IN" sz="3200" dirty="0" smtClean="0">
                <a:solidFill>
                  <a:schemeClr val="tx1"/>
                </a:solidFill>
              </a:rPr>
              <a:t>(U)</a:t>
            </a:r>
            <a:endParaRPr lang="en-IN" sz="3200" dirty="0">
              <a:solidFill>
                <a:schemeClr val="tx1"/>
              </a:solidFill>
            </a:endParaRPr>
          </a:p>
          <a:p>
            <a:pPr marL="1371566" lvl="2" indent="-457189">
              <a:buClrTx/>
              <a:buFont typeface="+mj-lt"/>
              <a:buAutoNum type="arabicPeriod"/>
            </a:pPr>
            <a:r>
              <a:rPr lang="en-IN" sz="3200" dirty="0" smtClean="0">
                <a:solidFill>
                  <a:schemeClr val="tx1"/>
                </a:solidFill>
              </a:rPr>
              <a:t>INTERSECTION (  ) </a:t>
            </a: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4750938" y="2715974"/>
            <a:ext cx="791900" cy="87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37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UNION OPERATION (U)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Equivalent to </a:t>
            </a:r>
            <a:r>
              <a:rPr lang="en-IN" sz="3200" dirty="0" smtClean="0">
                <a:solidFill>
                  <a:schemeClr val="tx1"/>
                </a:solidFill>
              </a:rPr>
              <a:t>OR</a:t>
            </a:r>
            <a:endParaRPr lang="en-IN" sz="3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NAIVEUNION (NU) </a:t>
            </a:r>
            <a:r>
              <a:rPr lang="en-IN" sz="3200" dirty="0" smtClean="0">
                <a:solidFill>
                  <a:schemeClr val="tx1"/>
                </a:solidFill>
              </a:rPr>
              <a:t>algorithm</a:t>
            </a:r>
          </a:p>
          <a:p>
            <a:pPr>
              <a:buClrTx/>
            </a:pPr>
            <a:r>
              <a:rPr lang="en-IN" sz="3200" u="sng" dirty="0" smtClean="0">
                <a:solidFill>
                  <a:schemeClr val="tx1"/>
                </a:solidFill>
              </a:rPr>
              <a:t>Output </a:t>
            </a:r>
            <a:r>
              <a:rPr lang="en-IN" sz="3200" u="sng" dirty="0">
                <a:solidFill>
                  <a:schemeClr val="tx1"/>
                </a:solidFill>
              </a:rPr>
              <a:t>:-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IN" sz="2800" dirty="0">
                <a:solidFill>
                  <a:schemeClr val="tx1"/>
                </a:solidFill>
              </a:rPr>
              <a:t>Document containing </a:t>
            </a:r>
            <a:r>
              <a:rPr lang="en-IN" sz="2800" dirty="0" err="1">
                <a:solidFill>
                  <a:schemeClr val="tx1"/>
                </a:solidFill>
              </a:rPr>
              <a:t>atleast</a:t>
            </a:r>
            <a:r>
              <a:rPr lang="en-IN" sz="2800" dirty="0">
                <a:solidFill>
                  <a:schemeClr val="tx1"/>
                </a:solidFill>
              </a:rPr>
              <a:t> one of the keyword is returned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20263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UNION - EXAMPLE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ID</a:t>
            </a:r>
            <a:r>
              <a:rPr lang="en-IN" sz="3200" dirty="0"/>
              <a:t>              </a:t>
            </a:r>
            <a:r>
              <a:rPr lang="en-IN" sz="3200" dirty="0" smtClean="0"/>
              <a:t>  </a:t>
            </a:r>
            <a:r>
              <a:rPr lang="en-IN" sz="3200" u="sng" dirty="0" smtClean="0"/>
              <a:t>Content of Documents</a:t>
            </a:r>
            <a:endParaRPr lang="en-IN" sz="3200" u="sng" dirty="0"/>
          </a:p>
          <a:p>
            <a:r>
              <a:rPr lang="en-IN" sz="3200" dirty="0"/>
              <a:t>0 		England won the Ashes-series</a:t>
            </a:r>
          </a:p>
          <a:p>
            <a:r>
              <a:rPr lang="en-IN" sz="3200" dirty="0"/>
              <a:t>1		Kallis is an all-rounder</a:t>
            </a:r>
          </a:p>
          <a:p>
            <a:r>
              <a:rPr lang="en-IN" sz="3200" dirty="0"/>
              <a:t>2      </a:t>
            </a:r>
            <a:r>
              <a:rPr lang="en-IN" sz="3200" dirty="0" smtClean="0"/>
              <a:t>Captain </a:t>
            </a:r>
            <a:r>
              <a:rPr lang="en-IN" sz="3200" dirty="0"/>
              <a:t>of Indian cricket team is Dhoni</a:t>
            </a:r>
          </a:p>
          <a:p>
            <a:r>
              <a:rPr lang="en-IN" sz="3200" dirty="0"/>
              <a:t>3 		Indian cricket team won WC-2011</a:t>
            </a:r>
          </a:p>
          <a:p>
            <a:r>
              <a:rPr lang="en-IN" sz="3200" dirty="0"/>
              <a:t>4 		</a:t>
            </a:r>
            <a:r>
              <a:rPr lang="en-IN" sz="3200" dirty="0" err="1" smtClean="0"/>
              <a:t>Rohit</a:t>
            </a:r>
            <a:r>
              <a:rPr lang="en-IN" sz="3200" dirty="0" smtClean="0"/>
              <a:t> </a:t>
            </a:r>
            <a:r>
              <a:rPr lang="en-IN" sz="3200" dirty="0"/>
              <a:t>selected in Indian cricket team</a:t>
            </a:r>
          </a:p>
          <a:p>
            <a:r>
              <a:rPr lang="en-IN" sz="3200" dirty="0"/>
              <a:t>5 		Dada retired from cricket</a:t>
            </a:r>
          </a:p>
          <a:p>
            <a:r>
              <a:rPr lang="en-IN" sz="3200" dirty="0"/>
              <a:t>6 		God of cricket is Sachin</a:t>
            </a:r>
          </a:p>
          <a:p>
            <a:r>
              <a:rPr lang="en-IN" sz="3200" dirty="0"/>
              <a:t>7 		MI won Indian Premier League</a:t>
            </a:r>
          </a:p>
          <a:p>
            <a:r>
              <a:rPr lang="en-IN" sz="3200" dirty="0"/>
              <a:t>8 		BCCI awarded prize to Indian players</a:t>
            </a:r>
          </a:p>
          <a:p>
            <a:endParaRPr lang="en-IN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91122" y="1725767"/>
            <a:ext cx="25242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Keyword</a:t>
            </a:r>
          </a:p>
          <a:p>
            <a:endParaRPr lang="en-IN" sz="3200" dirty="0"/>
          </a:p>
          <a:p>
            <a:endParaRPr lang="en-IN" sz="3200" dirty="0"/>
          </a:p>
          <a:p>
            <a:r>
              <a:rPr lang="en-IN" sz="3200" dirty="0"/>
              <a:t>Indian</a:t>
            </a:r>
          </a:p>
          <a:p>
            <a:r>
              <a:rPr lang="en-IN" sz="3200" dirty="0"/>
              <a:t>Cricket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992573" y="3220354"/>
            <a:ext cx="1378244" cy="273945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992573" y="3577421"/>
            <a:ext cx="1385580" cy="7796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001132" y="3675020"/>
            <a:ext cx="1365503" cy="370055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000573" y="4008411"/>
            <a:ext cx="1364315" cy="1520195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021253" y="4137622"/>
            <a:ext cx="1345382" cy="1912007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Minus 13"/>
          <p:cNvSpPr/>
          <p:nvPr/>
        </p:nvSpPr>
        <p:spPr>
          <a:xfrm>
            <a:off x="5867780" y="3220354"/>
            <a:ext cx="3623179" cy="208017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43" name="Minus 42"/>
          <p:cNvSpPr/>
          <p:nvPr/>
        </p:nvSpPr>
        <p:spPr>
          <a:xfrm>
            <a:off x="7475627" y="4680078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2021252" y="3794118"/>
            <a:ext cx="1343635" cy="777378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2021252" y="3904004"/>
            <a:ext cx="1343635" cy="1172667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42051" y="4914801"/>
            <a:ext cx="2323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dirty="0">
                <a:solidFill>
                  <a:srgbClr val="FF0000"/>
                </a:solidFill>
              </a:rPr>
              <a:t>Interval list </a:t>
            </a:r>
          </a:p>
          <a:p>
            <a:pPr algn="ctr"/>
            <a:r>
              <a:rPr lang="en-IN" sz="3200" dirty="0">
                <a:solidFill>
                  <a:srgbClr val="FF0000"/>
                </a:solidFill>
              </a:rPr>
              <a:t>[</a:t>
            </a:r>
            <a:r>
              <a:rPr lang="en-IN" sz="3200" dirty="0" smtClean="0">
                <a:solidFill>
                  <a:srgbClr val="FF0000"/>
                </a:solidFill>
              </a:rPr>
              <a:t>2,8]</a:t>
            </a:r>
            <a:endParaRPr lang="en-IN" sz="3200" dirty="0">
              <a:solidFill>
                <a:srgbClr val="FF0000"/>
              </a:solidFill>
            </a:endParaRPr>
          </a:p>
        </p:txBody>
      </p:sp>
      <p:sp>
        <p:nvSpPr>
          <p:cNvPr id="38" name="Minus 37"/>
          <p:cNvSpPr/>
          <p:nvPr/>
        </p:nvSpPr>
        <p:spPr>
          <a:xfrm>
            <a:off x="3796104" y="3702385"/>
            <a:ext cx="3623179" cy="208017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Minus 38"/>
          <p:cNvSpPr/>
          <p:nvPr/>
        </p:nvSpPr>
        <p:spPr>
          <a:xfrm>
            <a:off x="6999342" y="4199283"/>
            <a:ext cx="3623179" cy="208017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Minus 39"/>
          <p:cNvSpPr/>
          <p:nvPr/>
        </p:nvSpPr>
        <p:spPr>
          <a:xfrm>
            <a:off x="5418497" y="5159040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Minus 40"/>
          <p:cNvSpPr/>
          <p:nvPr/>
        </p:nvSpPr>
        <p:spPr>
          <a:xfrm>
            <a:off x="5478238" y="5674844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Minus 41"/>
          <p:cNvSpPr/>
          <p:nvPr/>
        </p:nvSpPr>
        <p:spPr>
          <a:xfrm>
            <a:off x="8251008" y="6136595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Minus 46"/>
          <p:cNvSpPr/>
          <p:nvPr/>
        </p:nvSpPr>
        <p:spPr>
          <a:xfrm>
            <a:off x="298289" y="4094837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Minus 47"/>
          <p:cNvSpPr/>
          <p:nvPr/>
        </p:nvSpPr>
        <p:spPr>
          <a:xfrm>
            <a:off x="298290" y="3593156"/>
            <a:ext cx="1721579" cy="21193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707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43" grpId="0" animBg="1"/>
      <p:bldP spid="37" grpId="0"/>
      <p:bldP spid="38" grpId="0" animBg="1"/>
      <p:bldP spid="39" grpId="0" animBg="1"/>
      <p:bldP spid="40" grpId="0" animBg="1"/>
      <p:bldP spid="41" grpId="0" animBg="1"/>
      <p:bldP spid="42" grpId="0" animBg="1"/>
      <p:bldP spid="47" grpId="0" animBg="1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NAIVEUNION ALGORITHM (NU)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IN" sz="3200" u="sng" dirty="0">
                <a:solidFill>
                  <a:schemeClr val="tx1"/>
                </a:solidFill>
              </a:rPr>
              <a:t>Steps :-</a:t>
            </a:r>
            <a:endParaRPr lang="en-IN" sz="3200" dirty="0">
              <a:solidFill>
                <a:schemeClr val="tx1"/>
              </a:solidFill>
            </a:endParaRP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Enter the keyword to search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Search for keyword 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Create an Interval list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Convert Interval list to ID list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Find union of resultant ID list 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Convert back ID list to Interval list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0229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NU ALGORITHM - EXAMPLE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ID</a:t>
            </a:r>
            <a:r>
              <a:rPr lang="en-IN" sz="3200" dirty="0"/>
              <a:t> </a:t>
            </a:r>
            <a:r>
              <a:rPr lang="en-IN" sz="3200" dirty="0" smtClean="0"/>
              <a:t>               </a:t>
            </a:r>
            <a:r>
              <a:rPr lang="en-IN" sz="3200" u="sng" dirty="0" smtClean="0"/>
              <a:t>Content of Documents</a:t>
            </a:r>
            <a:endParaRPr lang="en-IN" sz="3200" u="sng" dirty="0"/>
          </a:p>
          <a:p>
            <a:r>
              <a:rPr lang="en-IN" sz="3200" dirty="0"/>
              <a:t>0 		England won the Ashes-series</a:t>
            </a:r>
          </a:p>
          <a:p>
            <a:r>
              <a:rPr lang="en-IN" sz="3200" dirty="0"/>
              <a:t>1		Kallis is an all-rounder</a:t>
            </a:r>
          </a:p>
          <a:p>
            <a:r>
              <a:rPr lang="en-IN" sz="3200" dirty="0"/>
              <a:t>2      </a:t>
            </a:r>
            <a:r>
              <a:rPr lang="en-IN" sz="3200" dirty="0" smtClean="0"/>
              <a:t>Captain </a:t>
            </a:r>
            <a:r>
              <a:rPr lang="en-IN" sz="3200" dirty="0"/>
              <a:t>of Indian cricket team is Dhoni</a:t>
            </a:r>
          </a:p>
          <a:p>
            <a:r>
              <a:rPr lang="en-IN" sz="3200" dirty="0"/>
              <a:t>3 		Indian cricket team won WC-2011</a:t>
            </a:r>
          </a:p>
          <a:p>
            <a:r>
              <a:rPr lang="en-IN" sz="3200" dirty="0"/>
              <a:t>4 		</a:t>
            </a:r>
            <a:r>
              <a:rPr lang="en-IN" sz="3200" dirty="0" err="1" smtClean="0"/>
              <a:t>Rohit</a:t>
            </a:r>
            <a:r>
              <a:rPr lang="en-IN" sz="3200" dirty="0" smtClean="0"/>
              <a:t> </a:t>
            </a:r>
            <a:r>
              <a:rPr lang="en-IN" sz="3200" dirty="0"/>
              <a:t>selected in Indian cricket team</a:t>
            </a:r>
          </a:p>
          <a:p>
            <a:r>
              <a:rPr lang="en-IN" sz="3200" dirty="0"/>
              <a:t>5 		Dada retired from cricket</a:t>
            </a:r>
          </a:p>
          <a:p>
            <a:r>
              <a:rPr lang="en-IN" sz="3200" dirty="0"/>
              <a:t>6 		God of cricket is Sachin</a:t>
            </a:r>
          </a:p>
          <a:p>
            <a:r>
              <a:rPr lang="en-IN" sz="3200" dirty="0"/>
              <a:t>7 		MI won Indian Premier League</a:t>
            </a:r>
          </a:p>
          <a:p>
            <a:r>
              <a:rPr lang="en-IN" sz="3200" dirty="0"/>
              <a:t>8 		BCCI awarded prize to Indian players</a:t>
            </a:r>
          </a:p>
          <a:p>
            <a:endParaRPr lang="en-IN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91122" y="1725767"/>
            <a:ext cx="25242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Keyword</a:t>
            </a:r>
          </a:p>
          <a:p>
            <a:endParaRPr lang="en-IN" sz="3200" dirty="0"/>
          </a:p>
          <a:p>
            <a:endParaRPr lang="en-IN" sz="3200" dirty="0"/>
          </a:p>
          <a:p>
            <a:r>
              <a:rPr lang="en-IN" sz="3200" dirty="0"/>
              <a:t>Indian</a:t>
            </a:r>
          </a:p>
          <a:p>
            <a:r>
              <a:rPr lang="en-IN" sz="3200" dirty="0"/>
              <a:t>Cricket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42050" y="4914801"/>
            <a:ext cx="23701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dirty="0">
                <a:solidFill>
                  <a:srgbClr val="FF0000"/>
                </a:solidFill>
              </a:rPr>
              <a:t>Interval </a:t>
            </a:r>
            <a:r>
              <a:rPr lang="en-IN" sz="3200" dirty="0" smtClean="0">
                <a:solidFill>
                  <a:srgbClr val="FF0000"/>
                </a:solidFill>
              </a:rPr>
              <a:t>list</a:t>
            </a:r>
          </a:p>
          <a:p>
            <a:pPr algn="ctr"/>
            <a:r>
              <a:rPr lang="en-IN" sz="3200" dirty="0" smtClean="0">
                <a:solidFill>
                  <a:srgbClr val="FF0000"/>
                </a:solidFill>
              </a:rPr>
              <a:t>of Indian : </a:t>
            </a:r>
            <a:endParaRPr lang="en-IN" sz="3200" dirty="0">
              <a:solidFill>
                <a:srgbClr val="FF0000"/>
              </a:solidFill>
            </a:endParaRPr>
          </a:p>
          <a:p>
            <a:pPr algn="ctr"/>
            <a:r>
              <a:rPr lang="en-IN" sz="3200" dirty="0">
                <a:solidFill>
                  <a:srgbClr val="FF0000"/>
                </a:solidFill>
              </a:rPr>
              <a:t>[</a:t>
            </a:r>
            <a:r>
              <a:rPr lang="en-IN" sz="3200" dirty="0" smtClean="0">
                <a:solidFill>
                  <a:srgbClr val="FF0000"/>
                </a:solidFill>
              </a:rPr>
              <a:t>2,4][7,8]</a:t>
            </a:r>
            <a:endParaRPr lang="en-IN" sz="3200" dirty="0">
              <a:solidFill>
                <a:srgbClr val="FF0000"/>
              </a:solidFill>
            </a:endParaRPr>
          </a:p>
        </p:txBody>
      </p:sp>
      <p:sp>
        <p:nvSpPr>
          <p:cNvPr id="20" name="Minus 19"/>
          <p:cNvSpPr/>
          <p:nvPr/>
        </p:nvSpPr>
        <p:spPr>
          <a:xfrm>
            <a:off x="5478238" y="5674844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Minus 20"/>
          <p:cNvSpPr/>
          <p:nvPr/>
        </p:nvSpPr>
        <p:spPr>
          <a:xfrm>
            <a:off x="8251008" y="6136595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Minus 22"/>
          <p:cNvSpPr/>
          <p:nvPr/>
        </p:nvSpPr>
        <p:spPr>
          <a:xfrm>
            <a:off x="298290" y="3593156"/>
            <a:ext cx="1721579" cy="21193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Minus 23"/>
          <p:cNvSpPr/>
          <p:nvPr/>
        </p:nvSpPr>
        <p:spPr>
          <a:xfrm>
            <a:off x="4074792" y="3705297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Minus 24"/>
          <p:cNvSpPr/>
          <p:nvPr/>
        </p:nvSpPr>
        <p:spPr>
          <a:xfrm>
            <a:off x="6115490" y="3219794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Minus 25"/>
          <p:cNvSpPr/>
          <p:nvPr/>
        </p:nvSpPr>
        <p:spPr>
          <a:xfrm>
            <a:off x="7277924" y="4196455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>
            <a:off x="491122" y="2976251"/>
            <a:ext cx="45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12210" y="2949903"/>
            <a:ext cx="45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29" name="Oval 28"/>
          <p:cNvSpPr/>
          <p:nvPr/>
        </p:nvSpPr>
        <p:spPr>
          <a:xfrm>
            <a:off x="1932197" y="3464567"/>
            <a:ext cx="97665" cy="901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982207" y="3117376"/>
            <a:ext cx="1432048" cy="384072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939455" y="3521192"/>
            <a:ext cx="1474800" cy="107141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15559" y="3541517"/>
            <a:ext cx="1380748" cy="580772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946500" y="3477770"/>
            <a:ext cx="1467755" cy="2076013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015559" y="3541517"/>
            <a:ext cx="1393907" cy="2508336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39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NI ALGORITHM – EXAMPLE (CONTD..)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70816" y="1344393"/>
            <a:ext cx="87620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ID</a:t>
            </a:r>
            <a:r>
              <a:rPr lang="en-IN" sz="3200" dirty="0"/>
              <a:t> </a:t>
            </a:r>
            <a:r>
              <a:rPr lang="en-IN" sz="3200" dirty="0" smtClean="0"/>
              <a:t>               </a:t>
            </a:r>
            <a:r>
              <a:rPr lang="en-IN" sz="3200" u="sng" dirty="0" smtClean="0"/>
              <a:t>Content </a:t>
            </a:r>
            <a:r>
              <a:rPr lang="en-IN" sz="3200" u="sng" dirty="0"/>
              <a:t>of Documents</a:t>
            </a:r>
          </a:p>
          <a:p>
            <a:r>
              <a:rPr lang="en-IN" sz="3200" dirty="0"/>
              <a:t>0 		England won the Ashes-series</a:t>
            </a:r>
          </a:p>
          <a:p>
            <a:r>
              <a:rPr lang="en-IN" sz="3200" dirty="0"/>
              <a:t>1		Kallis is an all-rounder</a:t>
            </a:r>
          </a:p>
          <a:p>
            <a:r>
              <a:rPr lang="en-IN" sz="3200" dirty="0"/>
              <a:t>2      </a:t>
            </a:r>
            <a:r>
              <a:rPr lang="en-IN" sz="3200" dirty="0" smtClean="0"/>
              <a:t>Captain </a:t>
            </a:r>
            <a:r>
              <a:rPr lang="en-IN" sz="3200" dirty="0"/>
              <a:t>of Indian cricket team is Dhoni</a:t>
            </a:r>
          </a:p>
          <a:p>
            <a:r>
              <a:rPr lang="en-IN" sz="3200" dirty="0"/>
              <a:t>3 		Indian cricket team won WC-2011</a:t>
            </a:r>
          </a:p>
          <a:p>
            <a:r>
              <a:rPr lang="en-IN" sz="3200" dirty="0"/>
              <a:t>4 		</a:t>
            </a:r>
            <a:r>
              <a:rPr lang="en-IN" sz="3200" dirty="0" err="1" smtClean="0"/>
              <a:t>Rohit</a:t>
            </a:r>
            <a:r>
              <a:rPr lang="en-IN" sz="3200" dirty="0" smtClean="0"/>
              <a:t> </a:t>
            </a:r>
            <a:r>
              <a:rPr lang="en-IN" sz="3200" dirty="0"/>
              <a:t>selected in Indian cricket team</a:t>
            </a:r>
          </a:p>
          <a:p>
            <a:r>
              <a:rPr lang="en-IN" sz="3200" dirty="0"/>
              <a:t>5 		Dada retired from cricket</a:t>
            </a:r>
          </a:p>
          <a:p>
            <a:r>
              <a:rPr lang="en-IN" sz="3200" dirty="0"/>
              <a:t>6 		God of cricket is Sachin</a:t>
            </a:r>
          </a:p>
          <a:p>
            <a:r>
              <a:rPr lang="en-IN" sz="3200" dirty="0"/>
              <a:t>7 		MI won Indian Premier League</a:t>
            </a:r>
          </a:p>
          <a:p>
            <a:r>
              <a:rPr lang="en-IN" sz="3200" dirty="0"/>
              <a:t>8 		BCCI awarded prize to Indian players</a:t>
            </a:r>
          </a:p>
          <a:p>
            <a:endParaRPr lang="en-IN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491122" y="1725767"/>
            <a:ext cx="25242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Keyword</a:t>
            </a:r>
          </a:p>
          <a:p>
            <a:endParaRPr lang="en-IN" sz="3200" dirty="0"/>
          </a:p>
          <a:p>
            <a:endParaRPr lang="en-IN" sz="3200" dirty="0"/>
          </a:p>
          <a:p>
            <a:r>
              <a:rPr lang="en-IN" sz="3200" dirty="0"/>
              <a:t>Indian</a:t>
            </a:r>
          </a:p>
          <a:p>
            <a:r>
              <a:rPr lang="en-IN" sz="3200" dirty="0"/>
              <a:t>Cricket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3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242050" y="4914801"/>
            <a:ext cx="23701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dirty="0">
                <a:solidFill>
                  <a:srgbClr val="FF0000"/>
                </a:solidFill>
              </a:rPr>
              <a:t>Interval </a:t>
            </a:r>
            <a:r>
              <a:rPr lang="en-IN" sz="3200" dirty="0" smtClean="0">
                <a:solidFill>
                  <a:srgbClr val="FF0000"/>
                </a:solidFill>
              </a:rPr>
              <a:t>list</a:t>
            </a:r>
          </a:p>
          <a:p>
            <a:pPr algn="ctr"/>
            <a:r>
              <a:rPr lang="en-IN" sz="3200" dirty="0" smtClean="0">
                <a:solidFill>
                  <a:srgbClr val="FF0000"/>
                </a:solidFill>
              </a:rPr>
              <a:t>of Cricket : </a:t>
            </a:r>
            <a:endParaRPr lang="en-IN" sz="3200" dirty="0">
              <a:solidFill>
                <a:srgbClr val="FF0000"/>
              </a:solidFill>
            </a:endParaRPr>
          </a:p>
          <a:p>
            <a:pPr algn="ctr"/>
            <a:r>
              <a:rPr lang="en-IN" sz="3200" dirty="0">
                <a:solidFill>
                  <a:srgbClr val="FF0000"/>
                </a:solidFill>
              </a:rPr>
              <a:t>[</a:t>
            </a:r>
            <a:r>
              <a:rPr lang="en-IN" sz="3200" dirty="0" smtClean="0">
                <a:solidFill>
                  <a:srgbClr val="FF0000"/>
                </a:solidFill>
              </a:rPr>
              <a:t>2,6]</a:t>
            </a:r>
            <a:endParaRPr lang="en-IN" sz="32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1122" y="2976251"/>
            <a:ext cx="45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612210" y="2949903"/>
            <a:ext cx="45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41" name="Oval 40"/>
          <p:cNvSpPr/>
          <p:nvPr/>
        </p:nvSpPr>
        <p:spPr>
          <a:xfrm>
            <a:off x="1932197" y="3935212"/>
            <a:ext cx="97665" cy="901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Minus 41"/>
          <p:cNvSpPr/>
          <p:nvPr/>
        </p:nvSpPr>
        <p:spPr>
          <a:xfrm>
            <a:off x="7475627" y="4680078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Minus 42"/>
          <p:cNvSpPr/>
          <p:nvPr/>
        </p:nvSpPr>
        <p:spPr>
          <a:xfrm>
            <a:off x="5418497" y="5159040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Minus 43"/>
          <p:cNvSpPr/>
          <p:nvPr/>
        </p:nvSpPr>
        <p:spPr>
          <a:xfrm>
            <a:off x="298289" y="4094837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Minus 44"/>
          <p:cNvSpPr/>
          <p:nvPr/>
        </p:nvSpPr>
        <p:spPr>
          <a:xfrm>
            <a:off x="8501483" y="4203453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Minus 45"/>
          <p:cNvSpPr/>
          <p:nvPr/>
        </p:nvSpPr>
        <p:spPr>
          <a:xfrm>
            <a:off x="5314140" y="3702988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Minus 46"/>
          <p:cNvSpPr/>
          <p:nvPr/>
        </p:nvSpPr>
        <p:spPr>
          <a:xfrm>
            <a:off x="7332530" y="3223352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8" name="Straight Arrow Connector 47"/>
          <p:cNvCxnSpPr>
            <a:stCxn id="41" idx="6"/>
          </p:cNvCxnSpPr>
          <p:nvPr/>
        </p:nvCxnSpPr>
        <p:spPr>
          <a:xfrm flipV="1">
            <a:off x="2029862" y="3106271"/>
            <a:ext cx="1408189" cy="874018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1" idx="6"/>
          </p:cNvCxnSpPr>
          <p:nvPr/>
        </p:nvCxnSpPr>
        <p:spPr>
          <a:xfrm flipV="1">
            <a:off x="2029862" y="3590365"/>
            <a:ext cx="1408189" cy="389924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1" idx="6"/>
          </p:cNvCxnSpPr>
          <p:nvPr/>
        </p:nvCxnSpPr>
        <p:spPr>
          <a:xfrm>
            <a:off x="2029862" y="3980289"/>
            <a:ext cx="1408189" cy="114548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029862" y="3980289"/>
            <a:ext cx="1408189" cy="55137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2029862" y="3980289"/>
            <a:ext cx="1408189" cy="1075805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15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8" grpId="0"/>
      <p:bldP spid="39" grpId="0"/>
      <p:bldP spid="40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11200" y="609600"/>
            <a:ext cx="10707688" cy="846139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NU ALGORITHM - EXAMPLE (CONTD..)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3908" y="1510618"/>
            <a:ext cx="63744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         </a:t>
            </a:r>
            <a:r>
              <a:rPr lang="en-IN" sz="3200" u="sng" dirty="0"/>
              <a:t>Keywords</a:t>
            </a:r>
            <a:r>
              <a:rPr lang="en-IN" sz="3200" dirty="0"/>
              <a:t>          </a:t>
            </a:r>
            <a:r>
              <a:rPr lang="en-IN" sz="3200" u="sng" dirty="0"/>
              <a:t>Interval list</a:t>
            </a:r>
          </a:p>
          <a:p>
            <a:endParaRPr lang="en-IN" sz="3200" dirty="0"/>
          </a:p>
          <a:p>
            <a:r>
              <a:rPr lang="en-IN" sz="3200" dirty="0"/>
              <a:t>IL1</a:t>
            </a:r>
            <a:r>
              <a:rPr lang="en-IN" sz="3200" dirty="0">
                <a:sym typeface="Wingdings" panose="05000000000000000000" pitchFamily="2" charset="2"/>
              </a:rPr>
              <a:t></a:t>
            </a:r>
            <a:r>
              <a:rPr lang="en-IN" sz="3200" dirty="0"/>
              <a:t>	   Indian 		:    [2,4][7,8]</a:t>
            </a:r>
          </a:p>
          <a:p>
            <a:r>
              <a:rPr lang="en-IN" sz="3200" dirty="0"/>
              <a:t>IL2</a:t>
            </a:r>
            <a:r>
              <a:rPr lang="en-IN" sz="3200" dirty="0">
                <a:sym typeface="Wingdings" panose="05000000000000000000" pitchFamily="2" charset="2"/>
              </a:rPr>
              <a:t></a:t>
            </a:r>
            <a:r>
              <a:rPr lang="en-IN" sz="3200" dirty="0"/>
              <a:t>   	 </a:t>
            </a:r>
            <a:r>
              <a:rPr lang="en-IN" sz="3200" dirty="0" smtClean="0"/>
              <a:t>  Cricket </a:t>
            </a:r>
            <a:r>
              <a:rPr lang="en-IN" sz="3200" dirty="0"/>
              <a:t>		:       [2,6]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187665" y="1483122"/>
            <a:ext cx="33437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Equivalent ID list</a:t>
            </a:r>
          </a:p>
          <a:p>
            <a:endParaRPr lang="en-IN" sz="3200" dirty="0"/>
          </a:p>
          <a:p>
            <a:r>
              <a:rPr lang="en-IN" sz="3200" dirty="0"/>
              <a:t>   (2,3,4,7,8)</a:t>
            </a:r>
          </a:p>
          <a:p>
            <a:r>
              <a:rPr lang="en-IN" sz="3200" dirty="0"/>
              <a:t>   (</a:t>
            </a:r>
            <a:r>
              <a:rPr lang="en-IN" sz="3200" dirty="0" smtClean="0"/>
              <a:t>2,3,4,5,6)</a:t>
            </a:r>
            <a:endParaRPr lang="en-IN" sz="3200" dirty="0"/>
          </a:p>
        </p:txBody>
      </p:sp>
      <p:sp>
        <p:nvSpPr>
          <p:cNvPr id="26" name="Right Arrow 25"/>
          <p:cNvSpPr/>
          <p:nvPr/>
        </p:nvSpPr>
        <p:spPr>
          <a:xfrm>
            <a:off x="6615924" y="2740202"/>
            <a:ext cx="199390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94581" y="1511300"/>
            <a:ext cx="529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177238" y="2374169"/>
            <a:ext cx="529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6615923" y="3242604"/>
            <a:ext cx="199390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89102" y="3588069"/>
            <a:ext cx="102361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Applying Union Operation</a:t>
            </a:r>
          </a:p>
          <a:p>
            <a:r>
              <a:rPr lang="en-IN" sz="3200" dirty="0"/>
              <a:t>		</a:t>
            </a:r>
            <a:r>
              <a:rPr lang="en-IN" sz="3200" dirty="0">
                <a:sym typeface="Wingdings" panose="05000000000000000000" pitchFamily="2" charset="2"/>
              </a:rPr>
              <a:t> ( IL1) U (IL2)</a:t>
            </a:r>
          </a:p>
          <a:p>
            <a:r>
              <a:rPr lang="en-IN" sz="3200" dirty="0">
                <a:sym typeface="Wingdings" panose="05000000000000000000" pitchFamily="2" charset="2"/>
              </a:rPr>
              <a:t>		 (2,3,4,7,8) U (2,3,4,5,6)</a:t>
            </a:r>
          </a:p>
          <a:p>
            <a:r>
              <a:rPr lang="en-IN" sz="3200" dirty="0">
                <a:sym typeface="Wingdings" panose="05000000000000000000" pitchFamily="2" charset="2"/>
              </a:rPr>
              <a:t>		 (2,3,4,5,6,7,8)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89102" y="5693144"/>
            <a:ext cx="8559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Final Interval list is : [2,8]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22538" y="3709780"/>
            <a:ext cx="529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22538" y="5841131"/>
            <a:ext cx="529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6.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5616660" y="6244500"/>
            <a:ext cx="100907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616660" y="6295300"/>
            <a:ext cx="100907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264812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9" grpId="0"/>
      <p:bldP spid="30" grpId="0" animBg="1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INTERSECTION OPERATION (  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Equivalent to AND operation</a:t>
            </a:r>
          </a:p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NAIVEISECT (NI) algorithm is used</a:t>
            </a:r>
          </a:p>
          <a:p>
            <a:pPr>
              <a:buClrTx/>
            </a:pPr>
            <a:r>
              <a:rPr lang="en-IN" sz="3200" u="sng" dirty="0">
                <a:solidFill>
                  <a:schemeClr val="tx1"/>
                </a:solidFill>
              </a:rPr>
              <a:t>Output :-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IN" sz="2800" dirty="0">
                <a:solidFill>
                  <a:schemeClr val="tx1"/>
                </a:solidFill>
              </a:rPr>
              <a:t>Documents containing all the keywords are returned</a:t>
            </a:r>
          </a:p>
          <a:p>
            <a:pPr>
              <a:buClrTx/>
            </a:pPr>
            <a:endParaRPr lang="en-IN" sz="3200" dirty="0">
              <a:solidFill>
                <a:schemeClr val="tx1"/>
              </a:solidFill>
            </a:endParaRPr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8623631" y="392489"/>
            <a:ext cx="911348" cy="10051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422059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INTERSECTION - EXAMPLE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 smtClean="0"/>
              <a:t>ID</a:t>
            </a:r>
            <a:r>
              <a:rPr lang="en-IN" sz="3200" dirty="0" smtClean="0"/>
              <a:t>                </a:t>
            </a:r>
            <a:r>
              <a:rPr lang="en-IN" sz="3200" u="sng" dirty="0" smtClean="0"/>
              <a:t>Content </a:t>
            </a:r>
            <a:r>
              <a:rPr lang="en-IN" sz="3200" u="sng" dirty="0"/>
              <a:t>of Documents</a:t>
            </a:r>
          </a:p>
          <a:p>
            <a:r>
              <a:rPr lang="en-IN" sz="3200" dirty="0"/>
              <a:t>0 		England won the Ashes-series</a:t>
            </a:r>
          </a:p>
          <a:p>
            <a:r>
              <a:rPr lang="en-IN" sz="3200" dirty="0"/>
              <a:t>1		Kallis is an all-rounder</a:t>
            </a:r>
          </a:p>
          <a:p>
            <a:r>
              <a:rPr lang="en-IN" sz="3200" dirty="0"/>
              <a:t>2      </a:t>
            </a:r>
            <a:r>
              <a:rPr lang="en-IN" sz="3200" dirty="0" smtClean="0"/>
              <a:t>Captain </a:t>
            </a:r>
            <a:r>
              <a:rPr lang="en-IN" sz="3200" dirty="0"/>
              <a:t>of Indian cricket team is Dhoni</a:t>
            </a:r>
          </a:p>
          <a:p>
            <a:r>
              <a:rPr lang="en-IN" sz="3200" dirty="0"/>
              <a:t>3 		Indian cricket team won WC-2011</a:t>
            </a:r>
          </a:p>
          <a:p>
            <a:r>
              <a:rPr lang="en-IN" sz="3200" dirty="0"/>
              <a:t>4 		</a:t>
            </a:r>
            <a:r>
              <a:rPr lang="en-IN" sz="3200" dirty="0" err="1" smtClean="0"/>
              <a:t>Rohit</a:t>
            </a:r>
            <a:r>
              <a:rPr lang="en-IN" sz="3200" dirty="0" smtClean="0"/>
              <a:t> </a:t>
            </a:r>
            <a:r>
              <a:rPr lang="en-IN" sz="3200" dirty="0"/>
              <a:t>selected in Indian cricket team</a:t>
            </a:r>
          </a:p>
          <a:p>
            <a:r>
              <a:rPr lang="en-IN" sz="3200" dirty="0"/>
              <a:t>5 		Dada retired from cricket</a:t>
            </a:r>
          </a:p>
          <a:p>
            <a:r>
              <a:rPr lang="en-IN" sz="3200" dirty="0"/>
              <a:t>6 		God of cricket is Sachin</a:t>
            </a:r>
          </a:p>
          <a:p>
            <a:r>
              <a:rPr lang="en-IN" sz="3200" dirty="0"/>
              <a:t>7 		MI won Indian Premier League</a:t>
            </a:r>
          </a:p>
          <a:p>
            <a:r>
              <a:rPr lang="en-IN" sz="3200" dirty="0"/>
              <a:t>8 		BCCI awarded prize to Indian players</a:t>
            </a:r>
          </a:p>
          <a:p>
            <a:endParaRPr lang="en-IN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91122" y="1725767"/>
            <a:ext cx="25242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Keyword</a:t>
            </a:r>
          </a:p>
          <a:p>
            <a:endParaRPr lang="en-IN" sz="3200" dirty="0"/>
          </a:p>
          <a:p>
            <a:endParaRPr lang="en-IN" sz="3200" dirty="0"/>
          </a:p>
          <a:p>
            <a:r>
              <a:rPr lang="en-IN" sz="3200" dirty="0"/>
              <a:t>Indian</a:t>
            </a:r>
          </a:p>
          <a:p>
            <a:r>
              <a:rPr lang="en-IN" sz="3200" dirty="0"/>
              <a:t>Cricket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992573" y="3220354"/>
            <a:ext cx="1378244" cy="273945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1992573" y="3577421"/>
            <a:ext cx="1385580" cy="7796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001132" y="3675020"/>
            <a:ext cx="1365503" cy="370055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Minus 9"/>
          <p:cNvSpPr/>
          <p:nvPr/>
        </p:nvSpPr>
        <p:spPr>
          <a:xfrm>
            <a:off x="5976964" y="3220354"/>
            <a:ext cx="3623179" cy="208017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42050" y="4914801"/>
            <a:ext cx="23042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dirty="0">
                <a:solidFill>
                  <a:srgbClr val="FF0000"/>
                </a:solidFill>
              </a:rPr>
              <a:t>Interval list </a:t>
            </a:r>
          </a:p>
          <a:p>
            <a:pPr algn="ctr"/>
            <a:r>
              <a:rPr lang="en-IN" sz="3200" dirty="0">
                <a:solidFill>
                  <a:srgbClr val="FF0000"/>
                </a:solidFill>
              </a:rPr>
              <a:t>[</a:t>
            </a:r>
            <a:r>
              <a:rPr lang="en-IN" sz="3200" dirty="0" smtClean="0">
                <a:solidFill>
                  <a:srgbClr val="FF0000"/>
                </a:solidFill>
              </a:rPr>
              <a:t>2,4]</a:t>
            </a:r>
            <a:endParaRPr lang="en-IN" sz="3200" dirty="0">
              <a:solidFill>
                <a:srgbClr val="FF0000"/>
              </a:solidFill>
            </a:endParaRPr>
          </a:p>
        </p:txBody>
      </p:sp>
      <p:sp>
        <p:nvSpPr>
          <p:cNvPr id="17" name="Minus 16"/>
          <p:cNvSpPr/>
          <p:nvPr/>
        </p:nvSpPr>
        <p:spPr>
          <a:xfrm>
            <a:off x="3796104" y="3702385"/>
            <a:ext cx="3623179" cy="208017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Minus 17"/>
          <p:cNvSpPr/>
          <p:nvPr/>
        </p:nvSpPr>
        <p:spPr>
          <a:xfrm>
            <a:off x="6999341" y="4199283"/>
            <a:ext cx="3623179" cy="208017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Minus 21"/>
          <p:cNvSpPr/>
          <p:nvPr/>
        </p:nvSpPr>
        <p:spPr>
          <a:xfrm>
            <a:off x="298289" y="4094837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Minus 22"/>
          <p:cNvSpPr/>
          <p:nvPr/>
        </p:nvSpPr>
        <p:spPr>
          <a:xfrm>
            <a:off x="298290" y="3593156"/>
            <a:ext cx="1721579" cy="21193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974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6" grpId="0"/>
      <p:bldP spid="17" grpId="0" animBg="1"/>
      <p:bldP spid="18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725" y="566674"/>
            <a:ext cx="9600008" cy="2485623"/>
          </a:xfrm>
        </p:spPr>
        <p:txBody>
          <a:bodyPr>
            <a:noAutofit/>
          </a:bodyPr>
          <a:lstStyle/>
          <a:p>
            <a:pPr algn="ctr"/>
            <a:r>
              <a:rPr lang="en-IN" sz="5400" dirty="0">
                <a:solidFill>
                  <a:srgbClr val="FF0000"/>
                </a:solidFill>
              </a:rPr>
              <a:t>GINIX : GENERALIZED INVERTED INDEX FOR KEYWORD SEARCH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89523" y="4246849"/>
            <a:ext cx="18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400" dirty="0"/>
              <a:t>ANOOP V K</a:t>
            </a:r>
          </a:p>
          <a:p>
            <a:pPr algn="r"/>
            <a:r>
              <a:rPr lang="en-IN" sz="2400" dirty="0"/>
              <a:t>ROLL NO:9</a:t>
            </a:r>
          </a:p>
          <a:p>
            <a:pPr algn="r"/>
            <a:r>
              <a:rPr lang="en-IN" sz="2400" dirty="0"/>
              <a:t>S</a:t>
            </a:r>
            <a:r>
              <a:rPr lang="en-IN" sz="2400" baseline="-25000" dirty="0"/>
              <a:t>7</a:t>
            </a:r>
            <a:r>
              <a:rPr lang="en-IN" sz="2400" dirty="0"/>
              <a:t> 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855" y="4258104"/>
            <a:ext cx="5936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TOPIC APPROVAL  	-	26/08/2013</a:t>
            </a:r>
          </a:p>
          <a:p>
            <a:r>
              <a:rPr lang="en-IN" sz="2400" dirty="0"/>
              <a:t>SLIDE APPROVAL   	-	29/08/2013</a:t>
            </a:r>
          </a:p>
          <a:p>
            <a:r>
              <a:rPr lang="en-IN" sz="2400" dirty="0"/>
              <a:t>TOPIC AND SLIDE APPROVED</a:t>
            </a:r>
          </a:p>
          <a:p>
            <a:r>
              <a:rPr lang="en-IN" sz="2400" dirty="0"/>
              <a:t>By :  </a:t>
            </a:r>
            <a:r>
              <a:rPr lang="en-IN" sz="2400" smtClean="0"/>
              <a:t>Mrs</a:t>
            </a:r>
            <a:r>
              <a:rPr lang="en-IN" sz="2400" dirty="0" err="1"/>
              <a:t>.</a:t>
            </a:r>
            <a:r>
              <a:rPr lang="en-IN" sz="2400" dirty="0"/>
              <a:t> JISHA P ABRAHAM</a:t>
            </a:r>
          </a:p>
          <a:p>
            <a:endParaRPr lang="en-IN" sz="2400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289113" y="6400801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30690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NAIVEISECT ALGORITHM (NI)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IN" sz="3200" u="sng" dirty="0">
                <a:solidFill>
                  <a:schemeClr val="tx1"/>
                </a:solidFill>
              </a:rPr>
              <a:t>Steps :-</a:t>
            </a:r>
            <a:endParaRPr lang="en-IN" sz="3200" dirty="0">
              <a:solidFill>
                <a:schemeClr val="tx1"/>
              </a:solidFill>
            </a:endParaRP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Enter the keyword to search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Search for keyword 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Create an Interval list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Convert Interval list to ID list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Find intersection of resultant ID list </a:t>
            </a:r>
          </a:p>
          <a:p>
            <a:pPr marL="514338" indent="-514338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Convert back ID list to Interval list</a:t>
            </a:r>
          </a:p>
          <a:p>
            <a:pPr>
              <a:buClrTx/>
            </a:pP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82629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NI ALGORITHM - EXAMPLE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ID</a:t>
            </a:r>
            <a:r>
              <a:rPr lang="en-IN" sz="3200" dirty="0"/>
              <a:t> </a:t>
            </a:r>
            <a:r>
              <a:rPr lang="en-IN" sz="3200" dirty="0" smtClean="0"/>
              <a:t>               </a:t>
            </a:r>
            <a:r>
              <a:rPr lang="en-IN" sz="3200" u="sng" dirty="0" smtClean="0"/>
              <a:t>Content </a:t>
            </a:r>
            <a:r>
              <a:rPr lang="en-IN" sz="3200" u="sng" dirty="0"/>
              <a:t>of Documents</a:t>
            </a:r>
          </a:p>
          <a:p>
            <a:r>
              <a:rPr lang="en-IN" sz="3200" dirty="0"/>
              <a:t>0 		England won the Ashes-series</a:t>
            </a:r>
          </a:p>
          <a:p>
            <a:r>
              <a:rPr lang="en-IN" sz="3200" dirty="0"/>
              <a:t>1		Kallis is an all-rounder</a:t>
            </a:r>
          </a:p>
          <a:p>
            <a:r>
              <a:rPr lang="en-IN" sz="3200" dirty="0"/>
              <a:t>2     </a:t>
            </a:r>
            <a:r>
              <a:rPr lang="en-IN" sz="3200" dirty="0" smtClean="0"/>
              <a:t> Captain </a:t>
            </a:r>
            <a:r>
              <a:rPr lang="en-IN" sz="3200" dirty="0"/>
              <a:t>of Indian cricket team is Dhoni</a:t>
            </a:r>
          </a:p>
          <a:p>
            <a:r>
              <a:rPr lang="en-IN" sz="3200" dirty="0"/>
              <a:t>3 		Indian cricket team won WC-2011</a:t>
            </a:r>
          </a:p>
          <a:p>
            <a:r>
              <a:rPr lang="en-IN" sz="3200" dirty="0"/>
              <a:t>4 		</a:t>
            </a:r>
            <a:r>
              <a:rPr lang="en-IN" sz="3200" dirty="0" err="1" smtClean="0"/>
              <a:t>Rohit</a:t>
            </a:r>
            <a:r>
              <a:rPr lang="en-IN" sz="3200" dirty="0" smtClean="0"/>
              <a:t> </a:t>
            </a:r>
            <a:r>
              <a:rPr lang="en-IN" sz="3200" dirty="0"/>
              <a:t>selected in Indian cricket team</a:t>
            </a:r>
          </a:p>
          <a:p>
            <a:r>
              <a:rPr lang="en-IN" sz="3200" dirty="0"/>
              <a:t>5 		Dada retired from cricket</a:t>
            </a:r>
          </a:p>
          <a:p>
            <a:r>
              <a:rPr lang="en-IN" sz="3200" dirty="0"/>
              <a:t>6 		God of cricket is Sachin</a:t>
            </a:r>
          </a:p>
          <a:p>
            <a:r>
              <a:rPr lang="en-IN" sz="3200" dirty="0"/>
              <a:t>7 		MI won Indian Premier League</a:t>
            </a:r>
          </a:p>
          <a:p>
            <a:r>
              <a:rPr lang="en-IN" sz="3200" dirty="0"/>
              <a:t>8 		BCCI awarded prize to Indian players</a:t>
            </a:r>
          </a:p>
          <a:p>
            <a:endParaRPr lang="en-IN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91122" y="1725767"/>
            <a:ext cx="25242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Keyword</a:t>
            </a:r>
          </a:p>
          <a:p>
            <a:endParaRPr lang="en-IN" sz="3200" dirty="0"/>
          </a:p>
          <a:p>
            <a:endParaRPr lang="en-IN" sz="3200" dirty="0"/>
          </a:p>
          <a:p>
            <a:r>
              <a:rPr lang="en-IN" sz="3200" dirty="0"/>
              <a:t>Indian</a:t>
            </a:r>
          </a:p>
          <a:p>
            <a:r>
              <a:rPr lang="en-IN" sz="3200" dirty="0"/>
              <a:t>Cricket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42050" y="4914801"/>
            <a:ext cx="23701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dirty="0">
                <a:solidFill>
                  <a:srgbClr val="FF0000"/>
                </a:solidFill>
              </a:rPr>
              <a:t>Interval </a:t>
            </a:r>
            <a:r>
              <a:rPr lang="en-IN" sz="3200" dirty="0" smtClean="0">
                <a:solidFill>
                  <a:srgbClr val="FF0000"/>
                </a:solidFill>
              </a:rPr>
              <a:t>list</a:t>
            </a:r>
          </a:p>
          <a:p>
            <a:pPr algn="ctr"/>
            <a:r>
              <a:rPr lang="en-IN" sz="3200" dirty="0" smtClean="0">
                <a:solidFill>
                  <a:srgbClr val="FF0000"/>
                </a:solidFill>
              </a:rPr>
              <a:t>of Indian : </a:t>
            </a:r>
            <a:endParaRPr lang="en-IN" sz="3200" dirty="0">
              <a:solidFill>
                <a:srgbClr val="FF0000"/>
              </a:solidFill>
            </a:endParaRPr>
          </a:p>
          <a:p>
            <a:pPr algn="ctr"/>
            <a:r>
              <a:rPr lang="en-IN" sz="3200" dirty="0">
                <a:solidFill>
                  <a:srgbClr val="FF0000"/>
                </a:solidFill>
              </a:rPr>
              <a:t>[</a:t>
            </a:r>
            <a:r>
              <a:rPr lang="en-IN" sz="3200" dirty="0" smtClean="0">
                <a:solidFill>
                  <a:srgbClr val="FF0000"/>
                </a:solidFill>
              </a:rPr>
              <a:t>2,4][7,8]</a:t>
            </a:r>
            <a:endParaRPr lang="en-IN" sz="3200" dirty="0">
              <a:solidFill>
                <a:srgbClr val="FF0000"/>
              </a:solidFill>
            </a:endParaRPr>
          </a:p>
        </p:txBody>
      </p:sp>
      <p:sp>
        <p:nvSpPr>
          <p:cNvPr id="8" name="Minus 7"/>
          <p:cNvSpPr/>
          <p:nvPr/>
        </p:nvSpPr>
        <p:spPr>
          <a:xfrm>
            <a:off x="5478238" y="5674844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Minus 8"/>
          <p:cNvSpPr/>
          <p:nvPr/>
        </p:nvSpPr>
        <p:spPr>
          <a:xfrm>
            <a:off x="8251008" y="6136595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Minus 9"/>
          <p:cNvSpPr/>
          <p:nvPr/>
        </p:nvSpPr>
        <p:spPr>
          <a:xfrm>
            <a:off x="298290" y="3593156"/>
            <a:ext cx="1721579" cy="21193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Minus 10"/>
          <p:cNvSpPr/>
          <p:nvPr/>
        </p:nvSpPr>
        <p:spPr>
          <a:xfrm>
            <a:off x="4074792" y="3705297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Minus 11"/>
          <p:cNvSpPr/>
          <p:nvPr/>
        </p:nvSpPr>
        <p:spPr>
          <a:xfrm>
            <a:off x="6115490" y="3219794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Minus 12"/>
          <p:cNvSpPr/>
          <p:nvPr/>
        </p:nvSpPr>
        <p:spPr>
          <a:xfrm>
            <a:off x="7277926" y="4196455"/>
            <a:ext cx="1711241" cy="199582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491122" y="2976251"/>
            <a:ext cx="45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12210" y="2949903"/>
            <a:ext cx="45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6" name="Oval 15"/>
          <p:cNvSpPr/>
          <p:nvPr/>
        </p:nvSpPr>
        <p:spPr>
          <a:xfrm>
            <a:off x="1932197" y="3464567"/>
            <a:ext cx="97665" cy="901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982207" y="3117376"/>
            <a:ext cx="1432048" cy="384072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6" idx="5"/>
          </p:cNvCxnSpPr>
          <p:nvPr/>
        </p:nvCxnSpPr>
        <p:spPr>
          <a:xfrm>
            <a:off x="2015559" y="3541517"/>
            <a:ext cx="1398696" cy="86816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015559" y="3541517"/>
            <a:ext cx="1380748" cy="580772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5"/>
          </p:cNvCxnSpPr>
          <p:nvPr/>
        </p:nvCxnSpPr>
        <p:spPr>
          <a:xfrm>
            <a:off x="2015559" y="3541517"/>
            <a:ext cx="1398696" cy="2012266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015559" y="3541517"/>
            <a:ext cx="1393907" cy="2508336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21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NI ALGORITHM – EXAMPLE (CONTD..)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ID</a:t>
            </a:r>
            <a:r>
              <a:rPr lang="en-IN" sz="3200" dirty="0"/>
              <a:t> </a:t>
            </a:r>
            <a:r>
              <a:rPr lang="en-IN" sz="3200" dirty="0" smtClean="0"/>
              <a:t>               </a:t>
            </a:r>
            <a:r>
              <a:rPr lang="en-IN" sz="3200" u="sng" dirty="0" smtClean="0"/>
              <a:t>Content </a:t>
            </a:r>
            <a:r>
              <a:rPr lang="en-IN" sz="3200" u="sng" dirty="0"/>
              <a:t>of Documents</a:t>
            </a:r>
          </a:p>
          <a:p>
            <a:r>
              <a:rPr lang="en-IN" sz="3200" dirty="0"/>
              <a:t>0 		England won the Ashes-series</a:t>
            </a:r>
          </a:p>
          <a:p>
            <a:r>
              <a:rPr lang="en-IN" sz="3200" dirty="0"/>
              <a:t>1		Kallis is an all-rounder</a:t>
            </a:r>
          </a:p>
          <a:p>
            <a:r>
              <a:rPr lang="en-IN" sz="3200" dirty="0"/>
              <a:t>2      </a:t>
            </a:r>
            <a:r>
              <a:rPr lang="en-IN" sz="3200" dirty="0" smtClean="0"/>
              <a:t>Captain </a:t>
            </a:r>
            <a:r>
              <a:rPr lang="en-IN" sz="3200" dirty="0"/>
              <a:t>of Indian cricket team is Dhoni</a:t>
            </a:r>
          </a:p>
          <a:p>
            <a:r>
              <a:rPr lang="en-IN" sz="3200" dirty="0"/>
              <a:t>3 		Indian cricket team won WC-2011</a:t>
            </a:r>
          </a:p>
          <a:p>
            <a:r>
              <a:rPr lang="en-IN" sz="3200" dirty="0"/>
              <a:t>4 		</a:t>
            </a:r>
            <a:r>
              <a:rPr lang="en-IN" sz="3200" dirty="0" err="1" smtClean="0"/>
              <a:t>Rohit</a:t>
            </a:r>
            <a:r>
              <a:rPr lang="en-IN" sz="3200" dirty="0" smtClean="0"/>
              <a:t> </a:t>
            </a:r>
            <a:r>
              <a:rPr lang="en-IN" sz="3200" dirty="0"/>
              <a:t>selected in Indian cricket team</a:t>
            </a:r>
          </a:p>
          <a:p>
            <a:r>
              <a:rPr lang="en-IN" sz="3200" dirty="0"/>
              <a:t>5 		Dada retired from cricket</a:t>
            </a:r>
          </a:p>
          <a:p>
            <a:r>
              <a:rPr lang="en-IN" sz="3200" dirty="0"/>
              <a:t>6 		God of cricket is Sachin</a:t>
            </a:r>
          </a:p>
          <a:p>
            <a:r>
              <a:rPr lang="en-IN" sz="3200" dirty="0"/>
              <a:t>7 		MI won Indian Premier League</a:t>
            </a:r>
          </a:p>
          <a:p>
            <a:r>
              <a:rPr lang="en-IN" sz="3200" dirty="0"/>
              <a:t>8 		BCCI awarded prize to Indian players</a:t>
            </a:r>
          </a:p>
          <a:p>
            <a:endParaRPr lang="en-IN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91122" y="1725767"/>
            <a:ext cx="25242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Keyword</a:t>
            </a:r>
          </a:p>
          <a:p>
            <a:endParaRPr lang="en-IN" sz="3200" dirty="0"/>
          </a:p>
          <a:p>
            <a:endParaRPr lang="en-IN" sz="3200" dirty="0"/>
          </a:p>
          <a:p>
            <a:r>
              <a:rPr lang="en-IN" sz="3200" dirty="0"/>
              <a:t>Indian</a:t>
            </a:r>
          </a:p>
          <a:p>
            <a:r>
              <a:rPr lang="en-IN" sz="3200" dirty="0"/>
              <a:t>Cricket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42050" y="4914801"/>
            <a:ext cx="23701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dirty="0">
                <a:solidFill>
                  <a:srgbClr val="FF0000"/>
                </a:solidFill>
              </a:rPr>
              <a:t>Interval </a:t>
            </a:r>
            <a:r>
              <a:rPr lang="en-IN" sz="3200" dirty="0" smtClean="0">
                <a:solidFill>
                  <a:srgbClr val="FF0000"/>
                </a:solidFill>
              </a:rPr>
              <a:t>list</a:t>
            </a:r>
          </a:p>
          <a:p>
            <a:pPr algn="ctr"/>
            <a:r>
              <a:rPr lang="en-IN" sz="3200" dirty="0" smtClean="0">
                <a:solidFill>
                  <a:srgbClr val="FF0000"/>
                </a:solidFill>
              </a:rPr>
              <a:t>of Cricket : </a:t>
            </a:r>
            <a:endParaRPr lang="en-IN" sz="3200" dirty="0">
              <a:solidFill>
                <a:srgbClr val="FF0000"/>
              </a:solidFill>
            </a:endParaRPr>
          </a:p>
          <a:p>
            <a:pPr algn="ctr"/>
            <a:r>
              <a:rPr lang="en-IN" sz="3200" dirty="0">
                <a:solidFill>
                  <a:srgbClr val="FF0000"/>
                </a:solidFill>
              </a:rPr>
              <a:t>[</a:t>
            </a:r>
            <a:r>
              <a:rPr lang="en-IN" sz="3200" dirty="0" smtClean="0">
                <a:solidFill>
                  <a:srgbClr val="FF0000"/>
                </a:solidFill>
              </a:rPr>
              <a:t>2,6]</a:t>
            </a:r>
            <a:endParaRPr lang="en-IN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1122" y="2976251"/>
            <a:ext cx="45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12210" y="2949903"/>
            <a:ext cx="45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0" name="Oval 9"/>
          <p:cNvSpPr/>
          <p:nvPr/>
        </p:nvSpPr>
        <p:spPr>
          <a:xfrm>
            <a:off x="1932197" y="3935212"/>
            <a:ext cx="97665" cy="901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Minus 10"/>
          <p:cNvSpPr/>
          <p:nvPr/>
        </p:nvSpPr>
        <p:spPr>
          <a:xfrm>
            <a:off x="7475627" y="4680078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Minus 11"/>
          <p:cNvSpPr/>
          <p:nvPr/>
        </p:nvSpPr>
        <p:spPr>
          <a:xfrm>
            <a:off x="5418497" y="5159040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Minus 12"/>
          <p:cNvSpPr/>
          <p:nvPr/>
        </p:nvSpPr>
        <p:spPr>
          <a:xfrm>
            <a:off x="298289" y="4094837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Minus 13"/>
          <p:cNvSpPr/>
          <p:nvPr/>
        </p:nvSpPr>
        <p:spPr>
          <a:xfrm>
            <a:off x="8501483" y="4203453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Minus 14"/>
          <p:cNvSpPr/>
          <p:nvPr/>
        </p:nvSpPr>
        <p:spPr>
          <a:xfrm>
            <a:off x="5314140" y="3702988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Minus 15"/>
          <p:cNvSpPr/>
          <p:nvPr/>
        </p:nvSpPr>
        <p:spPr>
          <a:xfrm>
            <a:off x="7332530" y="3223352"/>
            <a:ext cx="1873089" cy="218458"/>
          </a:xfrm>
          <a:prstGeom prst="mathMinus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7" name="Straight Arrow Connector 16"/>
          <p:cNvCxnSpPr>
            <a:stCxn id="10" idx="6"/>
          </p:cNvCxnSpPr>
          <p:nvPr/>
        </p:nvCxnSpPr>
        <p:spPr>
          <a:xfrm flipV="1">
            <a:off x="2029862" y="3106271"/>
            <a:ext cx="1408189" cy="874018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6"/>
          </p:cNvCxnSpPr>
          <p:nvPr/>
        </p:nvCxnSpPr>
        <p:spPr>
          <a:xfrm flipV="1">
            <a:off x="2029862" y="3590365"/>
            <a:ext cx="1408189" cy="389924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6"/>
          </p:cNvCxnSpPr>
          <p:nvPr/>
        </p:nvCxnSpPr>
        <p:spPr>
          <a:xfrm>
            <a:off x="2029862" y="3980289"/>
            <a:ext cx="1408189" cy="114548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29862" y="3980289"/>
            <a:ext cx="1408189" cy="55137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029862" y="3980289"/>
            <a:ext cx="1408189" cy="1075805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11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112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NI ALGORITHM - EXAMPLE (CONTD..)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908" y="1510618"/>
            <a:ext cx="63744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         </a:t>
            </a:r>
            <a:r>
              <a:rPr lang="en-IN" sz="3200" u="sng" dirty="0"/>
              <a:t>Keywords</a:t>
            </a:r>
            <a:r>
              <a:rPr lang="en-IN" sz="3200" dirty="0"/>
              <a:t>          </a:t>
            </a:r>
            <a:r>
              <a:rPr lang="en-IN" sz="3200" u="sng" dirty="0"/>
              <a:t>Interval list</a:t>
            </a:r>
          </a:p>
          <a:p>
            <a:endParaRPr lang="en-IN" sz="3200" dirty="0"/>
          </a:p>
          <a:p>
            <a:r>
              <a:rPr lang="en-IN" sz="3200" dirty="0"/>
              <a:t>IL1</a:t>
            </a:r>
            <a:r>
              <a:rPr lang="en-IN" sz="3200" dirty="0">
                <a:sym typeface="Wingdings" panose="05000000000000000000" pitchFamily="2" charset="2"/>
              </a:rPr>
              <a:t></a:t>
            </a:r>
            <a:r>
              <a:rPr lang="en-IN" sz="3200" dirty="0"/>
              <a:t>	   Indian 		:    [2,4][7,8]</a:t>
            </a:r>
          </a:p>
          <a:p>
            <a:r>
              <a:rPr lang="en-IN" sz="3200" dirty="0"/>
              <a:t>IL2</a:t>
            </a:r>
            <a:r>
              <a:rPr lang="en-IN" sz="3200" dirty="0">
                <a:sym typeface="Wingdings" panose="05000000000000000000" pitchFamily="2" charset="2"/>
              </a:rPr>
              <a:t></a:t>
            </a:r>
            <a:r>
              <a:rPr lang="en-IN" sz="3200" dirty="0"/>
              <a:t>   	 </a:t>
            </a:r>
            <a:r>
              <a:rPr lang="en-IN" sz="3200" dirty="0" smtClean="0"/>
              <a:t>  Cricket </a:t>
            </a:r>
            <a:r>
              <a:rPr lang="en-IN" sz="3200" dirty="0"/>
              <a:t>		:       [2,6]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87665" y="1483122"/>
            <a:ext cx="33437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Equivalent ID list</a:t>
            </a:r>
          </a:p>
          <a:p>
            <a:endParaRPr lang="en-IN" sz="3200" dirty="0"/>
          </a:p>
          <a:p>
            <a:r>
              <a:rPr lang="en-IN" sz="3200" dirty="0"/>
              <a:t>   (2,3,4,7,8)</a:t>
            </a:r>
          </a:p>
          <a:p>
            <a:r>
              <a:rPr lang="en-IN" sz="3200" dirty="0"/>
              <a:t>   (</a:t>
            </a:r>
            <a:r>
              <a:rPr lang="en-IN" sz="3200" dirty="0" smtClean="0"/>
              <a:t>2,3,4,5,6)</a:t>
            </a:r>
            <a:endParaRPr lang="en-IN" sz="3200" dirty="0"/>
          </a:p>
        </p:txBody>
      </p:sp>
      <p:sp>
        <p:nvSpPr>
          <p:cNvPr id="5" name="Right Arrow 4"/>
          <p:cNvSpPr/>
          <p:nvPr/>
        </p:nvSpPr>
        <p:spPr>
          <a:xfrm>
            <a:off x="6615924" y="2740202"/>
            <a:ext cx="199390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4581" y="1511300"/>
            <a:ext cx="529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77238" y="2374169"/>
            <a:ext cx="529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8" name="Right Arrow 7"/>
          <p:cNvSpPr/>
          <p:nvPr/>
        </p:nvSpPr>
        <p:spPr>
          <a:xfrm>
            <a:off x="6615923" y="3242604"/>
            <a:ext cx="199390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89102" y="3588069"/>
            <a:ext cx="102361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Applying </a:t>
            </a:r>
            <a:r>
              <a:rPr lang="en-IN" sz="3200" dirty="0" smtClean="0"/>
              <a:t>Intersection </a:t>
            </a:r>
            <a:r>
              <a:rPr lang="en-IN" sz="3200" dirty="0"/>
              <a:t>Operation</a:t>
            </a:r>
          </a:p>
          <a:p>
            <a:r>
              <a:rPr lang="en-IN" sz="3200" dirty="0"/>
              <a:t>		</a:t>
            </a:r>
            <a:r>
              <a:rPr lang="en-IN" sz="3200" dirty="0">
                <a:sym typeface="Wingdings" panose="05000000000000000000" pitchFamily="2" charset="2"/>
              </a:rPr>
              <a:t> ( IL1) </a:t>
            </a:r>
            <a:r>
              <a:rPr lang="en-IN" sz="3200" dirty="0" smtClean="0">
                <a:sym typeface="Wingdings" panose="05000000000000000000" pitchFamily="2" charset="2"/>
              </a:rPr>
              <a:t> </a:t>
            </a:r>
            <a:r>
              <a:rPr lang="en-IN" sz="3200" dirty="0">
                <a:sym typeface="Wingdings" panose="05000000000000000000" pitchFamily="2" charset="2"/>
              </a:rPr>
              <a:t>(IL2)</a:t>
            </a:r>
          </a:p>
          <a:p>
            <a:r>
              <a:rPr lang="en-IN" sz="3200" dirty="0">
                <a:sym typeface="Wingdings" panose="05000000000000000000" pitchFamily="2" charset="2"/>
              </a:rPr>
              <a:t>		 (2,3,4,7,8) </a:t>
            </a:r>
            <a:r>
              <a:rPr lang="en-IN" sz="3200" dirty="0" smtClean="0">
                <a:sym typeface="Wingdings" panose="05000000000000000000" pitchFamily="2" charset="2"/>
              </a:rPr>
              <a:t> </a:t>
            </a:r>
            <a:r>
              <a:rPr lang="en-IN" sz="3200" dirty="0">
                <a:sym typeface="Wingdings" panose="05000000000000000000" pitchFamily="2" charset="2"/>
              </a:rPr>
              <a:t>(2,3,4,5,6)</a:t>
            </a:r>
          </a:p>
          <a:p>
            <a:r>
              <a:rPr lang="en-IN" sz="3200" dirty="0">
                <a:sym typeface="Wingdings" panose="05000000000000000000" pitchFamily="2" charset="2"/>
              </a:rPr>
              <a:t>		 (</a:t>
            </a:r>
            <a:r>
              <a:rPr lang="en-IN" sz="3200" dirty="0" smtClean="0">
                <a:sym typeface="Wingdings" panose="05000000000000000000" pitchFamily="2" charset="2"/>
              </a:rPr>
              <a:t>2,3,4)</a:t>
            </a:r>
            <a:endParaRPr lang="en-IN" sz="3200" dirty="0">
              <a:sym typeface="Wingdings" panose="05000000000000000000" pitchFamily="2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9102" y="5693144"/>
            <a:ext cx="8559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Final Interval list is : [</a:t>
            </a:r>
            <a:r>
              <a:rPr lang="en-IN" sz="3200" dirty="0" smtClean="0"/>
              <a:t>2,4]</a:t>
            </a:r>
            <a:endParaRPr lang="en-IN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22538" y="3709780"/>
            <a:ext cx="529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22538" y="5841131"/>
            <a:ext cx="529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6.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616660" y="6244500"/>
            <a:ext cx="100907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616660" y="6295300"/>
            <a:ext cx="100907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pic>
        <p:nvPicPr>
          <p:cNvPr id="17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905312" y="3886115"/>
            <a:ext cx="791900" cy="873388"/>
          </a:xfrm>
          <a:prstGeom prst="rect">
            <a:avLst/>
          </a:prstGeom>
        </p:spPr>
      </p:pic>
      <p:pic>
        <p:nvPicPr>
          <p:cNvPr id="18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4901062" y="4347076"/>
            <a:ext cx="791900" cy="87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29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SOME MAJOR </a:t>
            </a:r>
            <a:r>
              <a:rPr lang="en-IN" sz="4000" dirty="0">
                <a:solidFill>
                  <a:schemeClr val="tx1"/>
                </a:solidFill>
              </a:rPr>
              <a:t>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IN" sz="3200" dirty="0" err="1" smtClean="0">
                <a:solidFill>
                  <a:schemeClr val="tx1"/>
                </a:solidFill>
              </a:rPr>
              <a:t>ScanLineUnion</a:t>
            </a:r>
            <a:r>
              <a:rPr lang="en-IN" sz="3200" dirty="0" smtClean="0">
                <a:solidFill>
                  <a:schemeClr val="tx1"/>
                </a:solidFill>
              </a:rPr>
              <a:t> </a:t>
            </a:r>
            <a:r>
              <a:rPr lang="en-IN" sz="3200" dirty="0">
                <a:solidFill>
                  <a:schemeClr val="tx1"/>
                </a:solidFill>
              </a:rPr>
              <a:t>Algorithm</a:t>
            </a:r>
          </a:p>
          <a:p>
            <a:pPr>
              <a:buClrTx/>
            </a:pPr>
            <a:r>
              <a:rPr lang="en-IN" sz="3200" dirty="0" err="1" smtClean="0">
                <a:solidFill>
                  <a:schemeClr val="tx1"/>
                </a:solidFill>
              </a:rPr>
              <a:t>TwinHeapIsect</a:t>
            </a:r>
            <a:r>
              <a:rPr lang="en-IN" sz="3200" dirty="0" smtClean="0">
                <a:solidFill>
                  <a:schemeClr val="tx1"/>
                </a:solidFill>
              </a:rPr>
              <a:t> </a:t>
            </a:r>
            <a:r>
              <a:rPr lang="en-IN" sz="3200" dirty="0">
                <a:solidFill>
                  <a:schemeClr val="tx1"/>
                </a:solidFill>
              </a:rPr>
              <a:t>Algorithm</a:t>
            </a:r>
          </a:p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Probe Based Algorithm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9744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SCANLINE UNION </a:t>
            </a:r>
            <a:r>
              <a:rPr lang="en-IN" sz="4000" dirty="0">
                <a:solidFill>
                  <a:schemeClr val="tx1"/>
                </a:solidFill>
              </a:rPr>
              <a:t>ALGORITHM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490874"/>
            <a:ext cx="1070759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 smtClean="0"/>
              <a:t>Steps :-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/>
              <a:t>Insert </a:t>
            </a:r>
            <a:r>
              <a:rPr lang="en-IN" sz="3200" dirty="0" err="1"/>
              <a:t>l</a:t>
            </a:r>
            <a:r>
              <a:rPr lang="en-IN" sz="3200" dirty="0" err="1" smtClean="0"/>
              <a:t>b</a:t>
            </a:r>
            <a:r>
              <a:rPr lang="en-IN" sz="3200" dirty="0" smtClean="0"/>
              <a:t> and </a:t>
            </a:r>
            <a:r>
              <a:rPr lang="en-IN" sz="3200" dirty="0" err="1" smtClean="0"/>
              <a:t>ub</a:t>
            </a:r>
            <a:r>
              <a:rPr lang="en-IN" sz="3200" dirty="0" smtClean="0"/>
              <a:t> of 1</a:t>
            </a:r>
            <a:r>
              <a:rPr lang="en-IN" sz="3200" baseline="30000" dirty="0" smtClean="0"/>
              <a:t>st</a:t>
            </a:r>
            <a:r>
              <a:rPr lang="en-IN" sz="3200" dirty="0" smtClean="0"/>
              <a:t> interval to </a:t>
            </a:r>
            <a:r>
              <a:rPr lang="en-IN" sz="3200" dirty="0" err="1" smtClean="0"/>
              <a:t>minheap,H</a:t>
            </a:r>
            <a:endParaRPr lang="en-IN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/>
              <a:t>Set a=0, b=0, c=0, G=null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ym typeface="Wingdings" panose="05000000000000000000" pitchFamily="2" charset="2"/>
              </a:rPr>
              <a:t>if H==empty</a:t>
            </a:r>
            <a:r>
              <a:rPr lang="en-IN" sz="3200" dirty="0">
                <a:sym typeface="Wingdings" panose="05000000000000000000" pitchFamily="2" charset="2"/>
              </a:rPr>
              <a:t>, </a:t>
            </a:r>
            <a:r>
              <a:rPr lang="en-IN" sz="3200" dirty="0" err="1" smtClean="0">
                <a:sym typeface="Wingdings" panose="05000000000000000000" pitchFamily="2" charset="2"/>
              </a:rPr>
              <a:t>goto</a:t>
            </a:r>
            <a:r>
              <a:rPr lang="en-IN" sz="3200" dirty="0" smtClean="0">
                <a:sym typeface="Wingdings" panose="05000000000000000000" pitchFamily="2" charset="2"/>
              </a:rPr>
              <a:t> 9</a:t>
            </a:r>
            <a:endParaRPr lang="en-IN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/>
              <a:t>Pop top </a:t>
            </a:r>
            <a:r>
              <a:rPr lang="en-IN" sz="3200" dirty="0" err="1" smtClean="0"/>
              <a:t>element,t</a:t>
            </a:r>
            <a:r>
              <a:rPr lang="en-IN" sz="3200" dirty="0" smtClean="0"/>
              <a:t> from heap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/>
              <a:t>if t==</a:t>
            </a:r>
            <a:r>
              <a:rPr lang="en-IN" sz="3200" dirty="0" err="1" smtClean="0"/>
              <a:t>lb</a:t>
            </a:r>
            <a:r>
              <a:rPr lang="en-IN" sz="3200" dirty="0" smtClean="0"/>
              <a:t>,  </a:t>
            </a:r>
            <a:r>
              <a:rPr lang="en-IN" sz="3200" dirty="0" err="1" smtClean="0"/>
              <a:t>c++</a:t>
            </a:r>
            <a:r>
              <a:rPr lang="en-IN" sz="3200" dirty="0" smtClean="0"/>
              <a:t> ;  Set </a:t>
            </a:r>
            <a:r>
              <a:rPr lang="en-IN" sz="3200" dirty="0" err="1" smtClean="0"/>
              <a:t>a</a:t>
            </a:r>
            <a:r>
              <a:rPr lang="en-IN" sz="3200" dirty="0" err="1" smtClean="0">
                <a:sym typeface="Wingdings" panose="05000000000000000000" pitchFamily="2" charset="2"/>
              </a:rPr>
              <a:t>t</a:t>
            </a:r>
            <a:r>
              <a:rPr lang="en-IN" sz="3200" dirty="0" smtClean="0">
                <a:sym typeface="Wingdings" panose="05000000000000000000" pitchFamily="2" charset="2"/>
              </a:rPr>
              <a:t>. goto4</a:t>
            </a:r>
            <a:endParaRPr lang="en-IN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/>
              <a:t>If t==</a:t>
            </a:r>
            <a:r>
              <a:rPr lang="en-IN" sz="3200" dirty="0" err="1" smtClean="0"/>
              <a:t>ub</a:t>
            </a:r>
            <a:r>
              <a:rPr lang="en-IN" sz="3200" dirty="0" smtClean="0"/>
              <a:t>, c--  ;  Set </a:t>
            </a:r>
            <a:r>
              <a:rPr lang="en-IN" sz="3200" dirty="0" err="1" smtClean="0"/>
              <a:t>b</a:t>
            </a:r>
            <a:r>
              <a:rPr lang="en-IN" sz="3200" dirty="0" err="1" smtClean="0">
                <a:sym typeface="Wingdings" panose="05000000000000000000" pitchFamily="2" charset="2"/>
              </a:rPr>
              <a:t>t</a:t>
            </a:r>
            <a:endParaRPr lang="en-IN" sz="3200" dirty="0" smtClean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ym typeface="Wingdings" panose="05000000000000000000" pitchFamily="2" charset="2"/>
              </a:rPr>
              <a:t>Append [</a:t>
            </a:r>
            <a:r>
              <a:rPr lang="en-IN" sz="3200" dirty="0" err="1" smtClean="0">
                <a:sym typeface="Wingdings" panose="05000000000000000000" pitchFamily="2" charset="2"/>
              </a:rPr>
              <a:t>a,b</a:t>
            </a:r>
            <a:r>
              <a:rPr lang="en-IN" sz="3200" dirty="0" smtClean="0">
                <a:sym typeface="Wingdings" panose="05000000000000000000" pitchFamily="2" charset="2"/>
              </a:rPr>
              <a:t>] to G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ym typeface="Wingdings" panose="05000000000000000000" pitchFamily="2" charset="2"/>
              </a:rPr>
              <a:t>Take next </a:t>
            </a:r>
            <a:r>
              <a:rPr lang="en-IN" sz="3200" dirty="0" err="1" smtClean="0">
                <a:sym typeface="Wingdings" panose="05000000000000000000" pitchFamily="2" charset="2"/>
              </a:rPr>
              <a:t>interval.Insert</a:t>
            </a:r>
            <a:r>
              <a:rPr lang="en-IN" sz="3200" dirty="0" smtClean="0">
                <a:sym typeface="Wingdings" panose="05000000000000000000" pitchFamily="2" charset="2"/>
              </a:rPr>
              <a:t> </a:t>
            </a:r>
            <a:r>
              <a:rPr lang="en-IN" sz="3200" dirty="0" err="1" smtClean="0">
                <a:sym typeface="Wingdings" panose="05000000000000000000" pitchFamily="2" charset="2"/>
              </a:rPr>
              <a:t>lb</a:t>
            </a:r>
            <a:r>
              <a:rPr lang="en-IN" sz="3200" dirty="0" smtClean="0">
                <a:sym typeface="Wingdings" panose="05000000000000000000" pitchFamily="2" charset="2"/>
              </a:rPr>
              <a:t> and </a:t>
            </a:r>
            <a:r>
              <a:rPr lang="en-IN" sz="3200" dirty="0" err="1" smtClean="0">
                <a:sym typeface="Wingdings" panose="05000000000000000000" pitchFamily="2" charset="2"/>
              </a:rPr>
              <a:t>ub</a:t>
            </a:r>
            <a:r>
              <a:rPr lang="en-IN" sz="3200" dirty="0" smtClean="0">
                <a:sym typeface="Wingdings" panose="05000000000000000000" pitchFamily="2" charset="2"/>
              </a:rPr>
              <a:t> to H. goto3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ym typeface="Wingdings" panose="05000000000000000000" pitchFamily="2" charset="2"/>
              </a:rPr>
              <a:t>Else return 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584440" y="3043461"/>
            <a:ext cx="28250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 err="1" smtClean="0">
                <a:solidFill>
                  <a:srgbClr val="FF0000"/>
                </a:solidFill>
              </a:rPr>
              <a:t>Eg</a:t>
            </a:r>
            <a:r>
              <a:rPr lang="en-IN" sz="32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IN" sz="3200" dirty="0" smtClean="0">
                <a:solidFill>
                  <a:srgbClr val="FF0000"/>
                </a:solidFill>
              </a:rPr>
              <a:t>L1 : [2,4][7,8]</a:t>
            </a:r>
          </a:p>
          <a:p>
            <a:r>
              <a:rPr lang="en-IN" sz="3200" dirty="0" smtClean="0">
                <a:solidFill>
                  <a:srgbClr val="FF0000"/>
                </a:solidFill>
              </a:rPr>
              <a:t>L2 : [2,6]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79975" y="4667539"/>
            <a:ext cx="257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 smtClean="0">
                <a:solidFill>
                  <a:srgbClr val="FF0000"/>
                </a:solidFill>
              </a:rPr>
              <a:t>G : [2,4]</a:t>
            </a:r>
            <a:endParaRPr lang="en-IN" sz="3200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407022" y="4612949"/>
            <a:ext cx="2852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03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7334" y="609601"/>
            <a:ext cx="10707591" cy="8457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SCANLINE UNION ALGORITHM - EXAMPLE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3376" y="1455314"/>
            <a:ext cx="5257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 smtClean="0"/>
              <a:t>Let Interval list,</a:t>
            </a:r>
          </a:p>
          <a:p>
            <a:r>
              <a:rPr lang="en-IN" sz="3200" dirty="0">
                <a:solidFill>
                  <a:srgbClr val="FF0000"/>
                </a:solidFill>
              </a:rPr>
              <a:t>L1 : [2,4][7,8]</a:t>
            </a:r>
          </a:p>
          <a:p>
            <a:r>
              <a:rPr lang="en-IN" sz="3200" dirty="0">
                <a:solidFill>
                  <a:srgbClr val="FF0000"/>
                </a:solidFill>
              </a:rPr>
              <a:t>L2 : [2,6]</a:t>
            </a:r>
          </a:p>
          <a:p>
            <a:endParaRPr lang="en-IN" sz="3200" dirty="0" smtClean="0"/>
          </a:p>
        </p:txBody>
      </p:sp>
      <p:sp>
        <p:nvSpPr>
          <p:cNvPr id="7" name="Flowchart: Magnetic Disk 6"/>
          <p:cNvSpPr/>
          <p:nvPr/>
        </p:nvSpPr>
        <p:spPr>
          <a:xfrm>
            <a:off x="3847485" y="3330055"/>
            <a:ext cx="2060812" cy="2674961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Magnetic Disk 7"/>
          <p:cNvSpPr/>
          <p:nvPr/>
        </p:nvSpPr>
        <p:spPr>
          <a:xfrm>
            <a:off x="7657479" y="3353641"/>
            <a:ext cx="2060812" cy="2674961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43" name="Arc 42"/>
          <p:cNvSpPr/>
          <p:nvPr/>
        </p:nvSpPr>
        <p:spPr>
          <a:xfrm>
            <a:off x="1357656" y="2622844"/>
            <a:ext cx="3478488" cy="2769314"/>
          </a:xfrm>
          <a:prstGeom prst="arc">
            <a:avLst>
              <a:gd name="adj1" fmla="val 16200000"/>
              <a:gd name="adj2" fmla="val 2146984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Arc 46"/>
          <p:cNvSpPr/>
          <p:nvPr/>
        </p:nvSpPr>
        <p:spPr>
          <a:xfrm flipH="1">
            <a:off x="4809650" y="3517416"/>
            <a:ext cx="2032173" cy="1209457"/>
          </a:xfrm>
          <a:prstGeom prst="arc">
            <a:avLst>
              <a:gd name="adj1" fmla="val 15640705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TextBox 47"/>
          <p:cNvSpPr txBox="1"/>
          <p:nvPr/>
        </p:nvSpPr>
        <p:spPr>
          <a:xfrm>
            <a:off x="4230808" y="5977723"/>
            <a:ext cx="7424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err="1" smtClean="0"/>
              <a:t>Minheap</a:t>
            </a:r>
            <a:r>
              <a:rPr lang="en-IN" sz="2000" dirty="0" smtClean="0"/>
              <a:t>(H)                                       G</a:t>
            </a:r>
            <a:endParaRPr lang="en-IN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4653887" y="1187352"/>
            <a:ext cx="102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c</a:t>
            </a:r>
            <a:r>
              <a:rPr lang="en-IN" sz="2800" dirty="0" smtClean="0"/>
              <a:t> = 0</a:t>
            </a:r>
            <a:endParaRPr lang="en-IN" sz="2800" dirty="0"/>
          </a:p>
        </p:txBody>
      </p:sp>
      <p:sp>
        <p:nvSpPr>
          <p:cNvPr id="56" name="TextBox 55"/>
          <p:cNvSpPr txBox="1"/>
          <p:nvPr/>
        </p:nvSpPr>
        <p:spPr>
          <a:xfrm>
            <a:off x="5732054" y="1173706"/>
            <a:ext cx="1405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 </a:t>
            </a:r>
            <a:r>
              <a:rPr lang="en-IN" sz="2800" dirty="0" smtClean="0"/>
              <a:t>a = 2</a:t>
            </a:r>
            <a:endParaRPr lang="en-IN" sz="2800" dirty="0"/>
          </a:p>
        </p:txBody>
      </p:sp>
      <p:sp>
        <p:nvSpPr>
          <p:cNvPr id="57" name="TextBox 56"/>
          <p:cNvSpPr txBox="1"/>
          <p:nvPr/>
        </p:nvSpPr>
        <p:spPr>
          <a:xfrm>
            <a:off x="5732054" y="1164595"/>
            <a:ext cx="1405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 </a:t>
            </a:r>
            <a:r>
              <a:rPr lang="en-IN" sz="2800" dirty="0" smtClean="0"/>
              <a:t>a = 2</a:t>
            </a:r>
            <a:endParaRPr lang="en-IN" sz="2800" dirty="0"/>
          </a:p>
        </p:txBody>
      </p:sp>
      <p:sp>
        <p:nvSpPr>
          <p:cNvPr id="58" name="TextBox 57"/>
          <p:cNvSpPr txBox="1"/>
          <p:nvPr/>
        </p:nvSpPr>
        <p:spPr>
          <a:xfrm>
            <a:off x="5732054" y="1168110"/>
            <a:ext cx="1405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 </a:t>
            </a:r>
            <a:r>
              <a:rPr lang="en-IN" sz="2800" dirty="0" smtClean="0"/>
              <a:t>a = 7</a:t>
            </a:r>
            <a:endParaRPr lang="en-IN" sz="2800" dirty="0"/>
          </a:p>
        </p:txBody>
      </p:sp>
      <p:sp>
        <p:nvSpPr>
          <p:cNvPr id="59" name="Oval 58"/>
          <p:cNvSpPr/>
          <p:nvPr/>
        </p:nvSpPr>
        <p:spPr>
          <a:xfrm>
            <a:off x="4525088" y="4414992"/>
            <a:ext cx="551550" cy="551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/>
          <p:cNvSpPr/>
          <p:nvPr/>
        </p:nvSpPr>
        <p:spPr>
          <a:xfrm>
            <a:off x="4542767" y="5006636"/>
            <a:ext cx="551550" cy="551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Oval 60"/>
          <p:cNvSpPr/>
          <p:nvPr/>
        </p:nvSpPr>
        <p:spPr>
          <a:xfrm>
            <a:off x="4524622" y="4418178"/>
            <a:ext cx="551550" cy="551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Oval 61"/>
          <p:cNvSpPr/>
          <p:nvPr/>
        </p:nvSpPr>
        <p:spPr>
          <a:xfrm>
            <a:off x="4542301" y="5009822"/>
            <a:ext cx="551550" cy="551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Oval 62"/>
          <p:cNvSpPr/>
          <p:nvPr/>
        </p:nvSpPr>
        <p:spPr>
          <a:xfrm>
            <a:off x="4528189" y="4418178"/>
            <a:ext cx="551550" cy="551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Oval 63"/>
          <p:cNvSpPr/>
          <p:nvPr/>
        </p:nvSpPr>
        <p:spPr>
          <a:xfrm>
            <a:off x="4545868" y="5009822"/>
            <a:ext cx="551550" cy="551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TextBox 64"/>
          <p:cNvSpPr txBox="1"/>
          <p:nvPr/>
        </p:nvSpPr>
        <p:spPr>
          <a:xfrm>
            <a:off x="4632209" y="4428640"/>
            <a:ext cx="278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7</a:t>
            </a:r>
            <a:endParaRPr lang="en-IN" sz="2800" dirty="0"/>
          </a:p>
        </p:txBody>
      </p:sp>
      <p:sp>
        <p:nvSpPr>
          <p:cNvPr id="66" name="TextBox 65"/>
          <p:cNvSpPr txBox="1"/>
          <p:nvPr/>
        </p:nvSpPr>
        <p:spPr>
          <a:xfrm>
            <a:off x="4623492" y="4431437"/>
            <a:ext cx="278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2</a:t>
            </a:r>
            <a:endParaRPr lang="en-IN" sz="2800" dirty="0"/>
          </a:p>
        </p:txBody>
      </p:sp>
      <p:sp>
        <p:nvSpPr>
          <p:cNvPr id="67" name="TextBox 66"/>
          <p:cNvSpPr txBox="1"/>
          <p:nvPr/>
        </p:nvSpPr>
        <p:spPr>
          <a:xfrm>
            <a:off x="4643322" y="4433336"/>
            <a:ext cx="278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2</a:t>
            </a:r>
            <a:endParaRPr lang="en-IN" sz="2800" dirty="0"/>
          </a:p>
        </p:txBody>
      </p:sp>
      <p:sp>
        <p:nvSpPr>
          <p:cNvPr id="68" name="TextBox 67"/>
          <p:cNvSpPr txBox="1"/>
          <p:nvPr/>
        </p:nvSpPr>
        <p:spPr>
          <a:xfrm>
            <a:off x="4638557" y="5020284"/>
            <a:ext cx="278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8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645755" y="5020284"/>
            <a:ext cx="278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6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612727" y="5016546"/>
            <a:ext cx="278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4</a:t>
            </a:r>
          </a:p>
        </p:txBody>
      </p:sp>
      <p:sp>
        <p:nvSpPr>
          <p:cNvPr id="71" name="Isosceles Triangle 70"/>
          <p:cNvSpPr/>
          <p:nvPr/>
        </p:nvSpPr>
        <p:spPr>
          <a:xfrm flipV="1">
            <a:off x="4760436" y="3921281"/>
            <a:ext cx="141380" cy="1345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Isosceles Triangle 74"/>
          <p:cNvSpPr/>
          <p:nvPr/>
        </p:nvSpPr>
        <p:spPr>
          <a:xfrm rot="5400000">
            <a:off x="5941320" y="3450638"/>
            <a:ext cx="130884" cy="14287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TextBox 75"/>
          <p:cNvSpPr txBox="1"/>
          <p:nvPr/>
        </p:nvSpPr>
        <p:spPr>
          <a:xfrm>
            <a:off x="6770369" y="1189376"/>
            <a:ext cx="1405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 b</a:t>
            </a:r>
            <a:r>
              <a:rPr lang="en-IN" sz="2800" dirty="0" smtClean="0"/>
              <a:t> = 4</a:t>
            </a:r>
            <a:endParaRPr lang="en-IN" sz="2800" dirty="0"/>
          </a:p>
        </p:txBody>
      </p:sp>
      <p:sp>
        <p:nvSpPr>
          <p:cNvPr id="77" name="TextBox 76"/>
          <p:cNvSpPr txBox="1"/>
          <p:nvPr/>
        </p:nvSpPr>
        <p:spPr>
          <a:xfrm>
            <a:off x="6770369" y="1180265"/>
            <a:ext cx="1405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 b</a:t>
            </a:r>
            <a:r>
              <a:rPr lang="en-IN" sz="2800" dirty="0" smtClean="0"/>
              <a:t> = 6</a:t>
            </a:r>
            <a:endParaRPr lang="en-IN" sz="2800" dirty="0"/>
          </a:p>
        </p:txBody>
      </p:sp>
      <p:sp>
        <p:nvSpPr>
          <p:cNvPr id="78" name="TextBox 77"/>
          <p:cNvSpPr txBox="1"/>
          <p:nvPr/>
        </p:nvSpPr>
        <p:spPr>
          <a:xfrm>
            <a:off x="6770369" y="1183780"/>
            <a:ext cx="1405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 b</a:t>
            </a:r>
            <a:r>
              <a:rPr lang="en-IN" sz="2800" dirty="0" smtClean="0"/>
              <a:t> = 8</a:t>
            </a:r>
            <a:endParaRPr lang="en-IN" sz="2800" dirty="0"/>
          </a:p>
        </p:txBody>
      </p:sp>
      <p:sp>
        <p:nvSpPr>
          <p:cNvPr id="79" name="Rounded Rectangle 78"/>
          <p:cNvSpPr/>
          <p:nvPr/>
        </p:nvSpPr>
        <p:spPr>
          <a:xfrm>
            <a:off x="5704761" y="1248731"/>
            <a:ext cx="2197294" cy="33978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Rounded Rectangle 79"/>
          <p:cNvSpPr/>
          <p:nvPr/>
        </p:nvSpPr>
        <p:spPr>
          <a:xfrm>
            <a:off x="5704761" y="1254953"/>
            <a:ext cx="2197294" cy="33718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Rounded Rectangle 80"/>
          <p:cNvSpPr/>
          <p:nvPr/>
        </p:nvSpPr>
        <p:spPr>
          <a:xfrm>
            <a:off x="5704761" y="1254101"/>
            <a:ext cx="2197294" cy="33978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Arc 81"/>
          <p:cNvSpPr/>
          <p:nvPr/>
        </p:nvSpPr>
        <p:spPr>
          <a:xfrm>
            <a:off x="7054757" y="1351127"/>
            <a:ext cx="1829936" cy="5026705"/>
          </a:xfrm>
          <a:prstGeom prst="arc">
            <a:avLst>
              <a:gd name="adj1" fmla="val 16078732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3" name="Arc 82"/>
          <p:cNvSpPr/>
          <p:nvPr/>
        </p:nvSpPr>
        <p:spPr>
          <a:xfrm>
            <a:off x="7213876" y="1351128"/>
            <a:ext cx="1523991" cy="5704765"/>
          </a:xfrm>
          <a:prstGeom prst="arc">
            <a:avLst>
              <a:gd name="adj1" fmla="val 16078732"/>
              <a:gd name="adj2" fmla="val 2036619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4" name="Arc 83"/>
          <p:cNvSpPr/>
          <p:nvPr/>
        </p:nvSpPr>
        <p:spPr>
          <a:xfrm>
            <a:off x="7435810" y="1351129"/>
            <a:ext cx="1077830" cy="5704764"/>
          </a:xfrm>
          <a:prstGeom prst="arc">
            <a:avLst>
              <a:gd name="adj1" fmla="val 16078732"/>
              <a:gd name="adj2" fmla="val 2036619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5" name="Isosceles Triangle 84"/>
          <p:cNvSpPr/>
          <p:nvPr/>
        </p:nvSpPr>
        <p:spPr>
          <a:xfrm flipV="1">
            <a:off x="8448127" y="3878133"/>
            <a:ext cx="141380" cy="1345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6" name="Isosceles Triangle 85"/>
          <p:cNvSpPr/>
          <p:nvPr/>
        </p:nvSpPr>
        <p:spPr>
          <a:xfrm flipV="1">
            <a:off x="8666666" y="3878133"/>
            <a:ext cx="141380" cy="1345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7" name="Isosceles Triangle 86"/>
          <p:cNvSpPr/>
          <p:nvPr/>
        </p:nvSpPr>
        <p:spPr>
          <a:xfrm flipV="1">
            <a:off x="8833474" y="3878133"/>
            <a:ext cx="141380" cy="1345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8" name="TextBox 87"/>
          <p:cNvSpPr txBox="1"/>
          <p:nvPr/>
        </p:nvSpPr>
        <p:spPr>
          <a:xfrm>
            <a:off x="5805001" y="1162611"/>
            <a:ext cx="102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a = 0</a:t>
            </a:r>
            <a:endParaRPr lang="en-IN" sz="2800" dirty="0"/>
          </a:p>
        </p:txBody>
      </p:sp>
      <p:sp>
        <p:nvSpPr>
          <p:cNvPr id="89" name="TextBox 88"/>
          <p:cNvSpPr txBox="1"/>
          <p:nvPr/>
        </p:nvSpPr>
        <p:spPr>
          <a:xfrm>
            <a:off x="6878473" y="1149829"/>
            <a:ext cx="102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b = 0</a:t>
            </a:r>
            <a:endParaRPr lang="en-IN" sz="2800" dirty="0"/>
          </a:p>
        </p:txBody>
      </p:sp>
      <p:sp>
        <p:nvSpPr>
          <p:cNvPr id="90" name="TextBox 89"/>
          <p:cNvSpPr txBox="1"/>
          <p:nvPr/>
        </p:nvSpPr>
        <p:spPr>
          <a:xfrm>
            <a:off x="4656751" y="1179242"/>
            <a:ext cx="102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c</a:t>
            </a:r>
            <a:r>
              <a:rPr lang="en-IN" sz="2800" dirty="0" smtClean="0"/>
              <a:t> = 1</a:t>
            </a:r>
            <a:endParaRPr lang="en-IN" sz="2800" dirty="0"/>
          </a:p>
        </p:txBody>
      </p:sp>
      <p:sp>
        <p:nvSpPr>
          <p:cNvPr id="91" name="TextBox 90"/>
          <p:cNvSpPr txBox="1"/>
          <p:nvPr/>
        </p:nvSpPr>
        <p:spPr>
          <a:xfrm>
            <a:off x="6051176" y="3247186"/>
            <a:ext cx="827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t=2</a:t>
            </a:r>
            <a:endParaRPr lang="en-IN" sz="2800" dirty="0"/>
          </a:p>
        </p:txBody>
      </p:sp>
      <p:sp>
        <p:nvSpPr>
          <p:cNvPr id="92" name="TextBox 91"/>
          <p:cNvSpPr txBox="1"/>
          <p:nvPr/>
        </p:nvSpPr>
        <p:spPr>
          <a:xfrm>
            <a:off x="6055091" y="3248597"/>
            <a:ext cx="827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t=4</a:t>
            </a:r>
            <a:endParaRPr lang="en-IN" sz="2800" dirty="0"/>
          </a:p>
        </p:txBody>
      </p:sp>
      <p:sp>
        <p:nvSpPr>
          <p:cNvPr id="93" name="TextBox 92"/>
          <p:cNvSpPr txBox="1"/>
          <p:nvPr/>
        </p:nvSpPr>
        <p:spPr>
          <a:xfrm>
            <a:off x="6053065" y="3238966"/>
            <a:ext cx="827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t=7</a:t>
            </a:r>
            <a:endParaRPr lang="en-IN" sz="2800" dirty="0"/>
          </a:p>
        </p:txBody>
      </p:sp>
      <p:sp>
        <p:nvSpPr>
          <p:cNvPr id="94" name="TextBox 93"/>
          <p:cNvSpPr txBox="1"/>
          <p:nvPr/>
        </p:nvSpPr>
        <p:spPr>
          <a:xfrm>
            <a:off x="6057521" y="3249019"/>
            <a:ext cx="827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t=8</a:t>
            </a:r>
            <a:endParaRPr lang="en-IN" sz="2800" dirty="0"/>
          </a:p>
        </p:txBody>
      </p:sp>
      <p:sp>
        <p:nvSpPr>
          <p:cNvPr id="95" name="TextBox 94"/>
          <p:cNvSpPr txBox="1"/>
          <p:nvPr/>
        </p:nvSpPr>
        <p:spPr>
          <a:xfrm>
            <a:off x="6058389" y="3246894"/>
            <a:ext cx="827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t=2</a:t>
            </a:r>
            <a:endParaRPr lang="en-IN" sz="2800" dirty="0"/>
          </a:p>
        </p:txBody>
      </p:sp>
      <p:sp>
        <p:nvSpPr>
          <p:cNvPr id="96" name="TextBox 95"/>
          <p:cNvSpPr txBox="1"/>
          <p:nvPr/>
        </p:nvSpPr>
        <p:spPr>
          <a:xfrm>
            <a:off x="6058389" y="3248316"/>
            <a:ext cx="827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t=6</a:t>
            </a:r>
            <a:endParaRPr lang="en-IN" sz="2800" dirty="0"/>
          </a:p>
        </p:txBody>
      </p:sp>
      <p:sp>
        <p:nvSpPr>
          <p:cNvPr id="97" name="TextBox 96"/>
          <p:cNvSpPr txBox="1"/>
          <p:nvPr/>
        </p:nvSpPr>
        <p:spPr>
          <a:xfrm>
            <a:off x="7913255" y="4598427"/>
            <a:ext cx="1542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G</a:t>
            </a:r>
            <a:r>
              <a:rPr lang="en-IN" sz="2800" dirty="0" smtClean="0"/>
              <a:t> : [2,4]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7915527" y="4600697"/>
            <a:ext cx="1812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G</a:t>
            </a:r>
            <a:r>
              <a:rPr lang="en-IN" sz="2800" dirty="0" smtClean="0"/>
              <a:t> : [2,4]</a:t>
            </a:r>
          </a:p>
          <a:p>
            <a:r>
              <a:rPr lang="en-IN" sz="2800" dirty="0" smtClean="0"/>
              <a:t>   	 [7,8]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917800" y="4589324"/>
            <a:ext cx="1542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G</a:t>
            </a:r>
            <a:r>
              <a:rPr lang="en-IN" sz="2800" dirty="0" smtClean="0"/>
              <a:t> : [2,8]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8703717" y="5985005"/>
            <a:ext cx="925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= NULL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4092573" y="4610340"/>
            <a:ext cx="1669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H = NULL</a:t>
            </a:r>
            <a:endParaRPr lang="en-IN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976513" y="4753151"/>
            <a:ext cx="1678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 smtClean="0">
                <a:solidFill>
                  <a:srgbClr val="FF0000"/>
                </a:solidFill>
              </a:rPr>
              <a:t>G: [2,8]</a:t>
            </a:r>
            <a:endParaRPr lang="en-IN" sz="3200" dirty="0">
              <a:solidFill>
                <a:srgbClr val="FF0000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10523289" y="5326604"/>
            <a:ext cx="100907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0523289" y="5377404"/>
            <a:ext cx="1009076" cy="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928286" y="4596369"/>
            <a:ext cx="1938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G : [2,6]</a:t>
            </a:r>
          </a:p>
          <a:p>
            <a:r>
              <a:rPr lang="en-IN" sz="2800" dirty="0"/>
              <a:t> </a:t>
            </a:r>
            <a:r>
              <a:rPr lang="en-IN" sz="2800" dirty="0" smtClean="0"/>
              <a:t>    [7,8]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395195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3" grpId="2" animBg="1"/>
      <p:bldP spid="43" grpId="3" animBg="1"/>
      <p:bldP spid="43" grpId="4" animBg="1"/>
      <p:bldP spid="43" grpId="5" animBg="1"/>
      <p:bldP spid="43" grpId="6" animBg="1"/>
      <p:bldP spid="43" grpId="7" animBg="1"/>
      <p:bldP spid="47" grpId="0" animBg="1"/>
      <p:bldP spid="47" grpId="1" animBg="1"/>
      <p:bldP spid="47" grpId="2" animBg="1"/>
      <p:bldP spid="47" grpId="3" animBg="1"/>
      <p:bldP spid="47" grpId="4" animBg="1"/>
      <p:bldP spid="47" grpId="5" animBg="1"/>
      <p:bldP spid="47" grpId="6" animBg="1"/>
      <p:bldP spid="47" grpId="7" animBg="1"/>
      <p:bldP spid="47" grpId="8" animBg="1"/>
      <p:bldP spid="47" grpId="9" animBg="1"/>
      <p:bldP spid="47" grpId="10" animBg="1"/>
      <p:bldP spid="47" grpId="11" animBg="1"/>
      <p:bldP spid="55" grpId="0"/>
      <p:bldP spid="55" grpId="1"/>
      <p:bldP spid="55" grpId="2"/>
      <p:bldP spid="55" grpId="3"/>
      <p:bldP spid="55" grpId="4"/>
      <p:bldP spid="55" grpId="5"/>
      <p:bldP spid="55" grpId="6"/>
      <p:bldP spid="56" grpId="0"/>
      <p:bldP spid="56" grpId="1"/>
      <p:bldP spid="57" grpId="0"/>
      <p:bldP spid="58" grpId="0"/>
      <p:bldP spid="58" grpId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71" grpId="0" animBg="1"/>
      <p:bldP spid="71" grpId="1" animBg="1"/>
      <p:bldP spid="71" grpId="2" animBg="1"/>
      <p:bldP spid="71" grpId="3" animBg="1"/>
      <p:bldP spid="71" grpId="4" animBg="1"/>
      <p:bldP spid="71" grpId="5" animBg="1"/>
      <p:bldP spid="71" grpId="6" animBg="1"/>
      <p:bldP spid="71" grpId="7" animBg="1"/>
      <p:bldP spid="75" grpId="0" animBg="1"/>
      <p:bldP spid="75" grpId="1" animBg="1"/>
      <p:bldP spid="75" grpId="2" animBg="1"/>
      <p:bldP spid="75" grpId="3" animBg="1"/>
      <p:bldP spid="75" grpId="4" animBg="1"/>
      <p:bldP spid="75" grpId="5" animBg="1"/>
      <p:bldP spid="75" grpId="6" animBg="1"/>
      <p:bldP spid="75" grpId="7" animBg="1"/>
      <p:bldP spid="75" grpId="8" animBg="1"/>
      <p:bldP spid="75" grpId="9" animBg="1"/>
      <p:bldP spid="75" grpId="10" animBg="1"/>
      <p:bldP spid="75" grpId="11" animBg="1"/>
      <p:bldP spid="76" grpId="0"/>
      <p:bldP spid="76" grpId="1"/>
      <p:bldP spid="77" grpId="0"/>
      <p:bldP spid="78" grpId="0"/>
      <p:bldP spid="78" grpId="1"/>
      <p:bldP spid="79" grpId="0" animBg="1"/>
      <p:bldP spid="79" grpId="1" animBg="1"/>
      <p:bldP spid="80" grpId="0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5" grpId="0" animBg="1"/>
      <p:bldP spid="86" grpId="0" animBg="1"/>
      <p:bldP spid="86" grpId="1" animBg="1"/>
      <p:bldP spid="87" grpId="0" animBg="1"/>
      <p:bldP spid="87" grpId="1" animBg="1"/>
      <p:bldP spid="88" grpId="0"/>
      <p:bldP spid="88" grpId="1"/>
      <p:bldP spid="89" grpId="0"/>
      <p:bldP spid="89" grpId="1"/>
      <p:bldP spid="90" grpId="0"/>
      <p:bldP spid="90" grpId="1"/>
      <p:bldP spid="90" grpId="2"/>
      <p:bldP spid="90" grpId="3"/>
      <p:bldP spid="90" grpId="4"/>
      <p:bldP spid="90" grpId="5"/>
      <p:bldP spid="91" grpId="0"/>
      <p:bldP spid="91" grpId="1"/>
      <p:bldP spid="92" grpId="0"/>
      <p:bldP spid="92" grpId="1"/>
      <p:bldP spid="93" grpId="0"/>
      <p:bldP spid="93" grpId="1"/>
      <p:bldP spid="94" grpId="0"/>
      <p:bldP spid="94" grpId="1"/>
      <p:bldP spid="95" grpId="0"/>
      <p:bldP spid="95" grpId="1"/>
      <p:bldP spid="96" grpId="0"/>
      <p:bldP spid="97" grpId="0"/>
      <p:bldP spid="97" grpId="1"/>
      <p:bldP spid="98" grpId="0"/>
      <p:bldP spid="98" grpId="1"/>
      <p:bldP spid="99" grpId="0"/>
      <p:bldP spid="100" grpId="0"/>
      <p:bldP spid="100" grpId="1"/>
      <p:bldP spid="4" grpId="0"/>
      <p:bldP spid="5" grpId="0"/>
      <p:bldP spid="6" grpId="0"/>
      <p:bldP spid="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TWINHEAP ISECT </a:t>
            </a:r>
            <a:r>
              <a:rPr lang="en-IN" sz="4000" dirty="0">
                <a:solidFill>
                  <a:schemeClr val="tx1"/>
                </a:solidFill>
              </a:rPr>
              <a:t>ALGORITHM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463578"/>
            <a:ext cx="1070759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 smtClean="0"/>
              <a:t>Steps :-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/>
              <a:t>Insert </a:t>
            </a:r>
            <a:r>
              <a:rPr lang="en-IN" sz="3200" dirty="0" err="1"/>
              <a:t>lb</a:t>
            </a:r>
            <a:r>
              <a:rPr lang="en-IN" sz="3200" dirty="0"/>
              <a:t> and </a:t>
            </a:r>
            <a:r>
              <a:rPr lang="en-IN" sz="3200" dirty="0" err="1"/>
              <a:t>ub</a:t>
            </a:r>
            <a:r>
              <a:rPr lang="en-IN" sz="3200" dirty="0"/>
              <a:t> of 1</a:t>
            </a:r>
            <a:r>
              <a:rPr lang="en-IN" sz="3200" baseline="30000" dirty="0"/>
              <a:t>st</a:t>
            </a:r>
            <a:r>
              <a:rPr lang="en-IN" sz="3200" dirty="0"/>
              <a:t> interval to </a:t>
            </a:r>
            <a:r>
              <a:rPr lang="en-IN" sz="3200" dirty="0" err="1" smtClean="0"/>
              <a:t>maxheap</a:t>
            </a:r>
            <a:r>
              <a:rPr lang="en-IN" sz="3200" dirty="0" smtClean="0"/>
              <a:t>(L) &amp; </a:t>
            </a:r>
            <a:r>
              <a:rPr lang="en-IN" sz="3200" dirty="0" err="1" smtClean="0"/>
              <a:t>minheap</a:t>
            </a:r>
            <a:r>
              <a:rPr lang="en-IN" sz="3200" dirty="0" smtClean="0"/>
              <a:t>(U)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ym typeface="Wingdings" panose="05000000000000000000" pitchFamily="2" charset="2"/>
              </a:rPr>
              <a:t>if U==</a:t>
            </a:r>
            <a:r>
              <a:rPr lang="en-IN" sz="3200" dirty="0">
                <a:sym typeface="Wingdings" panose="05000000000000000000" pitchFamily="2" charset="2"/>
              </a:rPr>
              <a:t>empty, </a:t>
            </a:r>
            <a:r>
              <a:rPr lang="en-IN" sz="3200" dirty="0" err="1">
                <a:sym typeface="Wingdings" panose="05000000000000000000" pitchFamily="2" charset="2"/>
              </a:rPr>
              <a:t>goto</a:t>
            </a:r>
            <a:r>
              <a:rPr lang="en-IN" sz="3200" dirty="0">
                <a:sym typeface="Wingdings" panose="05000000000000000000" pitchFamily="2" charset="2"/>
              </a:rPr>
              <a:t> </a:t>
            </a:r>
            <a:r>
              <a:rPr lang="en-IN" sz="3200" dirty="0" smtClean="0">
                <a:sym typeface="Wingdings" panose="05000000000000000000" pitchFamily="2" charset="2"/>
              </a:rPr>
              <a:t>8</a:t>
            </a:r>
            <a:endParaRPr lang="en-IN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/>
              <a:t>Let l  = top element in L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/>
              <a:t>Let u = top element in U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/>
              <a:t>If(l&lt;=u), Append [</a:t>
            </a:r>
            <a:r>
              <a:rPr lang="en-IN" sz="3200" dirty="0" err="1" smtClean="0"/>
              <a:t>I,u</a:t>
            </a:r>
            <a:r>
              <a:rPr lang="en-IN" sz="3200" dirty="0" smtClean="0"/>
              <a:t>] to G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/>
              <a:t>Pop </a:t>
            </a:r>
            <a:r>
              <a:rPr lang="en-IN" sz="3200" dirty="0" err="1" smtClean="0"/>
              <a:t>l,u</a:t>
            </a:r>
            <a:r>
              <a:rPr lang="en-IN" sz="3200" dirty="0" smtClean="0"/>
              <a:t> from L and U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>
                <a:sym typeface="Wingdings" panose="05000000000000000000" pitchFamily="2" charset="2"/>
              </a:rPr>
              <a:t>Take next </a:t>
            </a:r>
            <a:r>
              <a:rPr lang="en-IN" sz="3200" dirty="0" err="1" smtClean="0">
                <a:sym typeface="Wingdings" panose="05000000000000000000" pitchFamily="2" charset="2"/>
              </a:rPr>
              <a:t>interval.Insert</a:t>
            </a:r>
            <a:r>
              <a:rPr lang="en-IN" sz="3200" dirty="0" smtClean="0">
                <a:sym typeface="Wingdings" panose="05000000000000000000" pitchFamily="2" charset="2"/>
              </a:rPr>
              <a:t> </a:t>
            </a:r>
            <a:r>
              <a:rPr lang="en-IN" sz="3200" dirty="0" err="1">
                <a:sym typeface="Wingdings" panose="05000000000000000000" pitchFamily="2" charset="2"/>
              </a:rPr>
              <a:t>lb</a:t>
            </a:r>
            <a:r>
              <a:rPr lang="en-IN" sz="3200" dirty="0">
                <a:sym typeface="Wingdings" panose="05000000000000000000" pitchFamily="2" charset="2"/>
              </a:rPr>
              <a:t> and </a:t>
            </a:r>
            <a:r>
              <a:rPr lang="en-IN" sz="3200" dirty="0" err="1" smtClean="0">
                <a:sym typeface="Wingdings" panose="05000000000000000000" pitchFamily="2" charset="2"/>
              </a:rPr>
              <a:t>ub</a:t>
            </a:r>
            <a:r>
              <a:rPr lang="en-IN" sz="3200" dirty="0" smtClean="0">
                <a:sym typeface="Wingdings" panose="05000000000000000000" pitchFamily="2" charset="2"/>
              </a:rPr>
              <a:t> to L and U. </a:t>
            </a:r>
            <a:r>
              <a:rPr lang="en-IN" sz="3200" dirty="0" err="1" smtClean="0">
                <a:sym typeface="Wingdings" panose="05000000000000000000" pitchFamily="2" charset="2"/>
              </a:rPr>
              <a:t>goto</a:t>
            </a:r>
            <a:r>
              <a:rPr lang="en-IN" sz="3200" dirty="0" smtClean="0">
                <a:sym typeface="Wingdings" panose="05000000000000000000" pitchFamily="2" charset="2"/>
              </a:rPr>
              <a:t> 2</a:t>
            </a:r>
            <a:endParaRPr lang="en-IN" sz="3200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IN" sz="3200" dirty="0">
                <a:sym typeface="Wingdings" panose="05000000000000000000" pitchFamily="2" charset="2"/>
              </a:rPr>
              <a:t>Else return G</a:t>
            </a:r>
          </a:p>
          <a:p>
            <a:endParaRPr lang="en-IN" sz="3200" dirty="0" smtClean="0"/>
          </a:p>
          <a:p>
            <a:endParaRPr lang="en-IN" sz="3200" dirty="0"/>
          </a:p>
          <a:p>
            <a:endParaRPr lang="en-IN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584440" y="3043461"/>
            <a:ext cx="28250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 err="1" smtClean="0">
                <a:solidFill>
                  <a:srgbClr val="FF0000"/>
                </a:solidFill>
              </a:rPr>
              <a:t>Eg</a:t>
            </a:r>
            <a:r>
              <a:rPr lang="en-IN" sz="32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IN" sz="3200" dirty="0" smtClean="0">
                <a:solidFill>
                  <a:srgbClr val="FF0000"/>
                </a:solidFill>
              </a:rPr>
              <a:t>L1 : [2,4][7,8]</a:t>
            </a:r>
          </a:p>
          <a:p>
            <a:r>
              <a:rPr lang="en-IN" sz="3200" dirty="0" smtClean="0">
                <a:solidFill>
                  <a:srgbClr val="FF0000"/>
                </a:solidFill>
              </a:rPr>
              <a:t>L2 : [2,6]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79975" y="4667539"/>
            <a:ext cx="257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 smtClean="0">
                <a:solidFill>
                  <a:srgbClr val="FF0000"/>
                </a:solidFill>
              </a:rPr>
              <a:t>G : [2,4]</a:t>
            </a:r>
            <a:endParaRPr lang="en-IN" sz="3200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407022" y="4612949"/>
            <a:ext cx="2852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53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0629" y="609600"/>
            <a:ext cx="10707688" cy="846139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PROBE BASED ALGORITHM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334" y="1545466"/>
            <a:ext cx="107075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 smtClean="0"/>
              <a:t>Consider the example.</a:t>
            </a:r>
          </a:p>
          <a:p>
            <a:r>
              <a:rPr lang="en-IN" sz="3200" dirty="0" smtClean="0"/>
              <a:t>Let Interval list, 				</a:t>
            </a:r>
            <a:r>
              <a:rPr lang="en-IN" sz="3200" dirty="0" smtClean="0">
                <a:solidFill>
                  <a:srgbClr val="FF0000"/>
                </a:solidFill>
              </a:rPr>
              <a:t>L1	: {[1,3],[4,7],[9,10]}</a:t>
            </a:r>
          </a:p>
          <a:p>
            <a:r>
              <a:rPr lang="en-IN" sz="3200" dirty="0" smtClean="0"/>
              <a:t>And we are probing, 		</a:t>
            </a:r>
            <a:r>
              <a:rPr lang="en-IN" sz="3200" dirty="0" smtClean="0">
                <a:solidFill>
                  <a:srgbClr val="FF0000"/>
                </a:solidFill>
              </a:rPr>
              <a:t>r 	:  [</a:t>
            </a:r>
            <a:r>
              <a:rPr lang="en-IN" sz="3200" dirty="0">
                <a:solidFill>
                  <a:srgbClr val="FF0000"/>
                </a:solidFill>
              </a:rPr>
              <a:t>2</a:t>
            </a:r>
            <a:r>
              <a:rPr lang="en-IN" sz="3200" dirty="0" smtClean="0">
                <a:solidFill>
                  <a:srgbClr val="FF0000"/>
                </a:solidFill>
              </a:rPr>
              <a:t>,6],</a:t>
            </a:r>
            <a:endParaRPr lang="en-IN" sz="3200" dirty="0" smtClean="0"/>
          </a:p>
          <a:p>
            <a:endParaRPr lang="en-IN" sz="3200" dirty="0" smtClean="0"/>
          </a:p>
          <a:p>
            <a:r>
              <a:rPr lang="en-IN" sz="3200" dirty="0" smtClean="0"/>
              <a:t>	Then</a:t>
            </a:r>
          </a:p>
          <a:p>
            <a:r>
              <a:rPr lang="en-IN" sz="3200" dirty="0" smtClean="0"/>
              <a:t>		Result, 					</a:t>
            </a:r>
            <a:r>
              <a:rPr lang="en-IN" sz="3200" dirty="0" smtClean="0">
                <a:solidFill>
                  <a:srgbClr val="FF0000"/>
                </a:solidFill>
              </a:rPr>
              <a:t>G	:  {[1,3],[4,7]}</a:t>
            </a:r>
          </a:p>
          <a:p>
            <a:endParaRPr lang="en-IN" sz="3200" dirty="0" smtClean="0"/>
          </a:p>
          <a:p>
            <a:r>
              <a:rPr lang="en-IN" sz="3200" dirty="0" smtClean="0">
                <a:sym typeface="Wingdings" panose="05000000000000000000" pitchFamily="2" charset="2"/>
              </a:rPr>
              <a:t> Check overlap</a:t>
            </a:r>
          </a:p>
          <a:p>
            <a:r>
              <a:rPr lang="en-IN" sz="3200" dirty="0" smtClean="0">
                <a:sym typeface="Wingdings" panose="05000000000000000000" pitchFamily="2" charset="2"/>
              </a:rPr>
              <a:t> Use binary search algorithm</a:t>
            </a:r>
            <a:endParaRPr lang="en-IN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29215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IMPROVEMENT METHODS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7334" y="1545465"/>
            <a:ext cx="107075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buFont typeface="Wingdings" panose="05000000000000000000" pitchFamily="2" charset="2"/>
              <a:buChar char="v"/>
            </a:pPr>
            <a:r>
              <a:rPr lang="en-IN" sz="3200" dirty="0"/>
              <a:t>Splitting interval list</a:t>
            </a:r>
          </a:p>
          <a:p>
            <a:pPr marL="457189" indent="-457189">
              <a:buFont typeface="Wingdings" panose="05000000000000000000" pitchFamily="2" charset="2"/>
              <a:buChar char="v"/>
            </a:pPr>
            <a:endParaRPr lang="en-IN" sz="3200" dirty="0"/>
          </a:p>
          <a:p>
            <a:pPr marL="457189" indent="-457189">
              <a:buFont typeface="Wingdings" panose="05000000000000000000" pitchFamily="2" charset="2"/>
              <a:buChar char="v"/>
            </a:pPr>
            <a:r>
              <a:rPr lang="en-IN" sz="3200" dirty="0"/>
              <a:t>Document Reordering</a:t>
            </a:r>
          </a:p>
          <a:p>
            <a:pPr marL="457189" indent="-457189">
              <a:buFont typeface="Wingdings" panose="05000000000000000000" pitchFamily="2" charset="2"/>
              <a:buChar char="v"/>
            </a:pPr>
            <a:endParaRPr lang="en-IN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99926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10773768" cy="1320800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5" y="1348020"/>
            <a:ext cx="10773768" cy="3880773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Introduction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Existing System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Proposed System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Operational </a:t>
            </a:r>
            <a:r>
              <a:rPr lang="en-IN" sz="3200" dirty="0" smtClean="0">
                <a:solidFill>
                  <a:schemeClr val="tx1"/>
                </a:solidFill>
              </a:rPr>
              <a:t>Algorithms</a:t>
            </a:r>
            <a:endParaRPr lang="en-IN" sz="32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Improvement Methods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System Performance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Conclusion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Reference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12000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SPLITTING INTERVAL LIST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408986"/>
            <a:ext cx="110187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		Let,</a:t>
            </a:r>
          </a:p>
          <a:p>
            <a:r>
              <a:rPr lang="en-IN" sz="3200" dirty="0"/>
              <a:t>	     	Interval list		</a:t>
            </a:r>
            <a:r>
              <a:rPr lang="en-IN" sz="3200" dirty="0" smtClean="0"/>
              <a:t> :</a:t>
            </a:r>
            <a:r>
              <a:rPr lang="en-IN" sz="3200" dirty="0"/>
              <a:t>		</a:t>
            </a:r>
            <a:r>
              <a:rPr lang="en-IN" sz="3200" dirty="0">
                <a:solidFill>
                  <a:srgbClr val="FF0000"/>
                </a:solidFill>
              </a:rPr>
              <a:t>{[1,1],[3,3],[6,7],[9,9],[12,15]}</a:t>
            </a:r>
          </a:p>
          <a:p>
            <a:r>
              <a:rPr lang="en-IN" sz="3200" dirty="0"/>
              <a:t>    			</a:t>
            </a:r>
            <a:endParaRPr lang="en-IN" sz="3200" dirty="0">
              <a:sym typeface="Wingdings" panose="05000000000000000000" pitchFamily="2" charset="2"/>
            </a:endParaRPr>
          </a:p>
          <a:p>
            <a:pPr lvl="2"/>
            <a:endParaRPr lang="en-IN" sz="3200" dirty="0">
              <a:sym typeface="Wingdings" panose="05000000000000000000" pitchFamily="2" charset="2"/>
            </a:endParaRPr>
          </a:p>
          <a:p>
            <a:pPr lvl="2"/>
            <a:endParaRPr lang="en-IN" sz="3200" dirty="0">
              <a:sym typeface="Wingdings" panose="05000000000000000000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47166" y="2405659"/>
            <a:ext cx="9758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ID set				</a:t>
            </a:r>
            <a:r>
              <a:rPr lang="en-IN" sz="3200" dirty="0" smtClean="0"/>
              <a:t> :</a:t>
            </a:r>
            <a:r>
              <a:rPr lang="en-IN" sz="3200" dirty="0"/>
              <a:t>		</a:t>
            </a:r>
            <a:r>
              <a:rPr lang="en-IN" sz="3200" dirty="0">
                <a:solidFill>
                  <a:srgbClr val="FF0000"/>
                </a:solidFill>
              </a:rPr>
              <a:t>{1,3,6,7,9,12,13,14,15}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7368" y="2928879"/>
            <a:ext cx="90075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then,</a:t>
            </a:r>
          </a:p>
          <a:p>
            <a:pPr lvl="2"/>
            <a:r>
              <a:rPr lang="en-IN" sz="3200" dirty="0"/>
              <a:t>		S(single set)			:		</a:t>
            </a:r>
            <a:r>
              <a:rPr lang="en-IN" sz="3200" dirty="0">
                <a:solidFill>
                  <a:srgbClr val="FF0000"/>
                </a:solidFill>
              </a:rPr>
              <a:t>{1,3,9}</a:t>
            </a:r>
          </a:p>
          <a:p>
            <a:pPr lvl="2"/>
            <a:r>
              <a:rPr lang="en-IN" sz="3200" dirty="0"/>
              <a:t>		L(</a:t>
            </a:r>
            <a:r>
              <a:rPr lang="en-IN" sz="3200" dirty="0" err="1"/>
              <a:t>lb</a:t>
            </a:r>
            <a:r>
              <a:rPr lang="en-IN" sz="3200" dirty="0"/>
              <a:t> set)				:		</a:t>
            </a:r>
            <a:r>
              <a:rPr lang="en-IN" sz="3200" dirty="0">
                <a:solidFill>
                  <a:srgbClr val="FF0000"/>
                </a:solidFill>
              </a:rPr>
              <a:t>{6,12}</a:t>
            </a:r>
          </a:p>
          <a:p>
            <a:pPr lvl="2"/>
            <a:r>
              <a:rPr lang="en-IN" sz="3200" dirty="0"/>
              <a:t>		U(</a:t>
            </a:r>
            <a:r>
              <a:rPr lang="en-IN" sz="3200" dirty="0" err="1"/>
              <a:t>ub</a:t>
            </a:r>
            <a:r>
              <a:rPr lang="en-IN" sz="3200" dirty="0"/>
              <a:t> set)				:		</a:t>
            </a:r>
            <a:r>
              <a:rPr lang="en-IN" sz="3200" dirty="0">
                <a:solidFill>
                  <a:srgbClr val="FF0000"/>
                </a:solidFill>
              </a:rPr>
              <a:t>{7,15}</a:t>
            </a:r>
          </a:p>
          <a:p>
            <a:endParaRPr lang="en-IN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663847" y="5144871"/>
            <a:ext cx="89950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IN" sz="3200" dirty="0">
                <a:sym typeface="Wingdings" panose="05000000000000000000" pitchFamily="2" charset="2"/>
              </a:rPr>
              <a:t></a:t>
            </a:r>
            <a:r>
              <a:rPr lang="en-IN" sz="3200" dirty="0"/>
              <a:t>Reduces no. of integers required from 10 to 7</a:t>
            </a:r>
          </a:p>
          <a:p>
            <a:endParaRPr lang="en-IN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76679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7334" y="609601"/>
            <a:ext cx="10707591" cy="8457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smtClean="0">
                <a:solidFill>
                  <a:schemeClr val="tx1"/>
                </a:solidFill>
              </a:rPr>
              <a:t>DOCUMENT REORDERING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181" y="1572088"/>
            <a:ext cx="1195543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IN" sz="3200" u="sng" dirty="0" smtClean="0"/>
              <a:t>Doc </a:t>
            </a:r>
            <a:r>
              <a:rPr lang="en-IN" sz="3200" u="sng" dirty="0"/>
              <a:t>ID</a:t>
            </a:r>
            <a:r>
              <a:rPr lang="en-IN" sz="3200" dirty="0"/>
              <a:t> 		</a:t>
            </a:r>
            <a:r>
              <a:rPr lang="en-IN" sz="3200" dirty="0" smtClean="0"/>
              <a:t>           </a:t>
            </a:r>
            <a:r>
              <a:rPr lang="en-IN" sz="3200" dirty="0"/>
              <a:t>			         </a:t>
            </a:r>
            <a:r>
              <a:rPr lang="en-IN" sz="3200" u="sng" dirty="0"/>
              <a:t>Content</a:t>
            </a:r>
          </a:p>
          <a:p>
            <a:pPr lvl="3"/>
            <a:r>
              <a:rPr lang="en-IN" sz="3200" dirty="0" smtClean="0"/>
              <a:t>1 </a:t>
            </a:r>
            <a:r>
              <a:rPr lang="en-IN" sz="3200" dirty="0"/>
              <a:t>			   	  Keyword querying and ranking in databases</a:t>
            </a:r>
          </a:p>
          <a:p>
            <a:pPr lvl="3"/>
            <a:r>
              <a:rPr lang="en-IN" sz="3200" dirty="0"/>
              <a:t>2				  Keyword searching and browsing in databases</a:t>
            </a:r>
          </a:p>
          <a:p>
            <a:pPr lvl="3"/>
            <a:r>
              <a:rPr lang="en-IN" sz="3200" dirty="0"/>
              <a:t>3			      Keyword search in relational databases</a:t>
            </a:r>
          </a:p>
          <a:p>
            <a:pPr lvl="3"/>
            <a:r>
              <a:rPr lang="en-IN" sz="3200" dirty="0"/>
              <a:t>4 			</a:t>
            </a:r>
          </a:p>
          <a:p>
            <a:pPr lvl="3"/>
            <a:r>
              <a:rPr lang="en-IN" sz="3200" dirty="0"/>
              <a:t>5 			      Navigation system for product search</a:t>
            </a:r>
          </a:p>
          <a:p>
            <a:pPr lvl="3"/>
            <a:r>
              <a:rPr lang="en-IN" sz="3200" dirty="0"/>
              <a:t>6             	</a:t>
            </a:r>
          </a:p>
          <a:p>
            <a:pPr lvl="3"/>
            <a:endParaRPr lang="en-IN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07744" y="5131560"/>
            <a:ext cx="8926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/>
            <a:r>
              <a:rPr lang="en-IN" sz="3200" dirty="0">
                <a:solidFill>
                  <a:srgbClr val="FF0000"/>
                </a:solidFill>
              </a:rPr>
              <a:t>Interval list for </a:t>
            </a:r>
            <a:r>
              <a:rPr lang="en-IN" sz="3200" dirty="0" smtClean="0">
                <a:solidFill>
                  <a:srgbClr val="FF0000"/>
                </a:solidFill>
              </a:rPr>
              <a:t>“Keyword”</a:t>
            </a:r>
            <a:r>
              <a:rPr lang="en-IN" sz="3200" dirty="0">
                <a:solidFill>
                  <a:srgbClr val="FF0000"/>
                </a:solidFill>
              </a:rPr>
              <a:t>		</a:t>
            </a:r>
            <a:r>
              <a:rPr lang="en-IN" sz="3200" dirty="0" smtClean="0">
                <a:solidFill>
                  <a:srgbClr val="FF0000"/>
                </a:solidFill>
              </a:rPr>
              <a:t>   :</a:t>
            </a:r>
            <a:r>
              <a:rPr lang="en-IN" sz="3200" dirty="0">
                <a:solidFill>
                  <a:srgbClr val="FF0000"/>
                </a:solidFill>
              </a:rPr>
              <a:t>	[1,4]</a:t>
            </a:r>
          </a:p>
          <a:p>
            <a:pPr lvl="3"/>
            <a:r>
              <a:rPr lang="en-IN" sz="3200" dirty="0">
                <a:solidFill>
                  <a:srgbClr val="FF0000"/>
                </a:solidFill>
              </a:rPr>
              <a:t>Interval list for </a:t>
            </a:r>
            <a:r>
              <a:rPr lang="en-IN" sz="3200" dirty="0" smtClean="0">
                <a:solidFill>
                  <a:srgbClr val="FF0000"/>
                </a:solidFill>
              </a:rPr>
              <a:t>“Databases”</a:t>
            </a:r>
            <a:r>
              <a:rPr lang="en-IN" sz="3200" dirty="0">
                <a:solidFill>
                  <a:srgbClr val="FF0000"/>
                </a:solidFill>
              </a:rPr>
              <a:t>		:	[1,4]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5712" y="3521942"/>
            <a:ext cx="6687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Efficient fuzzy type-ahead search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9360" y="4474923"/>
            <a:ext cx="697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Keyword search on spatial databases</a:t>
            </a:r>
          </a:p>
        </p:txBody>
      </p:sp>
      <p:sp>
        <p:nvSpPr>
          <p:cNvPr id="7" name="Curved Right Arrow 6"/>
          <p:cNvSpPr/>
          <p:nvPr/>
        </p:nvSpPr>
        <p:spPr>
          <a:xfrm>
            <a:off x="1107743" y="3823646"/>
            <a:ext cx="395785" cy="98263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8" name="Curved Left Arrow 7"/>
          <p:cNvSpPr/>
          <p:nvPr/>
        </p:nvSpPr>
        <p:spPr>
          <a:xfrm flipV="1">
            <a:off x="10498040" y="3823646"/>
            <a:ext cx="441783" cy="98263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7743" y="5133414"/>
            <a:ext cx="99458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/>
            <a:r>
              <a:rPr lang="en-IN" sz="3200" dirty="0">
                <a:solidFill>
                  <a:srgbClr val="FF0000"/>
                </a:solidFill>
              </a:rPr>
              <a:t>Interval list for </a:t>
            </a:r>
            <a:r>
              <a:rPr lang="en-IN" sz="3200" dirty="0" smtClean="0">
                <a:solidFill>
                  <a:srgbClr val="FF0000"/>
                </a:solidFill>
              </a:rPr>
              <a:t>“Keyword”</a:t>
            </a:r>
            <a:r>
              <a:rPr lang="en-IN" sz="3200" dirty="0">
                <a:solidFill>
                  <a:srgbClr val="FF0000"/>
                </a:solidFill>
              </a:rPr>
              <a:t>		</a:t>
            </a:r>
            <a:r>
              <a:rPr lang="en-IN" sz="3200" dirty="0" smtClean="0">
                <a:solidFill>
                  <a:srgbClr val="FF0000"/>
                </a:solidFill>
              </a:rPr>
              <a:t>   :</a:t>
            </a:r>
            <a:r>
              <a:rPr lang="en-IN" sz="3200" dirty="0">
                <a:solidFill>
                  <a:srgbClr val="FF0000"/>
                </a:solidFill>
              </a:rPr>
              <a:t>	[1,3],[6,6]</a:t>
            </a:r>
          </a:p>
          <a:p>
            <a:pPr lvl="3"/>
            <a:r>
              <a:rPr lang="en-IN" sz="3200" dirty="0">
                <a:solidFill>
                  <a:srgbClr val="FF0000"/>
                </a:solidFill>
              </a:rPr>
              <a:t>Interval list for </a:t>
            </a:r>
            <a:r>
              <a:rPr lang="en-IN" sz="3200" dirty="0" smtClean="0">
                <a:solidFill>
                  <a:srgbClr val="FF0000"/>
                </a:solidFill>
              </a:rPr>
              <a:t>“Databases”</a:t>
            </a:r>
            <a:r>
              <a:rPr lang="en-IN" sz="3200" dirty="0">
                <a:solidFill>
                  <a:srgbClr val="FF0000"/>
                </a:solidFill>
              </a:rPr>
              <a:t>		:	[1,3],[6,6]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28469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69 L 0.00091 -0.00069 C -0.00196 -0.00255 -0.00625 -0.00556 -0.01003 -0.00671 C -0.02865 -0.01319 -0.02722 -0.01343 -0.03763 -0.01042 C -0.0388 -0.00949 -0.04011 -0.0081 -0.04089 -0.00926 C -0.04284 -0.00694 -0.04453 -0.00764 -0.04531 -0.00671 C -0.05091 -0.00394 -0.04909 -0.00208 -0.05287 0.00347 C -0.05391 0.00486 -0.05534 0.00532 -0.0556 0.00347 C -0.05703 0.00833 -0.05768 0.01019 -0.05781 0.00903 C -0.05912 0.01273 -0.06029 0.01412 -0.0612 0.01968 C -0.06081 0.02199 -0.06224 0.02292 -0.06276 0.02708 C -0.06341 0.0287 -0.06419 0.02986 -0.06459 0.03264 C -0.06576 0.04884 -0.06745 0.06458 -0.06784 0.08056 C -0.06667 0.08333 -0.0668 0.08426 -0.06615 0.08681 C -0.06328 0.0912 -0.06198 0.09352 -0.06016 0.09676 C -0.05886 0.09884 -0.05821 0.10162 -0.05651 0.10069 L -0.05039 0.10556 L -0.04362 0.11227 C -0.04206 0.11273 -0.04115 0.11389 -0.04063 0.11458 C -0.0388 0.11597 -0.03685 0.11736 -0.03516 0.11852 C -0.03294 0.11944 -0.03086 0.12106 -0.03086 0.12014 C -0.02513 0.12546 -0.02018 0.12616 -0.01485 0.13056 L -0.00729 0.13241 C -0.00039 0.1412 -0.00339 0.1375 0.0013 0.14097 L 0.0013 0.14167 L 0.0013 0.14097 L 0.0013 0.14167 L 0.0013 0.14097 L 0.0013 0.14167 " pathEditMode="relative" rAng="540000" ptsTypes="AAAAAAAAAAAAAAAAAAAAAAAAAAA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9" y="59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4 0.00069 L -0.00417 0.00208 C 0.00039 0.00231 0.00312 0.00139 0.00703 1.11111E-6 C 0.00937 0.00023 0.01719 -0.00625 0.01823 -0.00648 C 0.01953 -0.0088 0.02005 -0.01088 0.02135 -0.01158 C 0.02279 -0.0132 0.02461 -0.01412 0.02617 -0.01574 C 0.03151 -0.02732 0.03372 -0.03102 0.03919 -0.03634 C 0.03958 -0.03912 0.04075 -0.03843 0.04219 -0.03935 C 0.0431 -0.05579 0.04661 -0.07176 0.04531 -0.08449 C 0.04505 -0.08796 0.04427 -0.09074 0.0444 -0.09352 C 0.04427 -0.0956 0.04427 -0.09792 0.04401 -0.09954 C 0.04297 -0.1037 0.04062 -0.10625 0.03919 -0.1081 C 0.03854 -0.10972 0.03776 -0.11366 0.03646 -0.11482 C 0.03594 -0.11667 0.03216 -0.12616 0.02956 -0.12755 C 0.02148 -0.13218 0.01406 -0.13472 0.00508 -0.1382 L -0.00052 -0.14167 " pathEditMode="relative" rAng="780000" ptsTypes="AAAAAAAAAAAAAA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9" y="-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8" grpId="0" animBg="1"/>
      <p:bldP spid="8" grpId="1" animBg="1"/>
      <p:bldP spid="9" grpId="0"/>
      <p:bldP spid="9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SYSTEM PERFORMANCE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IN" sz="3200" dirty="0">
                <a:solidFill>
                  <a:schemeClr val="tx1"/>
                </a:solidFill>
              </a:rPr>
              <a:t>Search </a:t>
            </a:r>
            <a:r>
              <a:rPr lang="en-IN" sz="3200" dirty="0" smtClean="0">
                <a:solidFill>
                  <a:schemeClr val="tx1"/>
                </a:solidFill>
              </a:rPr>
              <a:t>time</a:t>
            </a:r>
          </a:p>
          <a:p>
            <a:pPr>
              <a:buClr>
                <a:schemeClr val="tx1"/>
              </a:buClr>
            </a:pPr>
            <a:r>
              <a:rPr lang="en-IN" sz="3200" dirty="0" smtClean="0">
                <a:solidFill>
                  <a:schemeClr val="tx1"/>
                </a:solidFill>
              </a:rPr>
              <a:t>IO time</a:t>
            </a:r>
            <a:endParaRPr lang="en-IN" sz="32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IN" sz="3200" dirty="0">
                <a:solidFill>
                  <a:schemeClr val="tx1"/>
                </a:solidFill>
              </a:rPr>
              <a:t>S</a:t>
            </a:r>
            <a:r>
              <a:rPr lang="en-IN" sz="3200" dirty="0" smtClean="0">
                <a:solidFill>
                  <a:schemeClr val="tx1"/>
                </a:solidFill>
              </a:rPr>
              <a:t>torage space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96440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Existing </a:t>
            </a:r>
            <a:r>
              <a:rPr lang="en-IN" sz="3200" dirty="0" smtClean="0">
                <a:solidFill>
                  <a:schemeClr val="tx1"/>
                </a:solidFill>
              </a:rPr>
              <a:t>system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IN" sz="3000" dirty="0" smtClean="0">
                <a:solidFill>
                  <a:schemeClr val="tx1"/>
                </a:solidFill>
              </a:rPr>
              <a:t>Limitations</a:t>
            </a:r>
          </a:p>
          <a:p>
            <a:pPr lvl="2">
              <a:buClrTx/>
              <a:buFont typeface="Courier New" panose="02070309020205020404" pitchFamily="49" charset="0"/>
              <a:buChar char="o"/>
            </a:pPr>
            <a:r>
              <a:rPr lang="en-IN" sz="2800" dirty="0" smtClean="0">
                <a:solidFill>
                  <a:schemeClr val="tx1"/>
                </a:solidFill>
              </a:rPr>
              <a:t>Storage space</a:t>
            </a:r>
          </a:p>
          <a:p>
            <a:pPr lvl="2">
              <a:buClrTx/>
              <a:buFont typeface="Courier New" panose="02070309020205020404" pitchFamily="49" charset="0"/>
              <a:buChar char="o"/>
            </a:pPr>
            <a:r>
              <a:rPr lang="en-IN" sz="2800" dirty="0" smtClean="0">
                <a:solidFill>
                  <a:schemeClr val="tx1"/>
                </a:solidFill>
              </a:rPr>
              <a:t>Time</a:t>
            </a:r>
            <a:endParaRPr lang="en-IN" sz="28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GINIX </a:t>
            </a:r>
            <a:r>
              <a:rPr lang="en-IN" sz="3200" dirty="0" smtClean="0">
                <a:solidFill>
                  <a:schemeClr val="tx1"/>
                </a:solidFill>
              </a:rPr>
              <a:t>– more efficient</a:t>
            </a:r>
            <a:endParaRPr lang="en-IN" sz="3200" dirty="0">
              <a:solidFill>
                <a:schemeClr val="tx1"/>
              </a:solidFill>
            </a:endParaRP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IN" sz="3000" dirty="0" smtClean="0">
                <a:solidFill>
                  <a:schemeClr val="tx1"/>
                </a:solidFill>
              </a:rPr>
              <a:t>Fast search</a:t>
            </a:r>
            <a:endParaRPr lang="en-IN" sz="3000" dirty="0">
              <a:solidFill>
                <a:schemeClr val="tx1"/>
              </a:solidFill>
            </a:endParaRPr>
          </a:p>
          <a:p>
            <a:pPr>
              <a:buClrTx/>
            </a:pPr>
            <a:endParaRPr lang="en-IN" sz="3200" dirty="0">
              <a:solidFill>
                <a:schemeClr val="tx1"/>
              </a:solidFill>
            </a:endParaRPr>
          </a:p>
          <a:p>
            <a:pPr>
              <a:buClrTx/>
            </a:pP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04120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accent4"/>
                </a:solidFill>
              </a:rPr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26018"/>
            <a:ext cx="9043441" cy="3880773"/>
          </a:xfrm>
        </p:spPr>
        <p:txBody>
          <a:bodyPr>
            <a:noAutofit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IN" sz="2800" dirty="0">
                <a:solidFill>
                  <a:schemeClr val="tx1"/>
                </a:solidFill>
              </a:rPr>
              <a:t>F. </a:t>
            </a:r>
            <a:r>
              <a:rPr lang="en-IN" sz="2800" dirty="0" err="1">
                <a:solidFill>
                  <a:schemeClr val="tx1"/>
                </a:solidFill>
              </a:rPr>
              <a:t>Scholer</a:t>
            </a:r>
            <a:r>
              <a:rPr lang="en-IN" sz="2800" dirty="0">
                <a:solidFill>
                  <a:schemeClr val="tx1"/>
                </a:solidFill>
              </a:rPr>
              <a:t>, H. E. </a:t>
            </a:r>
            <a:r>
              <a:rPr lang="en-IN" sz="2800" dirty="0" err="1">
                <a:solidFill>
                  <a:schemeClr val="tx1"/>
                </a:solidFill>
              </a:rPr>
              <a:t>Willias</a:t>
            </a:r>
            <a:r>
              <a:rPr lang="en-IN" sz="2800" dirty="0">
                <a:solidFill>
                  <a:schemeClr val="tx1"/>
                </a:solidFill>
              </a:rPr>
              <a:t>, J. </a:t>
            </a:r>
            <a:r>
              <a:rPr lang="en-IN" sz="2800" dirty="0" err="1">
                <a:solidFill>
                  <a:schemeClr val="tx1"/>
                </a:solidFill>
              </a:rPr>
              <a:t>Yiannis</a:t>
            </a:r>
            <a:r>
              <a:rPr lang="en-IN" sz="2800" dirty="0">
                <a:solidFill>
                  <a:schemeClr val="tx1"/>
                </a:solidFill>
              </a:rPr>
              <a:t> and J. </a:t>
            </a:r>
            <a:r>
              <a:rPr lang="en-IN" sz="2800" dirty="0" err="1">
                <a:solidFill>
                  <a:schemeClr val="tx1"/>
                </a:solidFill>
              </a:rPr>
              <a:t>Zobel</a:t>
            </a:r>
            <a:r>
              <a:rPr lang="en-IN" sz="2800" dirty="0">
                <a:solidFill>
                  <a:schemeClr val="tx1"/>
                </a:solidFill>
              </a:rPr>
              <a:t>, Compression of inverted indexes for fast query evaluation, in </a:t>
            </a:r>
            <a:r>
              <a:rPr lang="en-IN" sz="2800" i="1" dirty="0">
                <a:solidFill>
                  <a:schemeClr val="tx1"/>
                </a:solidFill>
              </a:rPr>
              <a:t>Proc. Of the 25</a:t>
            </a:r>
            <a:r>
              <a:rPr lang="en-IN" sz="2800" i="1" baseline="30000" dirty="0">
                <a:solidFill>
                  <a:schemeClr val="tx1"/>
                </a:solidFill>
              </a:rPr>
              <a:t>th</a:t>
            </a:r>
            <a:r>
              <a:rPr lang="en-IN" sz="2800" i="1" dirty="0">
                <a:solidFill>
                  <a:schemeClr val="tx1"/>
                </a:solidFill>
              </a:rPr>
              <a:t> Annual International ACM SIGIR Conference on Research and Development in Information Retrieval</a:t>
            </a:r>
            <a:r>
              <a:rPr lang="en-IN" sz="2800" dirty="0">
                <a:solidFill>
                  <a:schemeClr val="tx1"/>
                </a:solidFill>
              </a:rPr>
              <a:t>, </a:t>
            </a:r>
            <a:r>
              <a:rPr lang="en-IN" sz="2800" dirty="0" err="1">
                <a:solidFill>
                  <a:schemeClr val="tx1"/>
                </a:solidFill>
              </a:rPr>
              <a:t>Tammpere</a:t>
            </a:r>
            <a:r>
              <a:rPr lang="en-IN" sz="2800" dirty="0">
                <a:solidFill>
                  <a:schemeClr val="tx1"/>
                </a:solidFill>
              </a:rPr>
              <a:t>, </a:t>
            </a:r>
            <a:r>
              <a:rPr lang="en-IN" sz="2800" dirty="0" err="1">
                <a:solidFill>
                  <a:schemeClr val="tx1"/>
                </a:solidFill>
              </a:rPr>
              <a:t>Finlnd</a:t>
            </a:r>
            <a:r>
              <a:rPr lang="en-IN" sz="2800" dirty="0">
                <a:solidFill>
                  <a:schemeClr val="tx1"/>
                </a:solidFill>
              </a:rPr>
              <a:t>, 2002, pp. 222-229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IN" sz="2800" dirty="0" err="1">
                <a:solidFill>
                  <a:schemeClr val="tx1"/>
                </a:solidFill>
              </a:rPr>
              <a:t>M.Zukowski</a:t>
            </a:r>
            <a:r>
              <a:rPr lang="en-IN" sz="2800" dirty="0">
                <a:solidFill>
                  <a:schemeClr val="tx1"/>
                </a:solidFill>
              </a:rPr>
              <a:t>, S. </a:t>
            </a:r>
            <a:r>
              <a:rPr lang="en-IN" sz="2800" dirty="0" err="1">
                <a:solidFill>
                  <a:schemeClr val="tx1"/>
                </a:solidFill>
              </a:rPr>
              <a:t>Hman</a:t>
            </a:r>
            <a:r>
              <a:rPr lang="en-IN" sz="2800" dirty="0">
                <a:solidFill>
                  <a:schemeClr val="tx1"/>
                </a:solidFill>
              </a:rPr>
              <a:t>, N. </a:t>
            </a:r>
            <a:r>
              <a:rPr lang="en-IN" sz="2800" dirty="0" err="1">
                <a:solidFill>
                  <a:schemeClr val="tx1"/>
                </a:solidFill>
              </a:rPr>
              <a:t>Nes</a:t>
            </a:r>
            <a:r>
              <a:rPr lang="en-IN" sz="2800" dirty="0">
                <a:solidFill>
                  <a:schemeClr val="tx1"/>
                </a:solidFill>
              </a:rPr>
              <a:t> and P. A. </a:t>
            </a:r>
            <a:r>
              <a:rPr lang="en-IN" sz="2800" dirty="0" err="1">
                <a:solidFill>
                  <a:schemeClr val="tx1"/>
                </a:solidFill>
              </a:rPr>
              <a:t>Boncz</a:t>
            </a:r>
            <a:r>
              <a:rPr lang="en-IN" sz="2800" dirty="0">
                <a:solidFill>
                  <a:schemeClr val="tx1"/>
                </a:solidFill>
              </a:rPr>
              <a:t>, Super-scalar RAM-CPU cache compression, in </a:t>
            </a:r>
            <a:r>
              <a:rPr lang="en-IN" sz="2800" i="1" dirty="0">
                <a:solidFill>
                  <a:schemeClr val="tx1"/>
                </a:solidFill>
              </a:rPr>
              <a:t>Proc. Of the 22</a:t>
            </a:r>
            <a:r>
              <a:rPr lang="en-IN" sz="2800" i="1" baseline="30000" dirty="0">
                <a:solidFill>
                  <a:schemeClr val="tx1"/>
                </a:solidFill>
              </a:rPr>
              <a:t>nd</a:t>
            </a:r>
            <a:r>
              <a:rPr lang="en-IN" sz="2800" i="1" dirty="0">
                <a:solidFill>
                  <a:schemeClr val="tx1"/>
                </a:solidFill>
              </a:rPr>
              <a:t> International Conference on Data Engineering</a:t>
            </a:r>
            <a:r>
              <a:rPr lang="en-IN" sz="2800" dirty="0">
                <a:solidFill>
                  <a:schemeClr val="tx1"/>
                </a:solidFill>
              </a:rPr>
              <a:t>, Atlanta, Georgia, USA, 2006, pp.59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6462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accent4"/>
                </a:solidFill>
              </a:rPr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26018"/>
            <a:ext cx="9043441" cy="3880773"/>
          </a:xfrm>
        </p:spPr>
        <p:txBody>
          <a:bodyPr>
            <a:noAutofit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IN" sz="2800" dirty="0">
                <a:solidFill>
                  <a:schemeClr val="tx1"/>
                </a:solidFill>
              </a:rPr>
              <a:t>R. Blanco and A. Barreiro, TSP and cluster-based solutions to the reassignment of document identifiers, </a:t>
            </a:r>
            <a:r>
              <a:rPr lang="en-IN" sz="2800" i="1" dirty="0">
                <a:solidFill>
                  <a:schemeClr val="tx1"/>
                </a:solidFill>
              </a:rPr>
              <a:t>Information Retrieval</a:t>
            </a:r>
            <a:r>
              <a:rPr lang="en-IN" sz="2800" dirty="0">
                <a:solidFill>
                  <a:schemeClr val="tx1"/>
                </a:solidFill>
              </a:rPr>
              <a:t>, vol. 9, no. 4, pp. 499-517, 2006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IN" sz="2800" dirty="0">
                <a:solidFill>
                  <a:schemeClr val="tx1"/>
                </a:solidFill>
              </a:rPr>
              <a:t>F. </a:t>
            </a:r>
            <a:r>
              <a:rPr lang="en-IN" sz="2800" dirty="0" err="1">
                <a:solidFill>
                  <a:schemeClr val="tx1"/>
                </a:solidFill>
              </a:rPr>
              <a:t>Silvestri</a:t>
            </a:r>
            <a:r>
              <a:rPr lang="en-IN" sz="2800" dirty="0">
                <a:solidFill>
                  <a:schemeClr val="tx1"/>
                </a:solidFill>
              </a:rPr>
              <a:t>, Sorting out the document identifier assignment problem, in </a:t>
            </a:r>
            <a:r>
              <a:rPr lang="en-IN" sz="2800" i="1" dirty="0">
                <a:solidFill>
                  <a:schemeClr val="tx1"/>
                </a:solidFill>
              </a:rPr>
              <a:t>Proc. Of the 29</a:t>
            </a:r>
            <a:r>
              <a:rPr lang="en-IN" sz="2800" i="1" baseline="30000" dirty="0">
                <a:solidFill>
                  <a:schemeClr val="tx1"/>
                </a:solidFill>
              </a:rPr>
              <a:t>th</a:t>
            </a:r>
            <a:r>
              <a:rPr lang="en-IN" sz="2800" i="1" dirty="0">
                <a:solidFill>
                  <a:schemeClr val="tx1"/>
                </a:solidFill>
              </a:rPr>
              <a:t> European Conference on IR Research</a:t>
            </a:r>
            <a:r>
              <a:rPr lang="en-IN" sz="2800" dirty="0">
                <a:solidFill>
                  <a:schemeClr val="tx1"/>
                </a:solidFill>
              </a:rPr>
              <a:t>, Rome, Italy, 2007, pp. 101-112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5745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N" sz="8000" dirty="0">
                <a:solidFill>
                  <a:schemeClr val="accent4"/>
                </a:solidFill>
              </a:rPr>
              <a:t>THANK YOU</a:t>
            </a:r>
          </a:p>
        </p:txBody>
      </p:sp>
      <p:pic>
        <p:nvPicPr>
          <p:cNvPr id="7" name="Picture 3" descr="图片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5195" y="4050833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图片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9195" y="4050833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图片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6995" y="4050833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图片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2395" y="4050833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398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N" sz="8000" dirty="0">
                <a:solidFill>
                  <a:schemeClr val="accent4"/>
                </a:solidFill>
              </a:rPr>
              <a:t>QUESTIONS ???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82404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IN" sz="3200" dirty="0" smtClean="0">
                <a:solidFill>
                  <a:schemeClr val="tx1"/>
                </a:solidFill>
              </a:rPr>
              <a:t>Index</a:t>
            </a:r>
          </a:p>
          <a:p>
            <a:pPr marL="914389" lvl="3" indent="-4572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IN" sz="2800" dirty="0">
                <a:solidFill>
                  <a:schemeClr val="tx1"/>
                </a:solidFill>
              </a:rPr>
              <a:t>Easiest access </a:t>
            </a:r>
            <a:r>
              <a:rPr lang="en-IN" sz="2800" dirty="0" smtClean="0">
                <a:solidFill>
                  <a:schemeClr val="tx1"/>
                </a:solidFill>
              </a:rPr>
              <a:t>path</a:t>
            </a:r>
          </a:p>
          <a:p>
            <a:pPr>
              <a:buClr>
                <a:schemeClr val="tx1"/>
              </a:buClr>
            </a:pPr>
            <a:r>
              <a:rPr lang="en-IN" sz="3200" dirty="0" smtClean="0">
                <a:solidFill>
                  <a:schemeClr val="tx1"/>
                </a:solidFill>
              </a:rPr>
              <a:t>Inverted index</a:t>
            </a:r>
            <a:endParaRPr lang="en-IN" sz="32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IN" sz="3200" dirty="0" smtClean="0">
                <a:solidFill>
                  <a:schemeClr val="tx1"/>
                </a:solidFill>
              </a:rPr>
              <a:t>Types </a:t>
            </a:r>
            <a:r>
              <a:rPr lang="en-IN" sz="3200" dirty="0">
                <a:solidFill>
                  <a:schemeClr val="tx1"/>
                </a:solidFill>
              </a:rPr>
              <a:t>of Indexing :</a:t>
            </a:r>
          </a:p>
          <a:p>
            <a:pPr marL="1371566" lvl="2" indent="-457189">
              <a:buClr>
                <a:schemeClr val="tx1"/>
              </a:buClr>
              <a:buFont typeface="+mj-lt"/>
              <a:buAutoNum type="arabicPeriod"/>
            </a:pPr>
            <a:r>
              <a:rPr lang="en-IN" sz="2800" dirty="0">
                <a:solidFill>
                  <a:schemeClr val="tx1"/>
                </a:solidFill>
              </a:rPr>
              <a:t>Document </a:t>
            </a:r>
            <a:r>
              <a:rPr lang="en-IN" sz="2800" dirty="0" smtClean="0">
                <a:solidFill>
                  <a:schemeClr val="tx1"/>
                </a:solidFill>
              </a:rPr>
              <a:t>Level</a:t>
            </a:r>
            <a:endParaRPr lang="en-IN" sz="2800" dirty="0">
              <a:solidFill>
                <a:schemeClr val="tx1"/>
              </a:solidFill>
            </a:endParaRPr>
          </a:p>
          <a:p>
            <a:pPr marL="1371566" lvl="2" indent="-457189">
              <a:buClr>
                <a:schemeClr val="tx1"/>
              </a:buClr>
              <a:buFont typeface="+mj-lt"/>
              <a:buAutoNum type="arabicPeriod"/>
            </a:pPr>
            <a:r>
              <a:rPr lang="en-IN" sz="2800" dirty="0">
                <a:solidFill>
                  <a:schemeClr val="tx1"/>
                </a:solidFill>
              </a:rPr>
              <a:t>Word </a:t>
            </a:r>
            <a:r>
              <a:rPr lang="en-IN" sz="2800" dirty="0" smtClean="0">
                <a:solidFill>
                  <a:schemeClr val="tx1"/>
                </a:solidFill>
              </a:rPr>
              <a:t>Level</a:t>
            </a:r>
            <a:endParaRPr lang="en-IN" sz="28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IN" sz="3200" dirty="0" smtClean="0">
                <a:solidFill>
                  <a:schemeClr val="tx1"/>
                </a:solidFill>
              </a:rPr>
              <a:t>Keywords</a:t>
            </a: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81358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EXISTING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Existing system </a:t>
            </a:r>
            <a:r>
              <a:rPr lang="en-IN" sz="3200" dirty="0" smtClean="0">
                <a:solidFill>
                  <a:schemeClr val="tx1"/>
                </a:solidFill>
              </a:rPr>
              <a:t>are </a:t>
            </a:r>
            <a:r>
              <a:rPr lang="en-IN" sz="3200" dirty="0">
                <a:solidFill>
                  <a:schemeClr val="tx1"/>
                </a:solidFill>
              </a:rPr>
              <a:t>:</a:t>
            </a:r>
          </a:p>
          <a:p>
            <a:pPr marL="1371566" lvl="2" indent="-457189">
              <a:buClrTx/>
              <a:buFont typeface="+mj-lt"/>
              <a:buAutoNum type="arabicPeriod"/>
            </a:pPr>
            <a:r>
              <a:rPr lang="en-IN" sz="3200" dirty="0">
                <a:solidFill>
                  <a:schemeClr val="tx1"/>
                </a:solidFill>
              </a:rPr>
              <a:t>Inverted file </a:t>
            </a:r>
            <a:endParaRPr lang="en-IN" sz="3200" dirty="0" smtClean="0">
              <a:solidFill>
                <a:schemeClr val="tx1"/>
              </a:solidFill>
            </a:endParaRPr>
          </a:p>
          <a:p>
            <a:pPr lvl="3">
              <a:buClrTx/>
              <a:buFont typeface="Wingdings" panose="05000000000000000000" pitchFamily="2" charset="2"/>
              <a:buChar char="§"/>
            </a:pPr>
            <a:r>
              <a:rPr lang="en-IN" sz="2800" dirty="0" smtClean="0">
                <a:solidFill>
                  <a:schemeClr val="tx1"/>
                </a:solidFill>
              </a:rPr>
              <a:t>List </a:t>
            </a:r>
            <a:r>
              <a:rPr lang="en-IN" sz="2800" dirty="0">
                <a:solidFill>
                  <a:schemeClr val="tx1"/>
                </a:solidFill>
              </a:rPr>
              <a:t>of references to documents</a:t>
            </a:r>
          </a:p>
          <a:p>
            <a:pPr marL="914377" lvl="2" indent="0">
              <a:buClrTx/>
              <a:buNone/>
            </a:pPr>
            <a:r>
              <a:rPr lang="en-IN" sz="3200" dirty="0" smtClean="0">
                <a:solidFill>
                  <a:schemeClr val="tx1"/>
                </a:solidFill>
              </a:rPr>
              <a:t>2. Inverted List</a:t>
            </a:r>
          </a:p>
          <a:p>
            <a:pPr lvl="3">
              <a:buClrTx/>
              <a:buFont typeface="Wingdings" panose="05000000000000000000" pitchFamily="2" charset="2"/>
              <a:buChar char="§"/>
            </a:pPr>
            <a:r>
              <a:rPr lang="en-IN" sz="2800" dirty="0" smtClean="0">
                <a:solidFill>
                  <a:schemeClr val="tx1"/>
                </a:solidFill>
              </a:rPr>
              <a:t>Additionally </a:t>
            </a:r>
            <a:r>
              <a:rPr lang="en-IN" sz="2800" dirty="0">
                <a:solidFill>
                  <a:schemeClr val="tx1"/>
                </a:solidFill>
              </a:rPr>
              <a:t>contains </a:t>
            </a:r>
            <a:r>
              <a:rPr lang="en-IN" sz="2800" dirty="0" smtClean="0">
                <a:solidFill>
                  <a:schemeClr val="tx1"/>
                </a:solidFill>
              </a:rPr>
              <a:t>positions</a:t>
            </a:r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9738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7335" y="609602"/>
            <a:ext cx="10591680" cy="678287"/>
          </a:xfrm>
        </p:spPr>
        <p:txBody>
          <a:bodyPr>
            <a:no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EXISTING SYSTEM - EXAMPLE</a:t>
            </a:r>
            <a:endParaRPr lang="en-IN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-155189" y="1229451"/>
            <a:ext cx="1005076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         </a:t>
            </a:r>
            <a:r>
              <a:rPr lang="en-IN" sz="3200" u="sng" dirty="0"/>
              <a:t>documents [id]</a:t>
            </a:r>
            <a:r>
              <a:rPr lang="en-IN" sz="3200" dirty="0"/>
              <a:t>   </a:t>
            </a:r>
            <a:r>
              <a:rPr lang="en-IN" sz="3200" dirty="0" smtClean="0"/>
              <a:t>                             </a:t>
            </a:r>
            <a:r>
              <a:rPr lang="en-IN" sz="3200" u="sng" dirty="0"/>
              <a:t>contents</a:t>
            </a:r>
          </a:p>
          <a:p>
            <a:r>
              <a:rPr lang="en-IN" sz="3200" dirty="0"/>
              <a:t>                           </a:t>
            </a:r>
          </a:p>
          <a:p>
            <a:endParaRPr lang="en-IN" sz="3200" dirty="0"/>
          </a:p>
          <a:p>
            <a:r>
              <a:rPr lang="en-IN" sz="3200" dirty="0"/>
              <a:t>							          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4700" y="3644721"/>
            <a:ext cx="117584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       </a:t>
            </a:r>
            <a:endParaRPr lang="en-IN" sz="2800" u="sng" dirty="0"/>
          </a:p>
          <a:p>
            <a:r>
              <a:rPr lang="en-IN" sz="2800" dirty="0"/>
              <a:t>            				</a:t>
            </a:r>
          </a:p>
          <a:p>
            <a:r>
              <a:rPr lang="en-IN" sz="2800" dirty="0"/>
              <a:t>          				</a:t>
            </a:r>
          </a:p>
          <a:p>
            <a:r>
              <a:rPr lang="en-IN" sz="2800" dirty="0"/>
              <a:t>            				</a:t>
            </a:r>
          </a:p>
          <a:p>
            <a:r>
              <a:rPr lang="en-IN" sz="2800" dirty="0"/>
              <a:t>            				</a:t>
            </a:r>
          </a:p>
          <a:p>
            <a:r>
              <a:rPr lang="en-IN" sz="2800" dirty="0"/>
              <a:t>         		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37791" y="1715369"/>
            <a:ext cx="14250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D [0]</a:t>
            </a:r>
          </a:p>
          <a:p>
            <a:r>
              <a:rPr lang="en-IN" sz="3200" dirty="0"/>
              <a:t>D [1]</a:t>
            </a:r>
          </a:p>
          <a:p>
            <a:r>
              <a:rPr lang="en-IN" sz="3200" dirty="0"/>
              <a:t>D [2]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9303" y="1696555"/>
            <a:ext cx="6879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it        </a:t>
            </a:r>
            <a:r>
              <a:rPr lang="en-IN" sz="3200" dirty="0" smtClean="0"/>
              <a:t>  </a:t>
            </a:r>
            <a:r>
              <a:rPr lang="en-IN" sz="3200" dirty="0"/>
              <a:t>is     what     it      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67295" y="2173486"/>
            <a:ext cx="5227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            what      is       it</a:t>
            </a:r>
          </a:p>
          <a:p>
            <a:endParaRPr lang="en-IN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007319" y="2672681"/>
            <a:ext cx="4909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it        </a:t>
            </a:r>
            <a:r>
              <a:rPr lang="en-IN" sz="3200" dirty="0" smtClean="0"/>
              <a:t>  </a:t>
            </a:r>
            <a:r>
              <a:rPr lang="en-IN" sz="3200" dirty="0"/>
              <a:t>is       a       </a:t>
            </a:r>
            <a:r>
              <a:rPr lang="en-IN" sz="3200" dirty="0" smtClean="0"/>
              <a:t>pen</a:t>
            </a:r>
            <a:endParaRPr lang="en-IN" sz="3200" dirty="0"/>
          </a:p>
        </p:txBody>
      </p:sp>
      <p:sp>
        <p:nvSpPr>
          <p:cNvPr id="16" name="Right Arrow 15"/>
          <p:cNvSpPr/>
          <p:nvPr/>
        </p:nvSpPr>
        <p:spPr>
          <a:xfrm>
            <a:off x="3325576" y="2940762"/>
            <a:ext cx="2281603" cy="100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/>
          <p:cNvSpPr txBox="1"/>
          <p:nvPr/>
        </p:nvSpPr>
        <p:spPr>
          <a:xfrm>
            <a:off x="956126" y="3491607"/>
            <a:ext cx="114364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591075" y="3665399"/>
            <a:ext cx="1238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   a</a:t>
            </a:r>
          </a:p>
          <a:p>
            <a:r>
              <a:rPr lang="en-IN" sz="3200" dirty="0"/>
              <a:t> </a:t>
            </a:r>
            <a:r>
              <a:rPr lang="en-IN" sz="3200" dirty="0" smtClean="0"/>
              <a:t>  is</a:t>
            </a:r>
            <a:endParaRPr lang="en-IN" sz="3200" dirty="0"/>
          </a:p>
          <a:p>
            <a:r>
              <a:rPr lang="en-IN" sz="3200" dirty="0"/>
              <a:t>   </a:t>
            </a:r>
            <a:r>
              <a:rPr lang="en-IN" sz="3200" dirty="0" smtClean="0"/>
              <a:t>it</a:t>
            </a:r>
          </a:p>
          <a:p>
            <a:r>
              <a:rPr lang="en-IN" sz="3200" dirty="0"/>
              <a:t> </a:t>
            </a:r>
            <a:r>
              <a:rPr lang="en-IN" sz="3200" dirty="0" smtClean="0"/>
              <a:t>pen</a:t>
            </a:r>
            <a:endParaRPr lang="en-IN" sz="3200" dirty="0"/>
          </a:p>
          <a:p>
            <a:r>
              <a:rPr lang="en-IN" sz="3200" dirty="0"/>
              <a:t>what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78607" y="3690253"/>
            <a:ext cx="1120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{2</a:t>
            </a:r>
            <a:r>
              <a:rPr lang="en-IN" sz="3200" dirty="0" smtClean="0"/>
              <a:t>}</a:t>
            </a:r>
            <a:endParaRPr lang="en-IN" sz="3200" dirty="0"/>
          </a:p>
        </p:txBody>
      </p:sp>
      <p:sp>
        <p:nvSpPr>
          <p:cNvPr id="21" name="Right Arrow 20"/>
          <p:cNvSpPr/>
          <p:nvPr/>
        </p:nvSpPr>
        <p:spPr>
          <a:xfrm>
            <a:off x="1653101" y="4424235"/>
            <a:ext cx="2281603" cy="100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/>
          <p:cNvSpPr txBox="1"/>
          <p:nvPr/>
        </p:nvSpPr>
        <p:spPr>
          <a:xfrm>
            <a:off x="4480046" y="5105552"/>
            <a:ext cx="5675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{2}                              {(2,3)}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1653101" y="4905844"/>
            <a:ext cx="2281603" cy="100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4096164" y="4151925"/>
            <a:ext cx="1635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{0,1,2</a:t>
            </a:r>
            <a:r>
              <a:rPr lang="en-IN" sz="3200" dirty="0" smtClean="0"/>
              <a:t>}</a:t>
            </a:r>
            <a:endParaRPr lang="en-IN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4107986" y="4639174"/>
            <a:ext cx="7733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{0,1,2}                {(0,0),(0,3),(1,2),(2,0)}</a:t>
            </a:r>
          </a:p>
        </p:txBody>
      </p:sp>
      <p:sp>
        <p:nvSpPr>
          <p:cNvPr id="27" name="Right Arrow 26"/>
          <p:cNvSpPr/>
          <p:nvPr/>
        </p:nvSpPr>
        <p:spPr>
          <a:xfrm>
            <a:off x="1653101" y="5851254"/>
            <a:ext cx="2281603" cy="100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/>
          <p:cNvSpPr txBox="1"/>
          <p:nvPr/>
        </p:nvSpPr>
        <p:spPr>
          <a:xfrm>
            <a:off x="4325535" y="5599811"/>
            <a:ext cx="629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{0,1}                        {(0,2),(1,0)}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89610" y="3162274"/>
            <a:ext cx="6976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Inverted file</a:t>
            </a:r>
            <a:r>
              <a:rPr lang="en-IN" sz="3200" dirty="0"/>
              <a:t>                  </a:t>
            </a:r>
            <a:r>
              <a:rPr lang="en-IN" sz="3200" u="sng" dirty="0"/>
              <a:t>Inverted list</a:t>
            </a:r>
            <a:endParaRPr lang="en-IN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99957" y="3187621"/>
            <a:ext cx="1625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/>
              <a:t>Words</a:t>
            </a:r>
            <a:endParaRPr lang="en-IN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32" name="Right Arrow 31"/>
          <p:cNvSpPr/>
          <p:nvPr/>
        </p:nvSpPr>
        <p:spPr>
          <a:xfrm>
            <a:off x="1653101" y="5382764"/>
            <a:ext cx="2281603" cy="100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Right Arrow 32"/>
          <p:cNvSpPr/>
          <p:nvPr/>
        </p:nvSpPr>
        <p:spPr>
          <a:xfrm>
            <a:off x="1653101" y="3951449"/>
            <a:ext cx="2281603" cy="100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Right Arrow 33"/>
          <p:cNvSpPr/>
          <p:nvPr/>
        </p:nvSpPr>
        <p:spPr>
          <a:xfrm>
            <a:off x="3322129" y="2456268"/>
            <a:ext cx="2281603" cy="100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Right Arrow 34"/>
          <p:cNvSpPr/>
          <p:nvPr/>
        </p:nvSpPr>
        <p:spPr>
          <a:xfrm>
            <a:off x="3322128" y="1938514"/>
            <a:ext cx="2281603" cy="100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Box 3"/>
          <p:cNvSpPr txBox="1"/>
          <p:nvPr/>
        </p:nvSpPr>
        <p:spPr>
          <a:xfrm>
            <a:off x="8702605" y="3710592"/>
            <a:ext cx="3689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{(2,2)}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7607" y="4136301"/>
            <a:ext cx="4513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{(0,1),(0,4),(1,1),(2,1)}</a:t>
            </a:r>
          </a:p>
        </p:txBody>
      </p:sp>
    </p:spTree>
    <p:extLst>
      <p:ext uri="{BB962C8B-B14F-4D97-AF65-F5344CB8AC3E}">
        <p14:creationId xmlns:p14="http://schemas.microsoft.com/office/powerpoint/2010/main" val="154150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 animBg="1"/>
      <p:bldP spid="22" grpId="0"/>
      <p:bldP spid="23" grpId="0" animBg="1"/>
      <p:bldP spid="24" grpId="0"/>
      <p:bldP spid="26" grpId="0"/>
      <p:bldP spid="27" grpId="0" animBg="1"/>
      <p:bldP spid="28" grpId="0"/>
      <p:bldP spid="2" grpId="0"/>
      <p:bldP spid="3" grpId="0"/>
      <p:bldP spid="32" grpId="0" animBg="1"/>
      <p:bldP spid="33" grpId="0" animBg="1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7334" y="609600"/>
            <a:ext cx="10707590" cy="8457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DEMERITS OF EXISTING SYSTEM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77334" y="1687132"/>
            <a:ext cx="10707590" cy="4778997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IN" sz="3200" dirty="0" smtClean="0">
                <a:solidFill>
                  <a:schemeClr val="tx1"/>
                </a:solidFill>
              </a:rPr>
              <a:t>Required more storage space</a:t>
            </a:r>
          </a:p>
          <a:p>
            <a:pPr>
              <a:buClrTx/>
            </a:pPr>
            <a:r>
              <a:rPr lang="en-IN" sz="3200" dirty="0" smtClean="0">
                <a:solidFill>
                  <a:schemeClr val="tx1"/>
                </a:solidFill>
              </a:rPr>
              <a:t>Time consuming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72333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PROPOSED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Proposed </a:t>
            </a:r>
            <a:r>
              <a:rPr lang="en-IN" sz="3200" dirty="0" smtClean="0">
                <a:solidFill>
                  <a:schemeClr val="tx1"/>
                </a:solidFill>
              </a:rPr>
              <a:t>system </a:t>
            </a:r>
            <a:r>
              <a:rPr lang="en-IN" sz="3200" dirty="0">
                <a:solidFill>
                  <a:schemeClr val="tx1"/>
                </a:solidFill>
              </a:rPr>
              <a:t>: </a:t>
            </a:r>
            <a:r>
              <a:rPr lang="en-IN" sz="3200" dirty="0">
                <a:solidFill>
                  <a:srgbClr val="FF0000"/>
                </a:solidFill>
              </a:rPr>
              <a:t>GINIX </a:t>
            </a:r>
          </a:p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“</a:t>
            </a:r>
            <a:r>
              <a:rPr lang="en-IN" sz="3200" dirty="0">
                <a:solidFill>
                  <a:srgbClr val="FF0000"/>
                </a:solidFill>
              </a:rPr>
              <a:t>G</a:t>
            </a:r>
            <a:r>
              <a:rPr lang="en-IN" sz="3200" dirty="0">
                <a:solidFill>
                  <a:schemeClr val="tx1"/>
                </a:solidFill>
              </a:rPr>
              <a:t>eneralized </a:t>
            </a:r>
            <a:r>
              <a:rPr lang="en-IN" sz="3200" dirty="0" err="1">
                <a:solidFill>
                  <a:srgbClr val="FF0000"/>
                </a:solidFill>
              </a:rPr>
              <a:t>IN</a:t>
            </a:r>
            <a:r>
              <a:rPr lang="en-IN" sz="3200" dirty="0" err="1">
                <a:solidFill>
                  <a:schemeClr val="tx1"/>
                </a:solidFill>
              </a:rPr>
              <a:t>verted</a:t>
            </a:r>
            <a:r>
              <a:rPr lang="en-IN" sz="3200" dirty="0">
                <a:solidFill>
                  <a:schemeClr val="tx1"/>
                </a:solidFill>
              </a:rPr>
              <a:t> </a:t>
            </a:r>
            <a:r>
              <a:rPr lang="en-IN" sz="3200" dirty="0" err="1" smtClean="0">
                <a:solidFill>
                  <a:srgbClr val="FF0000"/>
                </a:solidFill>
              </a:rPr>
              <a:t>I</a:t>
            </a:r>
            <a:r>
              <a:rPr lang="en-IN" sz="3200" dirty="0" err="1" smtClean="0">
                <a:solidFill>
                  <a:schemeClr val="tx1"/>
                </a:solidFill>
              </a:rPr>
              <a:t>nde</a:t>
            </a:r>
            <a:r>
              <a:rPr lang="en-IN" sz="3200" dirty="0" err="1" smtClean="0">
                <a:solidFill>
                  <a:srgbClr val="FF0000"/>
                </a:solidFill>
              </a:rPr>
              <a:t>X</a:t>
            </a:r>
            <a:r>
              <a:rPr lang="en-IN" sz="3200" dirty="0" smtClean="0">
                <a:solidFill>
                  <a:schemeClr val="tx1"/>
                </a:solidFill>
              </a:rPr>
              <a:t>”</a:t>
            </a:r>
            <a:endParaRPr lang="en-IN" sz="3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IN" sz="3200" dirty="0">
                <a:solidFill>
                  <a:schemeClr val="tx1"/>
                </a:solidFill>
              </a:rPr>
              <a:t>Interval </a:t>
            </a:r>
            <a:r>
              <a:rPr lang="en-IN" sz="3200" dirty="0" smtClean="0">
                <a:solidFill>
                  <a:schemeClr val="tx1"/>
                </a:solidFill>
              </a:rPr>
              <a:t>list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IN" sz="2800" dirty="0" smtClean="0">
                <a:solidFill>
                  <a:schemeClr val="tx1"/>
                </a:solidFill>
              </a:rPr>
              <a:t>Syntax </a:t>
            </a:r>
            <a:r>
              <a:rPr lang="en-IN" sz="2800" dirty="0">
                <a:solidFill>
                  <a:schemeClr val="tx1"/>
                </a:solidFill>
              </a:rPr>
              <a:t>: [l1,u1],[</a:t>
            </a:r>
            <a:r>
              <a:rPr lang="en-IN" sz="2800" dirty="0" smtClean="0">
                <a:solidFill>
                  <a:schemeClr val="tx1"/>
                </a:solidFill>
              </a:rPr>
              <a:t>l2,u2]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IN" sz="2800" dirty="0" smtClean="0">
                <a:solidFill>
                  <a:schemeClr val="tx1"/>
                </a:solidFill>
              </a:rPr>
              <a:t>l1,l2 </a:t>
            </a:r>
            <a:r>
              <a:rPr lang="en-IN" sz="2800" dirty="0">
                <a:solidFill>
                  <a:schemeClr val="tx1"/>
                </a:solidFill>
                <a:sym typeface="Wingdings" panose="05000000000000000000" pitchFamily="2" charset="2"/>
              </a:rPr>
              <a:t> lower </a:t>
            </a:r>
            <a:r>
              <a:rPr lang="en-IN" sz="2800" dirty="0" smtClean="0">
                <a:solidFill>
                  <a:schemeClr val="tx1"/>
                </a:solidFill>
                <a:sym typeface="Wingdings" panose="05000000000000000000" pitchFamily="2" charset="2"/>
              </a:rPr>
              <a:t>bounds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IN" sz="2800" dirty="0" smtClean="0">
                <a:solidFill>
                  <a:schemeClr val="tx1"/>
                </a:solidFill>
                <a:sym typeface="Wingdings" panose="05000000000000000000" pitchFamily="2" charset="2"/>
              </a:rPr>
              <a:t>u1,u2 </a:t>
            </a:r>
            <a:r>
              <a:rPr lang="en-IN" sz="2800" dirty="0">
                <a:solidFill>
                  <a:schemeClr val="tx1"/>
                </a:solidFill>
                <a:sym typeface="Wingdings" panose="05000000000000000000" pitchFamily="2" charset="2"/>
              </a:rPr>
              <a:t> upper </a:t>
            </a:r>
            <a:r>
              <a:rPr lang="en-IN" sz="2800" dirty="0" smtClean="0">
                <a:solidFill>
                  <a:schemeClr val="tx1"/>
                </a:solidFill>
                <a:sym typeface="Wingdings" panose="05000000000000000000" pitchFamily="2" charset="2"/>
              </a:rPr>
              <a:t>bounds</a:t>
            </a:r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5402974" y="3391845"/>
            <a:ext cx="64826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u="sng" dirty="0" smtClean="0">
                <a:solidFill>
                  <a:srgbClr val="FF0000"/>
                </a:solidFill>
              </a:rPr>
              <a:t>Example</a:t>
            </a:r>
            <a:endParaRPr lang="en-IN" sz="3200" dirty="0" smtClean="0">
              <a:solidFill>
                <a:srgbClr val="FF0000"/>
              </a:solidFill>
            </a:endParaRPr>
          </a:p>
          <a:p>
            <a:r>
              <a:rPr lang="en-IN" sz="3200" dirty="0" smtClean="0">
                <a:solidFill>
                  <a:srgbClr val="FF0000"/>
                </a:solidFill>
              </a:rPr>
              <a:t>Let,</a:t>
            </a:r>
          </a:p>
          <a:p>
            <a:r>
              <a:rPr lang="en-IN" sz="3200" dirty="0">
                <a:solidFill>
                  <a:srgbClr val="FF0000"/>
                </a:solidFill>
              </a:rPr>
              <a:t>	</a:t>
            </a:r>
            <a:r>
              <a:rPr lang="en-IN" sz="3200" dirty="0" smtClean="0">
                <a:solidFill>
                  <a:srgbClr val="FF0000"/>
                </a:solidFill>
              </a:rPr>
              <a:t>	Inverted file : {1,2,3,4,6,7,8}</a:t>
            </a:r>
            <a:endParaRPr lang="en-IN" sz="3200" dirty="0">
              <a:solidFill>
                <a:srgbClr val="FF0000"/>
              </a:solidFill>
            </a:endParaRPr>
          </a:p>
          <a:p>
            <a:r>
              <a:rPr lang="en-IN" sz="3200" dirty="0" smtClean="0">
                <a:solidFill>
                  <a:srgbClr val="FF0000"/>
                </a:solidFill>
              </a:rPr>
              <a:t>Then </a:t>
            </a:r>
          </a:p>
          <a:p>
            <a:r>
              <a:rPr lang="en-IN" sz="3200" dirty="0">
                <a:solidFill>
                  <a:srgbClr val="FF0000"/>
                </a:solidFill>
              </a:rPr>
              <a:t>	</a:t>
            </a:r>
            <a:r>
              <a:rPr lang="en-IN" sz="3200" dirty="0" smtClean="0">
                <a:solidFill>
                  <a:srgbClr val="FF0000"/>
                </a:solidFill>
              </a:rPr>
              <a:t>    Interval list  : [1,4</a:t>
            </a:r>
            <a:r>
              <a:rPr lang="en-IN" sz="3200" smtClean="0">
                <a:solidFill>
                  <a:srgbClr val="FF0000"/>
                </a:solidFill>
              </a:rPr>
              <a:t>],[6,8]</a:t>
            </a:r>
            <a:endParaRPr lang="en-IN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7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GINIX - 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4068" y="1872343"/>
            <a:ext cx="119434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IN" sz="3200" u="sng" dirty="0"/>
              <a:t>Document ID</a:t>
            </a:r>
            <a:r>
              <a:rPr lang="en-IN" sz="3200" dirty="0"/>
              <a:t> 					         </a:t>
            </a:r>
            <a:r>
              <a:rPr lang="en-IN" sz="3200" u="sng" dirty="0"/>
              <a:t>Content</a:t>
            </a:r>
          </a:p>
          <a:p>
            <a:pPr lvl="3"/>
            <a:r>
              <a:rPr lang="en-IN" sz="3200" dirty="0"/>
              <a:t>1 			   	  Keyword querying and ranking in databases</a:t>
            </a:r>
          </a:p>
          <a:p>
            <a:pPr lvl="3"/>
            <a:r>
              <a:rPr lang="en-IN" sz="3200" dirty="0"/>
              <a:t>2				  Keyword searching and browsing in databases</a:t>
            </a:r>
          </a:p>
          <a:p>
            <a:pPr lvl="3"/>
            <a:r>
              <a:rPr lang="en-IN" sz="3200" dirty="0"/>
              <a:t>3			      Keyword search in relational databases</a:t>
            </a:r>
          </a:p>
          <a:p>
            <a:pPr lvl="3"/>
            <a:r>
              <a:rPr lang="en-IN" sz="3200" dirty="0"/>
              <a:t>4 			      Efficient fuzzy type-ahead search</a:t>
            </a:r>
          </a:p>
          <a:p>
            <a:pPr lvl="3"/>
            <a:r>
              <a:rPr lang="en-IN" sz="3200" dirty="0"/>
              <a:t>5 			      Navigation system for product search</a:t>
            </a:r>
          </a:p>
          <a:p>
            <a:pPr lvl="3"/>
            <a:r>
              <a:rPr lang="en-IN" sz="3200" dirty="0"/>
              <a:t>6 			      Keyword search on spatial databases</a:t>
            </a:r>
          </a:p>
          <a:p>
            <a:pPr lvl="3"/>
            <a:r>
              <a:rPr lang="en-IN" sz="3200" dirty="0"/>
              <a:t>7 			      Searching for hidden-web databases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GINIX : Generalized Inverted Index For Keyword Search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7333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2438</TotalTime>
  <Words>1920</Words>
  <Application>Microsoft Office PowerPoint</Application>
  <PresentationFormat>Widescreen</PresentationFormat>
  <Paragraphs>540</Paragraphs>
  <Slides>37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Courier New</vt:lpstr>
      <vt:lpstr>Trebuchet MS</vt:lpstr>
      <vt:lpstr>Wingdings</vt:lpstr>
      <vt:lpstr>Wingdings 3</vt:lpstr>
      <vt:lpstr>Facet</vt:lpstr>
      <vt:lpstr>WELCOME</vt:lpstr>
      <vt:lpstr>GINIX : GENERALIZED INVERTED INDEX FOR KEYWORD SEARCH</vt:lpstr>
      <vt:lpstr>CONTENTS</vt:lpstr>
      <vt:lpstr>INTRODUCTION</vt:lpstr>
      <vt:lpstr>EXISTING SYSTEM</vt:lpstr>
      <vt:lpstr>EXISTING SYSTEM - EXAMPLE</vt:lpstr>
      <vt:lpstr>PowerPoint Presentation</vt:lpstr>
      <vt:lpstr>PROPOSED SYSTEM</vt:lpstr>
      <vt:lpstr>GINIX - EXAMPLE</vt:lpstr>
      <vt:lpstr>GINIX – EXAMPLE (CONTD..)</vt:lpstr>
      <vt:lpstr>OPEARTIONAL ALGORITHMS</vt:lpstr>
      <vt:lpstr>UNION OPERATION (U)</vt:lpstr>
      <vt:lpstr>PowerPoint Presentation</vt:lpstr>
      <vt:lpstr>NAIVEUNION ALGORITHM (NU)</vt:lpstr>
      <vt:lpstr>PowerPoint Presentation</vt:lpstr>
      <vt:lpstr>PowerPoint Presentation</vt:lpstr>
      <vt:lpstr>NU ALGORITHM - EXAMPLE (CONTD..)</vt:lpstr>
      <vt:lpstr>INTERSECTION OPERATION (  )</vt:lpstr>
      <vt:lpstr>PowerPoint Presentation</vt:lpstr>
      <vt:lpstr>NAIVEISECT ALGORITHM (NI)</vt:lpstr>
      <vt:lpstr>PowerPoint Presentation</vt:lpstr>
      <vt:lpstr>PowerPoint Presentation</vt:lpstr>
      <vt:lpstr>PowerPoint Presentation</vt:lpstr>
      <vt:lpstr>SOME MAJOR ALGORITHMS</vt:lpstr>
      <vt:lpstr>SCANLINE UNION ALGORITHM</vt:lpstr>
      <vt:lpstr>PowerPoint Presentation</vt:lpstr>
      <vt:lpstr>TWINHEAP ISECT ALGORITHM</vt:lpstr>
      <vt:lpstr>PROBE BASED ALGORITHM</vt:lpstr>
      <vt:lpstr>IMPROVEMENT METHODS</vt:lpstr>
      <vt:lpstr>SPLITTING INTERVAL LIST</vt:lpstr>
      <vt:lpstr>PowerPoint Presentation</vt:lpstr>
      <vt:lpstr>SYSTEM PERFORMANCE</vt:lpstr>
      <vt:lpstr>CONCLUSION</vt:lpstr>
      <vt:lpstr>REFERENCE</vt:lpstr>
      <vt:lpstr>REFERENCE</vt:lpstr>
      <vt:lpstr>THANK YOU</vt:lpstr>
      <vt:lpstr>QUESTIONS ???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vk</dc:creator>
  <cp:lastModifiedBy>ANOOP</cp:lastModifiedBy>
  <cp:revision>417</cp:revision>
  <dcterms:created xsi:type="dcterms:W3CDTF">2013-08-26T17:16:09Z</dcterms:created>
  <dcterms:modified xsi:type="dcterms:W3CDTF">2013-10-31T01:35:26Z</dcterms:modified>
</cp:coreProperties>
</file>