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handoutMasterIdLst>
    <p:handoutMasterId r:id="rId30"/>
  </p:handoutMasterIdLst>
  <p:sldIdLst>
    <p:sldId id="278" r:id="rId2"/>
    <p:sldId id="279" r:id="rId3"/>
    <p:sldId id="280" r:id="rId4"/>
    <p:sldId id="282" r:id="rId5"/>
    <p:sldId id="273" r:id="rId6"/>
    <p:sldId id="292" r:id="rId7"/>
    <p:sldId id="312" r:id="rId8"/>
    <p:sldId id="311" r:id="rId9"/>
    <p:sldId id="293" r:id="rId10"/>
    <p:sldId id="263" r:id="rId11"/>
    <p:sldId id="295" r:id="rId12"/>
    <p:sldId id="314" r:id="rId13"/>
    <p:sldId id="298" r:id="rId14"/>
    <p:sldId id="313" r:id="rId15"/>
    <p:sldId id="300" r:id="rId16"/>
    <p:sldId id="299" r:id="rId17"/>
    <p:sldId id="297" r:id="rId18"/>
    <p:sldId id="303" r:id="rId19"/>
    <p:sldId id="302" r:id="rId20"/>
    <p:sldId id="301" r:id="rId21"/>
    <p:sldId id="304" r:id="rId22"/>
    <p:sldId id="305" r:id="rId23"/>
    <p:sldId id="307" r:id="rId24"/>
    <p:sldId id="281" r:id="rId25"/>
    <p:sldId id="310" r:id="rId26"/>
    <p:sldId id="308" r:id="rId27"/>
    <p:sldId id="30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99" autoAdjust="0"/>
    <p:restoredTop sz="94975" autoAdjust="0"/>
  </p:normalViewPr>
  <p:slideViewPr>
    <p:cSldViewPr>
      <p:cViewPr>
        <p:scale>
          <a:sx n="66" d="100"/>
          <a:sy n="66" d="100"/>
        </p:scale>
        <p:origin x="-60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QueRIE:Collaborative Database Exploration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08077-B8B4-4FF0-83B4-392E1CA2F90E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631027-D8F0-4515-8CF1-68389BD2E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QueRIE:Collaborative Database Exploration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0659D-C4EC-4F78-8FB0-B3D37B2FF0DF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BC97-EE93-4636-AC8F-60D3FB37B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QueRIE:Collaborative Database Exploration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QueRIE:Collaborative Database Exploration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QueRIE:Collaborative Database Exploration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QueRIE:Collaborative Database Exploration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8D8A94-1FD3-4FCB-B8B3-A402922493CD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34B3A3-E2E4-4493-A5D0-8B8C5EA2CAA2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5073E3-2983-48F4-B0D4-981B0EE7B378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ECA35-DC60-4F13-AB1A-E81697D5E4B1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15648-4F2C-4D57-AC85-872D5185FD5A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CA3E6D-EB13-482B-8932-AB0020E525CD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D988A9-ADF3-4DD2-B0ED-6FD44A65F6AD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5E75F1-CB0E-49A1-9A6F-EE4B9B8D1218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DE1385-8D31-43D1-8C78-F27B1D18B2E2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17CEED-9ED6-4323-99DD-AC0896AD63BA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4FF034-BCF3-4A46-94CF-286694720DEA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58AD57-B1C6-4867-9A3C-6241C3E40D37}" type="datetime1">
              <a:rPr lang="en-US" smtClean="0"/>
              <a:pPr/>
              <a:t>9/10/2013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0"/>
            <a:ext cx="8077200" cy="381000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WELCOME</a:t>
            </a:r>
            <a:endParaRPr lang="en-IN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815340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EXISTING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 SYSTEM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1200"/>
            <a:ext cx="8229600" cy="39163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Query recommendation 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Tuple-Based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Query Recommendation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04800"/>
            <a:ext cx="7498080" cy="838200"/>
          </a:xfrm>
        </p:spPr>
        <p:txBody>
          <a:bodyPr/>
          <a:lstStyle/>
          <a:p>
            <a:pPr algn="ctr"/>
            <a:r>
              <a:rPr lang="en-US" smtClean="0">
                <a:effectLst/>
                <a:latin typeface="Times New Roman" pitchFamily="18" charset="0"/>
                <a:cs typeface="Times New Roman" pitchFamily="18" charset="0"/>
              </a:rPr>
              <a:t>TUPLE-BASED</a:t>
            </a:r>
            <a:endParaRPr lang="en-US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486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endParaRPr lang="en-US" baseline="30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Find S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[T] 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[T]-importance of tuple T in query Q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[T]=0,1</a:t>
            </a:r>
          </a:p>
          <a:p>
            <a:pPr lvl="4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0- T is not a witness</a:t>
            </a:r>
          </a:p>
          <a:p>
            <a:pPr lvl="4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1-T is a witness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Drawback:all tuples have same importance </a:t>
            </a:r>
          </a:p>
          <a:p>
            <a:pPr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smtClean="0">
                <a:effectLst/>
                <a:latin typeface="Times New Roman" pitchFamily="18" charset="0"/>
                <a:cs typeface="Times New Roman" pitchFamily="18" charset="0"/>
              </a:rPr>
              <a:t>TUPLE-BASED(cont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..)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computer science, MACE Kothamangalam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3160600"/>
            <a:ext cx="2438400" cy="116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 txBox="1">
            <a:spLocks/>
          </p:cNvSpPr>
          <p:nvPr/>
        </p:nvSpPr>
        <p:spPr>
          <a:xfrm>
            <a:off x="1371600" y="990600"/>
            <a:ext cx="7772400" cy="5867400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886968" marR="0" lvl="2" indent="-2286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US" sz="5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0" lang="en-US" sz="59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</a:t>
            </a:r>
            <a:r>
              <a:rPr kumimoji="0" lang="en-US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[T]=0,1/|ans(Q)|</a:t>
            </a:r>
          </a:p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6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Finding S</a:t>
            </a:r>
            <a:r>
              <a:rPr kumimoji="0" lang="en-US" sz="67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</a:t>
            </a:r>
            <a:r>
              <a:rPr kumimoji="0" lang="en-US" sz="6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[T]</a:t>
            </a:r>
          </a:p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67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6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Compute S</a:t>
            </a:r>
            <a:r>
              <a:rPr kumimoji="0" lang="en-US" sz="67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pred</a:t>
            </a:r>
          </a:p>
          <a:p>
            <a:pPr marL="886968" marR="0" lvl="2" indent="-2286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0" lang="en-US" sz="59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pred</a:t>
            </a:r>
            <a:r>
              <a:rPr kumimoji="0" lang="en-US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</a:t>
            </a:r>
            <a:r>
              <a:rPr kumimoji="0" lang="el-GR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α</a:t>
            </a:r>
            <a:r>
              <a:rPr kumimoji="0" lang="en-US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.S</a:t>
            </a:r>
            <a:r>
              <a:rPr kumimoji="0" lang="en-US" sz="59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0</a:t>
            </a:r>
            <a:r>
              <a:rPr kumimoji="0" lang="en-US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+(1-</a:t>
            </a:r>
            <a:r>
              <a:rPr kumimoji="0" lang="el-GR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α</a:t>
            </a:r>
            <a:r>
              <a:rPr kumimoji="0" lang="en-US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). ∑ sim(S</a:t>
            </a:r>
            <a:r>
              <a:rPr kumimoji="0" lang="en-US" sz="59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i,</a:t>
            </a:r>
            <a:r>
              <a:rPr kumimoji="0" lang="en-US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S</a:t>
            </a:r>
            <a:r>
              <a:rPr kumimoji="0" lang="en-US" sz="59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0</a:t>
            </a:r>
            <a:r>
              <a:rPr kumimoji="0" lang="en-US" sz="5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).S</a:t>
            </a:r>
            <a:r>
              <a:rPr kumimoji="0" lang="en-US" sz="59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i</a:t>
            </a:r>
            <a:endParaRPr kumimoji="0" lang="en-US" sz="5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7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6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Recommend Queries using </a:t>
            </a:r>
            <a:r>
              <a:rPr kumimoji="0" lang="en-US" sz="6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  <a:r>
              <a:rPr kumimoji="0" lang="en-US" sz="67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pred </a:t>
            </a:r>
            <a:endParaRPr kumimoji="0" lang="en-US" sz="67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t> 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886968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7400" y="0"/>
            <a:ext cx="6019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QueRIE: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Collaborative Database Exploration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DRAWBACKS</a:t>
            </a:r>
            <a:endParaRPr lang="en-US" sz="400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Complicated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Real time similarity calculations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Large memory needed</a:t>
            </a:r>
          </a:p>
          <a:p>
            <a:pPr>
              <a:buFont typeface="Wingdings" pitchFamily="2" charset="2"/>
              <a:buChar char="Ø"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PROPOSED</a:t>
            </a:r>
            <a:r>
              <a:rPr lang="en-US" sz="4400" smtClean="0">
                <a:effectLst/>
                <a:latin typeface="Times New Roman" pitchFamily="18" charset="0"/>
                <a:cs typeface="Times New Roman" pitchFamily="18" charset="0"/>
              </a:rPr>
              <a:t> SYSTEM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Query recommendation 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Fragment-Based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Query Recommendation</a:t>
            </a:r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76400" y="0"/>
            <a:ext cx="685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QueRIE: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Collaborative Database Exploration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FRAGMENT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BASED(contd..)</a:t>
            </a: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fragments for finding S</a:t>
            </a:r>
            <a:r>
              <a:rPr lang="en-US" baseline="30000" smtClean="0">
                <a:latin typeface="Times New Roman" pitchFamily="18" charset="0"/>
                <a:cs typeface="Times New Roman" pitchFamily="18" charset="0"/>
              </a:rPr>
              <a:t>pred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Fragments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: Attribute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references,tables references etc.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Find S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mtClean="0">
                <a:latin typeface="Times New Roman"/>
                <a:cs typeface="Times New Roman"/>
              </a:rPr>
              <a:t>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] 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-2500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800" smtClean="0">
                <a:latin typeface="Times New Roman"/>
                <a:cs typeface="Times New Roman"/>
              </a:rPr>
              <a:t>ø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]=0,1</a:t>
            </a:r>
          </a:p>
          <a:p>
            <a:pPr>
              <a:buFont typeface="Wingdings" pitchFamily="2" charset="2"/>
              <a:buChar char="Ø"/>
            </a:pPr>
            <a:endParaRPr lang="en-US" sz="2800" smtClean="0"/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52400"/>
            <a:ext cx="7498080" cy="1066800"/>
          </a:xfrm>
        </p:spPr>
        <p:txBody>
          <a:bodyPr/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FRAGMENT</a:t>
            </a:r>
            <a:r>
              <a:rPr lang="en-US" sz="4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BASED(contd</a:t>
            </a:r>
            <a:r>
              <a:rPr lang="en-US" sz="4400" smtClean="0">
                <a:latin typeface="Times New Roman" pitchFamily="18" charset="0"/>
                <a:cs typeface="Times New Roman" pitchFamily="18" charset="0"/>
              </a:rPr>
              <a:t>..)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Find S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[ø] 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Binary scheme</a:t>
            </a:r>
          </a:p>
          <a:p>
            <a:pPr lvl="4">
              <a:lnSpc>
                <a:spcPct val="150000"/>
              </a:lnSpc>
              <a:buFont typeface="Wingdings" pitchFamily="2" charset="2"/>
              <a:buChar char="Ø"/>
            </a:pPr>
            <a:endParaRPr lang="en-US" sz="2800" baseline="-2500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Weighted scheme</a:t>
            </a:r>
          </a:p>
          <a:p>
            <a:pPr lvl="4">
              <a:lnSpc>
                <a:spcPct val="150000"/>
              </a:lnSpc>
              <a:buFont typeface="Wingdings" pitchFamily="2" charset="2"/>
              <a:buChar char="Ø"/>
            </a:pPr>
            <a:endParaRPr lang="en-US" sz="2800" baseline="-250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Compute sim(p, ø) for all fragment pairs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4114800"/>
            <a:ext cx="236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2895600"/>
            <a:ext cx="205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457200"/>
            <a:ext cx="7498080" cy="1219200"/>
          </a:xfrm>
        </p:spPr>
        <p:txBody>
          <a:bodyPr/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FRAGMENT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 BASED(cntd..)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en-US" smtClean="0"/>
          </a:p>
          <a:p>
            <a:pPr>
              <a:buFont typeface="Wingdings" pitchFamily="2" charset="2"/>
              <a:buChar char="Ø"/>
            </a:pPr>
            <a:r>
              <a:rPr lang="en-US" smtClean="0"/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Compute S</a:t>
            </a:r>
            <a:r>
              <a:rPr lang="en-US" baseline="30000" smtClean="0">
                <a:latin typeface="Times New Roman" pitchFamily="18" charset="0"/>
                <a:cs typeface="Times New Roman" pitchFamily="18" charset="0"/>
              </a:rPr>
              <a:t>pred</a:t>
            </a:r>
          </a:p>
          <a:p>
            <a:pPr>
              <a:buFont typeface="Wingdings" pitchFamily="2" charset="2"/>
              <a:buChar char="Ø"/>
            </a:pPr>
            <a:endParaRPr lang="en-US" smtClean="0"/>
          </a:p>
          <a:p>
            <a:pPr>
              <a:buFont typeface="Wingdings" pitchFamily="2" charset="2"/>
              <a:buChar char="Ø"/>
            </a:pPr>
            <a:r>
              <a:rPr lang="en-US" smtClean="0"/>
              <a:t> S</a:t>
            </a:r>
            <a:r>
              <a:rPr lang="en-US" baseline="30000" smtClean="0"/>
              <a:t>pred</a:t>
            </a:r>
            <a:r>
              <a:rPr lang="en-US" smtClean="0"/>
              <a:t> [</a:t>
            </a:r>
            <a:r>
              <a:rPr lang="en-US" smtClean="0">
                <a:latin typeface="Times New Roman"/>
                <a:cs typeface="Times New Roman"/>
              </a:rPr>
              <a:t>ø</a:t>
            </a:r>
            <a:r>
              <a:rPr lang="en-US" smtClean="0">
                <a:latin typeface="Times New Roman"/>
                <a:cs typeface="Times New Roman"/>
              </a:rPr>
              <a:t>]= ∑</a:t>
            </a:r>
            <a:r>
              <a:rPr lang="en-US" baseline="-25000" smtClean="0">
                <a:latin typeface="Times New Roman"/>
                <a:cs typeface="Times New Roman"/>
              </a:rPr>
              <a:t>p</a:t>
            </a:r>
            <a:r>
              <a:rPr lang="en-US" sz="7500" baseline="-25000" smtClean="0">
                <a:latin typeface="Times New Roman"/>
                <a:cs typeface="Times New Roman"/>
              </a:rPr>
              <a:t>ᵋ</a:t>
            </a:r>
            <a:r>
              <a:rPr lang="en-US" sz="2800" baseline="-25000" smtClean="0">
                <a:latin typeface="Times New Roman"/>
                <a:cs typeface="Times New Roman"/>
              </a:rPr>
              <a:t>R</a:t>
            </a:r>
            <a:r>
              <a:rPr lang="en-US" sz="2800" smtClean="0">
                <a:latin typeface="Times New Roman"/>
                <a:cs typeface="Times New Roman"/>
              </a:rPr>
              <a:t> </a:t>
            </a:r>
            <a:r>
              <a:rPr lang="en-US" smtClean="0">
                <a:latin typeface="Times New Roman"/>
                <a:cs typeface="Times New Roman"/>
              </a:rPr>
              <a:t>S</a:t>
            </a:r>
            <a:r>
              <a:rPr lang="en-US" baseline="-25000" smtClean="0">
                <a:latin typeface="Times New Roman"/>
                <a:cs typeface="Times New Roman"/>
              </a:rPr>
              <a:t>0</a:t>
            </a:r>
            <a:r>
              <a:rPr lang="en-US" smtClean="0">
                <a:latin typeface="Times New Roman"/>
                <a:cs typeface="Times New Roman"/>
              </a:rPr>
              <a:t>[p</a:t>
            </a:r>
            <a:r>
              <a:rPr lang="en-US" smtClean="0">
                <a:latin typeface="Times New Roman"/>
                <a:cs typeface="Times New Roman"/>
              </a:rPr>
              <a:t>]*sim(p,ø)</a:t>
            </a:r>
            <a:endParaRPr lang="en-US" sz="7500" baseline="-25000" smtClean="0"/>
          </a:p>
          <a:p>
            <a:pPr>
              <a:buNone/>
            </a:pPr>
            <a:r>
              <a:rPr lang="en-US" smtClean="0"/>
              <a:t>                   </a:t>
            </a:r>
            <a:r>
              <a:rPr lang="en-US" smtClean="0">
                <a:latin typeface="Times New Roman"/>
                <a:cs typeface="Times New Roman"/>
              </a:rPr>
              <a:t>∑</a:t>
            </a:r>
            <a:r>
              <a:rPr lang="en-US" baseline="-25000" smtClean="0">
                <a:latin typeface="Times New Roman"/>
                <a:cs typeface="Times New Roman"/>
              </a:rPr>
              <a:t>p</a:t>
            </a:r>
            <a:r>
              <a:rPr lang="en-US" sz="7500" baseline="-25000" smtClean="0">
                <a:latin typeface="Times New Roman"/>
                <a:cs typeface="Times New Roman"/>
              </a:rPr>
              <a:t>ᵋ</a:t>
            </a:r>
            <a:r>
              <a:rPr lang="en-US" sz="2800" baseline="-25000" smtClean="0">
                <a:latin typeface="Times New Roman"/>
                <a:cs typeface="Times New Roman"/>
              </a:rPr>
              <a:t>R</a:t>
            </a:r>
            <a:r>
              <a:rPr lang="en-US" sz="2800" smtClean="0">
                <a:latin typeface="Times New Roman"/>
                <a:cs typeface="Times New Roman"/>
              </a:rPr>
              <a:t> </a:t>
            </a:r>
            <a:r>
              <a:rPr lang="en-US" smtClean="0">
                <a:latin typeface="Times New Roman"/>
                <a:cs typeface="Times New Roman"/>
              </a:rPr>
              <a:t>sim(p,ø)</a:t>
            </a:r>
            <a:endParaRPr lang="en-US" sz="7500" smtClean="0"/>
          </a:p>
          <a:p>
            <a:pPr>
              <a:buFont typeface="Wingdings" pitchFamily="2" charset="2"/>
              <a:buChar char="Ø"/>
            </a:pPr>
            <a:endParaRPr lang="en-US" smtClean="0"/>
          </a:p>
          <a:p>
            <a:pPr>
              <a:buFont typeface="Wingdings" pitchFamily="2" charset="2"/>
              <a:buChar char="Ø"/>
            </a:pPr>
            <a:r>
              <a:rPr lang="en-US" smtClean="0"/>
              <a:t>Using S</a:t>
            </a:r>
            <a:r>
              <a:rPr lang="en-US" baseline="30000" smtClean="0"/>
              <a:t>pred</a:t>
            </a:r>
            <a:r>
              <a:rPr lang="en-US" smtClean="0"/>
              <a:t> recommend queries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3429000" y="4114800"/>
            <a:ext cx="3505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00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Query Preprocessing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Similarity calculations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The QueRIE system prototype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609600"/>
            <a:ext cx="749808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cap="all" smtClean="0">
                <a:effectLst/>
                <a:latin typeface="Times New Roman" pitchFamily="18" charset="0"/>
                <a:cs typeface="Times New Roman" pitchFamily="18" charset="0"/>
              </a:rPr>
              <a:t>Query</a:t>
            </a:r>
            <a:r>
              <a:rPr lang="en-US" cap="all" smtClean="0"/>
              <a:t> </a:t>
            </a:r>
            <a:r>
              <a:rPr lang="en-US" sz="4400" cap="all" smtClean="0">
                <a:latin typeface="Times New Roman" pitchFamily="18" charset="0"/>
                <a:cs typeface="Times New Roman" pitchFamily="18" charset="0"/>
              </a:rPr>
              <a:t>Preprocessing</a:t>
            </a:r>
            <a:r>
              <a:rPr lang="en-US" smtClean="0"/>
              <a:t/>
            </a:r>
            <a:br>
              <a:rPr lang="en-US" smtClean="0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410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Converting all WHERE clause to generic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strings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Eg:</a:t>
            </a:r>
          </a:p>
          <a:p>
            <a:pPr lvl="2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Before preprocessing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SELECT  id,count(*) FROM region WHERE type like ‘tiprimary’ GROUP BY id HAVING count(*)&gt;1</a:t>
            </a:r>
          </a:p>
          <a:p>
            <a:pPr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1905000"/>
          </a:xfrm>
        </p:spPr>
        <p:txBody>
          <a:bodyPr>
            <a:noAutofit/>
          </a:bodyPr>
          <a:lstStyle/>
          <a:p>
            <a:r>
              <a:rPr lang="en-IN" sz="4000" smtClean="0">
                <a:latin typeface="Times New Roman" pitchFamily="18" charset="0"/>
                <a:cs typeface="Times New Roman" pitchFamily="18" charset="0"/>
              </a:rPr>
              <a:t>QueRIE: COLLABORATIVE DATABASE EXPLORATION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8305800" cy="43434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IN" sz="12800" smtClean="0">
                <a:latin typeface="Times New Roman" pitchFamily="18" charset="0"/>
                <a:cs typeface="Times New Roman" pitchFamily="18" charset="0"/>
              </a:rPr>
              <a:t>Topic Approval:02/09/2013    </a:t>
            </a:r>
            <a:endParaRPr lang="en-IN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n-IN" sz="1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2800" smtClean="0">
                <a:latin typeface="Times New Roman" pitchFamily="18" charset="0"/>
                <a:cs typeface="Times New Roman" pitchFamily="18" charset="0"/>
              </a:rPr>
              <a:t>Slide Approval:06/09/2013</a:t>
            </a:r>
            <a:endParaRPr lang="en-IN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n-IN" sz="12800" dirty="0" smtClean="0">
                <a:latin typeface="Times New Roman" pitchFamily="18" charset="0"/>
                <a:cs typeface="Times New Roman" pitchFamily="18" charset="0"/>
              </a:rPr>
              <a:t>Topic And Slides </a:t>
            </a:r>
            <a:r>
              <a:rPr lang="en-IN" sz="12800" smtClean="0">
                <a:latin typeface="Times New Roman" pitchFamily="18" charset="0"/>
                <a:cs typeface="Times New Roman" pitchFamily="18" charset="0"/>
              </a:rPr>
              <a:t>Approved </a:t>
            </a:r>
            <a:r>
              <a:rPr lang="en-IN" sz="12800" smtClean="0">
                <a:latin typeface="Times New Roman" pitchFamily="18" charset="0"/>
                <a:cs typeface="Times New Roman" pitchFamily="18" charset="0"/>
              </a:rPr>
              <a:t>By:Mr.Aby Abhai T.                                        </a:t>
            </a:r>
            <a:endParaRPr lang="en-IN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IN" sz="12800" smtClean="0">
                <a:latin typeface="Times New Roman" pitchFamily="18" charset="0"/>
                <a:cs typeface="Times New Roman" pitchFamily="18" charset="0"/>
              </a:rPr>
              <a:t>                                                     Anjana.C.S</a:t>
            </a:r>
          </a:p>
          <a:p>
            <a:pPr>
              <a:lnSpc>
                <a:spcPct val="120000"/>
              </a:lnSpc>
              <a:buNone/>
            </a:pPr>
            <a:r>
              <a:rPr lang="en-IN" sz="12800" smtClean="0">
                <a:latin typeface="Times New Roman" pitchFamily="18" charset="0"/>
                <a:cs typeface="Times New Roman" pitchFamily="18" charset="0"/>
              </a:rPr>
              <a:t>                                                     Roll num:6</a:t>
            </a:r>
          </a:p>
          <a:p>
            <a:pPr>
              <a:lnSpc>
                <a:spcPct val="120000"/>
              </a:lnSpc>
              <a:buNone/>
            </a:pPr>
            <a:r>
              <a:rPr lang="en-IN" sz="12800" smtClean="0">
                <a:latin typeface="Times New Roman" pitchFamily="18" charset="0"/>
                <a:cs typeface="Times New Roman" pitchFamily="18" charset="0"/>
              </a:rPr>
              <a:t>                                                     S7 R</a:t>
            </a:r>
            <a:endParaRPr lang="en-IN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en-US" sz="1280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endParaRPr lang="en-IN" sz="1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90688" cy="914400"/>
          </a:xfrm>
        </p:spPr>
        <p:txBody>
          <a:bodyPr>
            <a:noAutofit/>
          </a:bodyPr>
          <a:lstStyle/>
          <a:p>
            <a:pPr algn="ctr"/>
            <a:r>
              <a:rPr lang="en-US" sz="4000" cap="all" smtClean="0">
                <a:effectLst/>
                <a:latin typeface="Times New Roman" pitchFamily="18" charset="0"/>
                <a:cs typeface="Times New Roman" pitchFamily="18" charset="0"/>
              </a:rPr>
              <a:t>Query</a:t>
            </a:r>
            <a:r>
              <a:rPr lang="en-US" sz="4000" cap="all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cap="all" smtClean="0">
                <a:latin typeface="Times New Roman" pitchFamily="18" charset="0"/>
                <a:cs typeface="Times New Roman" pitchFamily="18" charset="0"/>
              </a:rPr>
              <a:t>Preprocessing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(contd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..)</a:t>
            </a: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715000"/>
          </a:xfrm>
        </p:spPr>
        <p:txBody>
          <a:bodyPr>
            <a:normAutofit/>
          </a:bodyPr>
          <a:lstStyle/>
          <a:p>
            <a:pPr lvl="2">
              <a:lnSpc>
                <a:spcPct val="150000"/>
              </a:lnSpc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After preprocessing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SELECT  id,count(*) FROM region WHERE region.type PATMATCH GROUP BY id HAVING count(*) COMPARE NUM</a:t>
            </a:r>
          </a:p>
          <a:p>
            <a:pPr marL="365760" lvl="1" indent="-283464">
              <a:lnSpc>
                <a:spcPct val="150000"/>
              </a:lnSpc>
              <a:spcBef>
                <a:spcPts val="600"/>
              </a:spcBef>
              <a:buSzPct val="80000"/>
              <a:buFont typeface="Wingdings" pitchFamily="2" charset="2"/>
              <a:buChar char="Ø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Fragments are:</a:t>
            </a:r>
          </a:p>
          <a:p>
            <a:pPr marL="612648" lvl="2" indent="-283464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SzPct val="80000"/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Count(*),region,region.type PATMATCH,count(*) COMPARE NUM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SIMILARITY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 CALCULATION</a:t>
            </a: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Session summaries stored in noSQL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Three hash tables used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Session summary hash table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Fragment hash table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Similarity hash table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Auotomatic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updation of hash table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533400"/>
            <a:ext cx="7498080" cy="914400"/>
          </a:xfrm>
        </p:spPr>
        <p:txBody>
          <a:bodyPr>
            <a:noAutofit/>
          </a:bodyPr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QueRIE </a:t>
            </a:r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 PROTOTYPE</a:t>
            </a:r>
            <a:r>
              <a:rPr lang="en-US" sz="4000" smtClean="0">
                <a:effectLst/>
              </a:rPr>
              <a:t/>
            </a:r>
            <a:br>
              <a:rPr lang="en-US" sz="4000" smtClean="0">
                <a:effectLst/>
              </a:rPr>
            </a:br>
            <a:endParaRPr lang="en-US" sz="400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User can select Recommendation Engine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User can accept,edit or reject the recommended query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Fragment based have more efficiency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Less memory and time needed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More helpful for large database like SkyServer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8077200" cy="762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8077200" cy="54102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A. Thusoo, J. Sarma, N. Jain, Z. Shao, P. Chakka, S. Antony, and R. Murthy, “Hive - a petabyte scale data warehouse using hadoop,” in Data Engineering (ICDE), 2010 IEEE 26th International Conference on, March</a:t>
            </a:r>
          </a:p>
          <a:p>
            <a:pPr>
              <a:buFont typeface="Wingdings" pitchFamily="2" charset="2"/>
              <a:buChar char="Ø"/>
            </a:pPr>
            <a:r>
              <a:rPr lang="en-US" smtClean="0"/>
              <a:t>G. Chatzopoulou, M. Eirinaki “Collaborative filtering for interactive database exploration,” in </a:t>
            </a:r>
            <a:r>
              <a:rPr lang="en-US" i="1" smtClean="0"/>
              <a:t>Proc. Of the 21st Intl. 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S. Mittal, J. S. V. Varman, G. Chatzopoulou, M. Eirinaki, and N. Polyzotis, “QueRIE: A Recommender System supporting Interactive Database Exploration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,”</a:t>
            </a:r>
          </a:p>
          <a:p>
            <a:pPr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J. Akbarnejad, G. Chatzopoulou, M. Eirinaki, S. Koshy, S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Mittal,D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. On, N. Polyzotis, and J. S. V. Varman, “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SQL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QueRIERecommendations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,” in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Proc. of the 36th Intl. Conf. on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Very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LargeDataBases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(VLDB 2010), 2010.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28800" y="0"/>
            <a:ext cx="6477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QueRIE: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Collaborative Database Exploration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mtClean="0"/>
          </a:p>
          <a:p>
            <a:pPr algn="ctr"/>
            <a:endParaRPr lang="en-US" smtClean="0"/>
          </a:p>
          <a:p>
            <a:pPr algn="ctr">
              <a:buNone/>
            </a:pPr>
            <a:r>
              <a:rPr lang="en-US" sz="6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en-US" sz="5400" smtClean="0">
                <a:solidFill>
                  <a:schemeClr val="accent3">
                    <a:lumMod val="50000"/>
                  </a:schemeClr>
                </a:solidFill>
              </a:rPr>
              <a:t> YOU</a:t>
            </a:r>
          </a:p>
          <a:p>
            <a:pPr algn="ctr"/>
            <a:endParaRPr lang="en-US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algn="ctr">
              <a:buNone/>
            </a:pPr>
            <a:r>
              <a:rPr lang="en-US" sz="6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en-US" sz="60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?</a:t>
            </a:r>
            <a:endParaRPr lang="en-US" sz="6000" b="1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8077200" cy="86836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/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8077200" cy="5638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QueRIE System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Existing System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>
              <a:lnSpc>
                <a:spcPct val="170000"/>
              </a:lnSpc>
            </a:pPr>
            <a:endParaRPr lang="en-US" dirty="0" smtClean="0"/>
          </a:p>
          <a:p>
            <a:pPr>
              <a:lnSpc>
                <a:spcPct val="170000"/>
              </a:lnSpc>
            </a:pPr>
            <a:endParaRPr lang="en-US" dirty="0" smtClean="0"/>
          </a:p>
          <a:p>
            <a:pPr>
              <a:lnSpc>
                <a:spcPct val="170000"/>
              </a:lnSpc>
            </a:pPr>
            <a:endParaRPr lang="en-US" dirty="0" smtClean="0"/>
          </a:p>
          <a:p>
            <a:pPr>
              <a:lnSpc>
                <a:spcPct val="170000"/>
              </a:lnSpc>
            </a:pPr>
            <a:endParaRPr lang="en-US" dirty="0" smtClean="0"/>
          </a:p>
          <a:p>
            <a:pPr>
              <a:lnSpc>
                <a:spcPct val="170000"/>
              </a:lnSpc>
            </a:pP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417638"/>
          </a:xfrm>
        </p:spPr>
        <p:txBody>
          <a:bodyPr>
            <a:normAutofit/>
          </a:bodyPr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Query Recommendation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Need of Query Recommendation 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Lack of SQL expertise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Lack of knowledge of the schema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ime consuming</a:t>
            </a: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Growing size of  data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8153400" cy="914400"/>
          </a:xfrm>
        </p:spPr>
        <p:txBody>
          <a:bodyPr>
            <a:normAutofit/>
          </a:bodyPr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EXAMPLE</a:t>
            </a:r>
            <a:endParaRPr lang="en-US" sz="4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90600"/>
            <a:ext cx="7498080" cy="5257800"/>
          </a:xfrm>
        </p:spPr>
        <p:txBody>
          <a:bodyPr anchor="ctr">
            <a:normAutofit/>
          </a:bodyPr>
          <a:lstStyle/>
          <a:p>
            <a:pPr marL="596646" indent="-514350">
              <a:lnSpc>
                <a:spcPct val="160000"/>
              </a:lnSpc>
              <a:buFont typeface="+mj-lt"/>
              <a:buAutoNum type="arabicPeriod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SELECT count(*) FROM region WHERE type like ‘tiprimary’</a:t>
            </a:r>
          </a:p>
          <a:p>
            <a:pPr marL="596646" indent="-514350">
              <a:lnSpc>
                <a:spcPct val="160000"/>
              </a:lnSpc>
              <a:buFont typeface="+mj-lt"/>
              <a:buAutoNum type="arabicPeriod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SELECT count(distinct id) FROM region WHERE type like ‘tiprimary’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0600" y="0"/>
            <a:ext cx="8153400" cy="141763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4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EXAMPLE(Cont</a:t>
            </a:r>
            <a:r>
              <a:rPr lang="en-US" smtClean="0"/>
              <a:t>..)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98080" cy="4495800"/>
          </a:xfrm>
        </p:spPr>
        <p:txBody>
          <a:bodyPr>
            <a:normAutofit lnSpcReduction="10000"/>
          </a:bodyPr>
          <a:lstStyle/>
          <a:p>
            <a:pPr marL="596646" indent="-514350">
              <a:lnSpc>
                <a:spcPct val="150000"/>
              </a:lnSpc>
              <a:buFont typeface="+mj-lt"/>
              <a:buAutoNum type="arabicPeriod" startAt="3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SELECT id,count(*) FROM region WHERE type like ‘tiprimary’ GROUP BY id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 startAt="4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SELECT  id,count(*) FROM region WHERE type like ‘tiprimary’ GROUP BY id HAVING count(*)&gt;1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QueRIE</a:t>
            </a:r>
            <a:r>
              <a:rPr lang="en-US" sz="4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SYSTEM</a:t>
            </a:r>
            <a:endParaRPr lang="en-US" sz="400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Query Recommendations for Interactive data Exploration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Use Queries of past users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19200" y="6305550"/>
            <a:ext cx="7391400" cy="4762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05000" y="0"/>
            <a:ext cx="6248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QueRIE: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Collaborative Database Exploration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ARCHITECTURE</a:t>
            </a:r>
            <a:endParaRPr lang="en-US" sz="4000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19200" y="6305550"/>
            <a:ext cx="7391400" cy="4762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0"/>
            <a:ext cx="78676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47800" y="5964197"/>
            <a:ext cx="601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COURTESY; IEEE TRANSACTIONS ON KNOWLEDGE AND DATA ENGINEERING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0"/>
            <a:ext cx="6172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Querie: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Collaborative Database Exploration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effectLst/>
                <a:latin typeface="Times New Roman" pitchFamily="18" charset="0"/>
                <a:cs typeface="Times New Roman" pitchFamily="18" charset="0"/>
              </a:rPr>
              <a:t>STEPS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 IN RECOMMENDATION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24000"/>
            <a:ext cx="7498080" cy="5105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Generate the session summary,S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Computes predicted summary S</a:t>
            </a:r>
            <a:r>
              <a:rPr lang="en-US" baseline="30000" smtClean="0">
                <a:latin typeface="Times New Roman" pitchFamily="18" charset="0"/>
                <a:cs typeface="Times New Roman" pitchFamily="18" charset="0"/>
              </a:rPr>
              <a:t>pred</a:t>
            </a: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aseline="30000" smtClean="0">
                <a:latin typeface="Times New Roman" pitchFamily="18" charset="0"/>
                <a:cs typeface="Times New Roman" pitchFamily="18" charset="0"/>
              </a:rPr>
              <a:t>pred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=f(</a:t>
            </a:r>
            <a:r>
              <a:rPr lang="el-GR" sz="280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,S</a:t>
            </a:r>
            <a:r>
              <a:rPr lang="en-US" sz="2800" baseline="-2500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,S</a:t>
            </a:r>
            <a:r>
              <a:rPr lang="en-US" sz="2800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,S</a:t>
            </a:r>
            <a:r>
              <a:rPr lang="en-US" sz="2800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…..S</a:t>
            </a:r>
            <a:r>
              <a:rPr lang="en-US" sz="2800" baseline="-2500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2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l-GR" sz="280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: mixing factor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Using S</a:t>
            </a:r>
            <a:r>
              <a:rPr lang="en-US" baseline="30000" smtClean="0">
                <a:latin typeface="Times New Roman" pitchFamily="18" charset="0"/>
                <a:cs typeface="Times New Roman" pitchFamily="18" charset="0"/>
              </a:rPr>
              <a:t>pred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generate recommendation   queries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0"/>
            <a:ext cx="815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QueRIE : Collaborative Database Exploration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990600" y="6305550"/>
            <a:ext cx="8153400" cy="552450"/>
          </a:xfrm>
        </p:spPr>
        <p:txBody>
          <a:bodyPr/>
          <a:lstStyle/>
          <a:p>
            <a:pPr algn="ctr"/>
            <a:r>
              <a:rPr lang="en-US" smtClean="0"/>
              <a:t>Dept.of computer science, MACE Kothamangalam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7722</TotalTime>
  <Words>953</Words>
  <Application>Microsoft Office PowerPoint</Application>
  <PresentationFormat>On-screen Show (4:3)</PresentationFormat>
  <Paragraphs>197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Solstice</vt:lpstr>
      <vt:lpstr>WELCOME</vt:lpstr>
      <vt:lpstr>QueRIE: COLLABORATIVE DATABASE EXPLORATION</vt:lpstr>
      <vt:lpstr>CONTENTS</vt:lpstr>
      <vt:lpstr>INTRODUCTION</vt:lpstr>
      <vt:lpstr>EXAMPLE</vt:lpstr>
      <vt:lpstr>EXAMPLE(Cont..)</vt:lpstr>
      <vt:lpstr>QueRIE SYSTEM</vt:lpstr>
      <vt:lpstr>ARCHITECTURE</vt:lpstr>
      <vt:lpstr>STEPS IN RECOMMENDATION</vt:lpstr>
      <vt:lpstr>EXISTING SYSTEM</vt:lpstr>
      <vt:lpstr>TUPLE-BASED</vt:lpstr>
      <vt:lpstr>TUPLE-BASED(cont..)</vt:lpstr>
      <vt:lpstr>DRAWBACKS</vt:lpstr>
      <vt:lpstr>PROPOSED SYSTEM</vt:lpstr>
      <vt:lpstr>FRAGMENT BASED(contd..)</vt:lpstr>
      <vt:lpstr>FRAGMENT BASED(contd..)</vt:lpstr>
      <vt:lpstr>FRAGMENT BASED(cntd..)</vt:lpstr>
      <vt:lpstr>IMPLEMENTATION</vt:lpstr>
      <vt:lpstr>Query Preprocessing </vt:lpstr>
      <vt:lpstr>Query Preprocessing(contd..)</vt:lpstr>
      <vt:lpstr>SIMILARITY CALCULATION</vt:lpstr>
      <vt:lpstr> QueRIE SYSTEM PROTOTYPE </vt:lpstr>
      <vt:lpstr>CONCLUSION</vt:lpstr>
      <vt:lpstr>REFERENCES</vt:lpstr>
      <vt:lpstr>REFERENCES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AND INCLUDING EXPERTS FOR ONLINE HELP</dc:title>
  <dc:creator>user</dc:creator>
  <cp:lastModifiedBy>ANJU</cp:lastModifiedBy>
  <cp:revision>386</cp:revision>
  <dcterms:created xsi:type="dcterms:W3CDTF">2013-07-13T10:05:55Z</dcterms:created>
  <dcterms:modified xsi:type="dcterms:W3CDTF">2013-09-11T05:09:36Z</dcterms:modified>
</cp:coreProperties>
</file>