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87" r:id="rId8"/>
    <p:sldId id="289" r:id="rId9"/>
    <p:sldId id="290" r:id="rId10"/>
    <p:sldId id="262" r:id="rId11"/>
    <p:sldId id="263" r:id="rId12"/>
    <p:sldId id="264" r:id="rId13"/>
    <p:sldId id="265" r:id="rId14"/>
    <p:sldId id="267" r:id="rId15"/>
    <p:sldId id="268" r:id="rId16"/>
    <p:sldId id="270" r:id="rId17"/>
    <p:sldId id="271" r:id="rId18"/>
    <p:sldId id="272" r:id="rId19"/>
    <p:sldId id="273" r:id="rId20"/>
    <p:sldId id="291" r:id="rId21"/>
    <p:sldId id="274" r:id="rId22"/>
    <p:sldId id="292" r:id="rId23"/>
    <p:sldId id="286" r:id="rId24"/>
    <p:sldId id="282" r:id="rId25"/>
    <p:sldId id="283" r:id="rId26"/>
    <p:sldId id="284" r:id="rId27"/>
    <p:sldId id="285" r:id="rId28"/>
    <p:sldId id="288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94FF0F-8AE6-4C52-B465-632149BA5B09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15F30F-52F5-480E-85D6-F9BF9851B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630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5F30F-52F5-480E-85D6-F9BF9851B0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708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5F30F-52F5-480E-85D6-F9BF9851B07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545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C440ADB4-2043-4502-BBD5-FFA44FAEC8D4}" type="datetime1">
              <a:rPr lang="en-US" smtClean="0"/>
              <a:t>10/8/2013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B3895-80C3-445B-90E5-41FC996FA0A3}" type="datetime1">
              <a:rPr lang="en-US" smtClean="0"/>
              <a:t>10/8/2013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ACAA-9CA7-4FFF-BEFA-1A650FBC7BB6}" type="datetime1">
              <a:rPr lang="en-US" smtClean="0"/>
              <a:t>10/8/2013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D07A7-2296-4E25-8496-8CB7C3BE4E64}" type="datetime1">
              <a:rPr lang="en-US" smtClean="0"/>
              <a:t>10/8/2013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2616-B9B4-4DFE-B6AC-337EABC751D8}" type="datetime1">
              <a:rPr lang="en-US" smtClean="0"/>
              <a:t>10/8/2013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050BF-4308-4739-92CD-74A823517678}" type="datetime1">
              <a:rPr lang="en-US" smtClean="0"/>
              <a:t>10/8/2013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CB64-CD3C-44CF-A3CE-B20802A59628}" type="datetime1">
              <a:rPr lang="en-US" smtClean="0"/>
              <a:t>10/8/2013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D55B7-2009-418D-ACB4-44895553B1F9}" type="datetime1">
              <a:rPr lang="en-US" smtClean="0"/>
              <a:t>10/8/2013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EDEF-E1BB-4494-9056-1DCB114CE256}" type="datetime1">
              <a:rPr lang="en-US" smtClean="0"/>
              <a:t>10/8/2013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689582"/>
          </a:xfrm>
        </p:spPr>
        <p:txBody>
          <a:bodyPr/>
          <a:lstStyle>
            <a:lvl1pPr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73200"/>
            <a:ext cx="9905999" cy="4318001"/>
          </a:xfrm>
        </p:spPr>
        <p:txBody>
          <a:bodyPr>
            <a:normAutofit/>
          </a:bodyPr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75998-56E2-40D8-8641-22AC345C9990}" type="datetime1">
              <a:rPr lang="en-US" smtClean="0"/>
              <a:t>10/8/2013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EFA0-AEC7-4AB7-A515-A35ED6AF4900}" type="datetime1">
              <a:rPr lang="en-US" smtClean="0"/>
              <a:t>10/8/2013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6E2B-C1A7-4C67-A652-130024A22898}" type="datetime1">
              <a:rPr lang="en-US" smtClean="0"/>
              <a:t>10/8/2013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BA689-1F85-4CDB-9E5E-F0DD06BF3E64}" type="datetime1">
              <a:rPr lang="en-US" smtClean="0"/>
              <a:t>10/8/2013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2A129-9B28-4E8D-9074-3176322615B8}" type="datetime1">
              <a:rPr lang="en-US" smtClean="0"/>
              <a:t>10/8/2013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FE5D2-5DFE-4884-A8D7-5D7FD914C845}" type="datetime1">
              <a:rPr lang="en-US" smtClean="0"/>
              <a:t>10/8/2013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12AC-3238-46F2-A8B7-24BA4160FAE8}" type="datetime1">
              <a:rPr lang="en-US" smtClean="0"/>
              <a:t>10/8/2013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E627A-54CE-42E0-ACB7-AC830CA1E74E}" type="datetime1">
              <a:rPr lang="en-US" smtClean="0"/>
              <a:t>10/8/2013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89380-F6B1-4598-AF79-A5FD09991098}" type="datetime1">
              <a:rPr lang="en-US" smtClean="0"/>
              <a:t>10/8/2013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WELCOME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75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200" dirty="0" smtClean="0"/>
              <a:t>Purpose -Dynamic Cache Reconfiguration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Energy Conservation with performance consideration</a:t>
            </a:r>
          </a:p>
          <a:p>
            <a:r>
              <a:rPr lang="en-US" dirty="0" smtClean="0"/>
              <a:t>For Real-time systems-dynamic &amp; static</a:t>
            </a:r>
          </a:p>
          <a:p>
            <a:r>
              <a:rPr lang="en-US" dirty="0" smtClean="0"/>
              <a:t>Independent of Actual cache size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2146" y="193183"/>
            <a:ext cx="723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Dynamic Cache Reconfiguration in Soft Real Time Systems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9710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200" dirty="0" smtClean="0"/>
              <a:t>Dynamic Cache reconfiguration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Scheduling aware cache reconfiguration</a:t>
            </a:r>
          </a:p>
          <a:p>
            <a:r>
              <a:rPr lang="en-US" dirty="0" smtClean="0"/>
              <a:t>Static program profiling</a:t>
            </a:r>
          </a:p>
          <a:p>
            <a:r>
              <a:rPr lang="en-US" dirty="0" smtClean="0"/>
              <a:t>Different </a:t>
            </a:r>
            <a:r>
              <a:rPr lang="en-US" dirty="0"/>
              <a:t>o</a:t>
            </a:r>
            <a:r>
              <a:rPr lang="en-US" dirty="0" smtClean="0"/>
              <a:t>ptimal cache configuration </a:t>
            </a:r>
          </a:p>
          <a:p>
            <a:r>
              <a:rPr lang="en-US" dirty="0" smtClean="0"/>
              <a:t>Tasks are divided into phases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2146" y="193183"/>
            <a:ext cx="723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Dynamic Cache Reconfiguration in Soft Real Time Systems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6876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200" dirty="0" smtClean="0"/>
              <a:t>Dynamic cache reconfiguration </a:t>
            </a:r>
            <a:r>
              <a:rPr lang="en-US" sz="4200" b="0" cap="none" dirty="0" smtClean="0"/>
              <a:t>(Contd..)</a:t>
            </a:r>
            <a:endParaRPr lang="en-US" sz="4200" b="0" cap="non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Dept</a:t>
            </a:r>
            <a:r>
              <a:rPr lang="en-US" dirty="0" smtClean="0"/>
              <a:t> of CSE , MACE ,</a:t>
            </a:r>
            <a:r>
              <a:rPr lang="en-US" dirty="0" err="1" smtClean="0"/>
              <a:t>Kothamangalam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2146" y="193183"/>
            <a:ext cx="723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Dynamic Cache Reconfiguration in Soft Real Time Systems</a:t>
            </a:r>
            <a:endParaRPr lang="en-US" sz="1200" dirty="0"/>
          </a:p>
        </p:txBody>
      </p:sp>
      <p:grpSp>
        <p:nvGrpSpPr>
          <p:cNvPr id="7" name="Group 6"/>
          <p:cNvGrpSpPr/>
          <p:nvPr/>
        </p:nvGrpSpPr>
        <p:grpSpPr>
          <a:xfrm>
            <a:off x="2895606" y="2462114"/>
            <a:ext cx="6068090" cy="1595464"/>
            <a:chOff x="-3498" y="-5309"/>
            <a:chExt cx="3171401" cy="506161"/>
          </a:xfrm>
        </p:grpSpPr>
        <p:sp>
          <p:nvSpPr>
            <p:cNvPr id="10" name="Rectangle 9"/>
            <p:cNvSpPr/>
            <p:nvPr/>
          </p:nvSpPr>
          <p:spPr>
            <a:xfrm>
              <a:off x="1375367" y="343965"/>
              <a:ext cx="56351" cy="101717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423582" y="301279"/>
              <a:ext cx="37038" cy="134769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Shape 554"/>
            <p:cNvSpPr/>
            <p:nvPr/>
          </p:nvSpPr>
          <p:spPr>
            <a:xfrm>
              <a:off x="813970" y="1"/>
              <a:ext cx="693" cy="130927"/>
            </a:xfrm>
            <a:custGeom>
              <a:avLst/>
              <a:gdLst/>
              <a:ahLst/>
              <a:cxnLst/>
              <a:rect l="0" t="0" r="0" b="0"/>
              <a:pathLst>
                <a:path w="693" h="130927">
                  <a:moveTo>
                    <a:pt x="0" y="0"/>
                  </a:moveTo>
                  <a:lnTo>
                    <a:pt x="693" y="130927"/>
                  </a:lnTo>
                </a:path>
              </a:pathLst>
            </a:custGeom>
            <a:noFill/>
            <a:ln w="17319" cap="flat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Shape 555"/>
            <p:cNvSpPr/>
            <p:nvPr/>
          </p:nvSpPr>
          <p:spPr>
            <a:xfrm>
              <a:off x="2482089" y="8313"/>
              <a:ext cx="693" cy="131621"/>
            </a:xfrm>
            <a:custGeom>
              <a:avLst/>
              <a:gdLst/>
              <a:ahLst/>
              <a:cxnLst/>
              <a:rect l="0" t="0" r="0" b="0"/>
              <a:pathLst>
                <a:path w="693" h="131621">
                  <a:moveTo>
                    <a:pt x="0" y="0"/>
                  </a:moveTo>
                  <a:lnTo>
                    <a:pt x="693" y="131621"/>
                  </a:lnTo>
                </a:path>
              </a:pathLst>
            </a:custGeom>
            <a:noFill/>
            <a:ln w="17319" cap="flat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Shape 568"/>
            <p:cNvSpPr/>
            <p:nvPr/>
          </p:nvSpPr>
          <p:spPr>
            <a:xfrm>
              <a:off x="0" y="131621"/>
              <a:ext cx="6927" cy="360918"/>
            </a:xfrm>
            <a:custGeom>
              <a:avLst/>
              <a:gdLst/>
              <a:ahLst/>
              <a:cxnLst/>
              <a:rect l="0" t="0" r="0" b="0"/>
              <a:pathLst>
                <a:path w="6927" h="360918">
                  <a:moveTo>
                    <a:pt x="0" y="0"/>
                  </a:moveTo>
                  <a:lnTo>
                    <a:pt x="6927" y="360918"/>
                  </a:lnTo>
                </a:path>
              </a:pathLst>
            </a:custGeom>
            <a:noFill/>
            <a:ln w="10391" cap="rnd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Shape 569"/>
            <p:cNvSpPr/>
            <p:nvPr/>
          </p:nvSpPr>
          <p:spPr>
            <a:xfrm>
              <a:off x="813970" y="131621"/>
              <a:ext cx="693" cy="159330"/>
            </a:xfrm>
            <a:custGeom>
              <a:avLst/>
              <a:gdLst/>
              <a:ahLst/>
              <a:cxnLst/>
              <a:rect l="0" t="0" r="0" b="0"/>
              <a:pathLst>
                <a:path w="693" h="159330">
                  <a:moveTo>
                    <a:pt x="0" y="0"/>
                  </a:moveTo>
                  <a:lnTo>
                    <a:pt x="693" y="159330"/>
                  </a:lnTo>
                </a:path>
              </a:pathLst>
            </a:custGeom>
            <a:noFill/>
            <a:ln w="10391" cap="rnd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Shape 570"/>
            <p:cNvSpPr/>
            <p:nvPr/>
          </p:nvSpPr>
          <p:spPr>
            <a:xfrm>
              <a:off x="1633482" y="130928"/>
              <a:ext cx="6927" cy="361611"/>
            </a:xfrm>
            <a:custGeom>
              <a:avLst/>
              <a:gdLst/>
              <a:ahLst/>
              <a:cxnLst/>
              <a:rect l="0" t="0" r="0" b="0"/>
              <a:pathLst>
                <a:path w="6927" h="361611">
                  <a:moveTo>
                    <a:pt x="0" y="0"/>
                  </a:moveTo>
                  <a:lnTo>
                    <a:pt x="6927" y="361611"/>
                  </a:lnTo>
                </a:path>
              </a:pathLst>
            </a:custGeom>
            <a:noFill/>
            <a:ln w="10391" cap="rnd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Shape 571"/>
            <p:cNvSpPr/>
            <p:nvPr/>
          </p:nvSpPr>
          <p:spPr>
            <a:xfrm>
              <a:off x="0" y="408718"/>
              <a:ext cx="1619628" cy="55419"/>
            </a:xfrm>
            <a:custGeom>
              <a:avLst/>
              <a:gdLst/>
              <a:ahLst/>
              <a:cxnLst/>
              <a:rect l="0" t="0" r="0" b="0"/>
              <a:pathLst>
                <a:path w="1619628" h="55419">
                  <a:moveTo>
                    <a:pt x="1536499" y="0"/>
                  </a:moveTo>
                  <a:lnTo>
                    <a:pt x="1619628" y="27709"/>
                  </a:lnTo>
                  <a:lnTo>
                    <a:pt x="1536499" y="55419"/>
                  </a:lnTo>
                  <a:lnTo>
                    <a:pt x="1536499" y="34630"/>
                  </a:lnTo>
                  <a:lnTo>
                    <a:pt x="6927" y="33944"/>
                  </a:lnTo>
                  <a:cubicBezTo>
                    <a:pt x="3103" y="33944"/>
                    <a:pt x="0" y="30896"/>
                    <a:pt x="0" y="27016"/>
                  </a:cubicBezTo>
                  <a:cubicBezTo>
                    <a:pt x="0" y="23137"/>
                    <a:pt x="3103" y="20089"/>
                    <a:pt x="6927" y="20089"/>
                  </a:cubicBezTo>
                  <a:lnTo>
                    <a:pt x="1536499" y="20775"/>
                  </a:lnTo>
                  <a:lnTo>
                    <a:pt x="1536499" y="0"/>
                  </a:lnTo>
                  <a:close/>
                </a:path>
              </a:pathLst>
            </a:custGeom>
            <a:solidFill>
              <a:srgbClr val="000000"/>
            </a:solidFill>
            <a:ln w="0" cap="rnd">
              <a:noFill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Shape 572"/>
            <p:cNvSpPr/>
            <p:nvPr/>
          </p:nvSpPr>
          <p:spPr>
            <a:xfrm>
              <a:off x="807736" y="193136"/>
              <a:ext cx="818819" cy="55420"/>
            </a:xfrm>
            <a:custGeom>
              <a:avLst/>
              <a:gdLst/>
              <a:ahLst/>
              <a:cxnLst/>
              <a:rect l="0" t="0" r="0" b="0"/>
              <a:pathLst>
                <a:path w="818819" h="55420">
                  <a:moveTo>
                    <a:pt x="735690" y="0"/>
                  </a:moveTo>
                  <a:lnTo>
                    <a:pt x="818819" y="27848"/>
                  </a:lnTo>
                  <a:lnTo>
                    <a:pt x="735690" y="55420"/>
                  </a:lnTo>
                  <a:lnTo>
                    <a:pt x="735690" y="34614"/>
                  </a:lnTo>
                  <a:lnTo>
                    <a:pt x="6927" y="33390"/>
                  </a:lnTo>
                  <a:cubicBezTo>
                    <a:pt x="3048" y="33390"/>
                    <a:pt x="0" y="30342"/>
                    <a:pt x="0" y="26463"/>
                  </a:cubicBezTo>
                  <a:cubicBezTo>
                    <a:pt x="0" y="22583"/>
                    <a:pt x="3048" y="19535"/>
                    <a:pt x="6927" y="19535"/>
                  </a:cubicBezTo>
                  <a:lnTo>
                    <a:pt x="735690" y="20759"/>
                  </a:lnTo>
                  <a:lnTo>
                    <a:pt x="735690" y="0"/>
                  </a:lnTo>
                  <a:close/>
                </a:path>
              </a:pathLst>
            </a:custGeom>
            <a:solidFill>
              <a:srgbClr val="000000"/>
            </a:solidFill>
            <a:ln w="0" cap="rnd">
              <a:noFill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Shape 573"/>
            <p:cNvSpPr/>
            <p:nvPr/>
          </p:nvSpPr>
          <p:spPr>
            <a:xfrm>
              <a:off x="1803204" y="139934"/>
              <a:ext cx="6927" cy="360918"/>
            </a:xfrm>
            <a:custGeom>
              <a:avLst/>
              <a:gdLst/>
              <a:ahLst/>
              <a:cxnLst/>
              <a:rect l="0" t="0" r="0" b="0"/>
              <a:pathLst>
                <a:path w="6927" h="360918">
                  <a:moveTo>
                    <a:pt x="0" y="0"/>
                  </a:moveTo>
                  <a:lnTo>
                    <a:pt x="6927" y="360918"/>
                  </a:lnTo>
                </a:path>
              </a:pathLst>
            </a:custGeom>
            <a:noFill/>
            <a:ln w="10391" cap="rnd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Shape 574"/>
            <p:cNvSpPr/>
            <p:nvPr/>
          </p:nvSpPr>
          <p:spPr>
            <a:xfrm>
              <a:off x="2482089" y="139934"/>
              <a:ext cx="693" cy="151710"/>
            </a:xfrm>
            <a:custGeom>
              <a:avLst/>
              <a:gdLst/>
              <a:ahLst/>
              <a:cxnLst/>
              <a:rect l="0" t="0" r="0" b="0"/>
              <a:pathLst>
                <a:path w="693" h="151710">
                  <a:moveTo>
                    <a:pt x="0" y="0"/>
                  </a:moveTo>
                  <a:lnTo>
                    <a:pt x="693" y="151710"/>
                  </a:lnTo>
                </a:path>
              </a:pathLst>
            </a:custGeom>
            <a:noFill/>
            <a:ln w="10391" cap="rnd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Shape 575"/>
            <p:cNvSpPr/>
            <p:nvPr/>
          </p:nvSpPr>
          <p:spPr>
            <a:xfrm>
              <a:off x="3160975" y="139934"/>
              <a:ext cx="6927" cy="360918"/>
            </a:xfrm>
            <a:custGeom>
              <a:avLst/>
              <a:gdLst/>
              <a:ahLst/>
              <a:cxnLst/>
              <a:rect l="0" t="0" r="0" b="0"/>
              <a:pathLst>
                <a:path w="6927" h="360918">
                  <a:moveTo>
                    <a:pt x="0" y="0"/>
                  </a:moveTo>
                  <a:lnTo>
                    <a:pt x="6927" y="360918"/>
                  </a:lnTo>
                </a:path>
              </a:pathLst>
            </a:custGeom>
            <a:noFill/>
            <a:ln w="10391" cap="rnd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Shape 576"/>
            <p:cNvSpPr/>
            <p:nvPr/>
          </p:nvSpPr>
          <p:spPr>
            <a:xfrm>
              <a:off x="1803204" y="410795"/>
              <a:ext cx="1364699" cy="55419"/>
            </a:xfrm>
            <a:custGeom>
              <a:avLst/>
              <a:gdLst/>
              <a:ahLst/>
              <a:cxnLst/>
              <a:rect l="0" t="0" r="0" b="0"/>
              <a:pathLst>
                <a:path w="1364699" h="55419">
                  <a:moveTo>
                    <a:pt x="1281570" y="0"/>
                  </a:moveTo>
                  <a:lnTo>
                    <a:pt x="1364699" y="27710"/>
                  </a:lnTo>
                  <a:lnTo>
                    <a:pt x="1281570" y="55419"/>
                  </a:lnTo>
                  <a:lnTo>
                    <a:pt x="1281570" y="34630"/>
                  </a:lnTo>
                  <a:lnTo>
                    <a:pt x="6927" y="33944"/>
                  </a:lnTo>
                  <a:cubicBezTo>
                    <a:pt x="3048" y="33944"/>
                    <a:pt x="0" y="30897"/>
                    <a:pt x="0" y="27017"/>
                  </a:cubicBezTo>
                  <a:cubicBezTo>
                    <a:pt x="0" y="23137"/>
                    <a:pt x="3048" y="20089"/>
                    <a:pt x="6927" y="20089"/>
                  </a:cubicBezTo>
                  <a:lnTo>
                    <a:pt x="1281570" y="20775"/>
                  </a:lnTo>
                  <a:lnTo>
                    <a:pt x="1281570" y="0"/>
                  </a:lnTo>
                  <a:close/>
                </a:path>
              </a:pathLst>
            </a:custGeom>
            <a:solidFill>
              <a:srgbClr val="000000"/>
            </a:solidFill>
            <a:ln w="0" cap="rnd">
              <a:noFill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Shape 577"/>
            <p:cNvSpPr/>
            <p:nvPr/>
          </p:nvSpPr>
          <p:spPr>
            <a:xfrm>
              <a:off x="2475855" y="195214"/>
              <a:ext cx="685120" cy="55419"/>
            </a:xfrm>
            <a:custGeom>
              <a:avLst/>
              <a:gdLst/>
              <a:ahLst/>
              <a:cxnLst/>
              <a:rect l="0" t="0" r="0" b="0"/>
              <a:pathLst>
                <a:path w="685120" h="55419">
                  <a:moveTo>
                    <a:pt x="601991" y="0"/>
                  </a:moveTo>
                  <a:lnTo>
                    <a:pt x="685120" y="27848"/>
                  </a:lnTo>
                  <a:lnTo>
                    <a:pt x="601991" y="55419"/>
                  </a:lnTo>
                  <a:lnTo>
                    <a:pt x="601991" y="34624"/>
                  </a:lnTo>
                  <a:lnTo>
                    <a:pt x="6927" y="34083"/>
                  </a:lnTo>
                  <a:cubicBezTo>
                    <a:pt x="3048" y="34083"/>
                    <a:pt x="0" y="31035"/>
                    <a:pt x="0" y="27156"/>
                  </a:cubicBezTo>
                  <a:cubicBezTo>
                    <a:pt x="0" y="23276"/>
                    <a:pt x="3048" y="20228"/>
                    <a:pt x="6927" y="20228"/>
                  </a:cubicBezTo>
                  <a:lnTo>
                    <a:pt x="601991" y="20770"/>
                  </a:lnTo>
                  <a:lnTo>
                    <a:pt x="601991" y="0"/>
                  </a:lnTo>
                  <a:close/>
                </a:path>
              </a:pathLst>
            </a:custGeom>
            <a:solidFill>
              <a:srgbClr val="000000"/>
            </a:solidFill>
            <a:ln w="0" cap="rnd">
              <a:noFill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30" name="Picture 29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-3498" y="-5309"/>
              <a:ext cx="819150" cy="136525"/>
            </a:xfrm>
            <a:prstGeom prst="rect">
              <a:avLst/>
            </a:prstGeom>
          </p:spPr>
        </p:pic>
        <p:sp>
          <p:nvSpPr>
            <p:cNvPr id="31" name="Shape 579"/>
            <p:cNvSpPr/>
            <p:nvPr/>
          </p:nvSpPr>
          <p:spPr>
            <a:xfrm>
              <a:off x="0" y="0"/>
              <a:ext cx="813970" cy="130928"/>
            </a:xfrm>
            <a:custGeom>
              <a:avLst/>
              <a:gdLst/>
              <a:ahLst/>
              <a:cxnLst/>
              <a:rect l="0" t="0" r="0" b="0"/>
              <a:pathLst>
                <a:path w="813970" h="130928">
                  <a:moveTo>
                    <a:pt x="0" y="130928"/>
                  </a:moveTo>
                  <a:lnTo>
                    <a:pt x="813970" y="130928"/>
                  </a:lnTo>
                  <a:lnTo>
                    <a:pt x="81397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0391" cap="rnd" cmpd="sng" algn="ctr">
              <a:solidFill>
                <a:srgbClr val="000000"/>
              </a:solidFill>
              <a:prstDash val="solid"/>
              <a:miter lim="101600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32" name="Picture 31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815651" y="-5309"/>
              <a:ext cx="819150" cy="136525"/>
            </a:xfrm>
            <a:prstGeom prst="rect">
              <a:avLst/>
            </a:prstGeom>
          </p:spPr>
        </p:pic>
        <p:sp>
          <p:nvSpPr>
            <p:cNvPr id="33" name="Shape 581"/>
            <p:cNvSpPr/>
            <p:nvPr/>
          </p:nvSpPr>
          <p:spPr>
            <a:xfrm>
              <a:off x="819512" y="0"/>
              <a:ext cx="813970" cy="130928"/>
            </a:xfrm>
            <a:custGeom>
              <a:avLst/>
              <a:gdLst/>
              <a:ahLst/>
              <a:cxnLst/>
              <a:rect l="0" t="0" r="0" b="0"/>
              <a:pathLst>
                <a:path w="813970" h="130928">
                  <a:moveTo>
                    <a:pt x="0" y="130928"/>
                  </a:moveTo>
                  <a:lnTo>
                    <a:pt x="813970" y="130928"/>
                  </a:lnTo>
                  <a:lnTo>
                    <a:pt x="81397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0391" cap="rnd" cmpd="sng" algn="ctr">
              <a:solidFill>
                <a:srgbClr val="000000"/>
              </a:solidFill>
              <a:prstDash val="solid"/>
              <a:miter lim="101600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34" name="Picture 33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799901" y="-5309"/>
              <a:ext cx="682625" cy="136525"/>
            </a:xfrm>
            <a:prstGeom prst="rect">
              <a:avLst/>
            </a:prstGeom>
          </p:spPr>
        </p:pic>
        <p:sp>
          <p:nvSpPr>
            <p:cNvPr id="35" name="Shape 583"/>
            <p:cNvSpPr/>
            <p:nvPr/>
          </p:nvSpPr>
          <p:spPr>
            <a:xfrm>
              <a:off x="1803204" y="0"/>
              <a:ext cx="678885" cy="130928"/>
            </a:xfrm>
            <a:custGeom>
              <a:avLst/>
              <a:gdLst/>
              <a:ahLst/>
              <a:cxnLst/>
              <a:rect l="0" t="0" r="0" b="0"/>
              <a:pathLst>
                <a:path w="678885" h="130928">
                  <a:moveTo>
                    <a:pt x="0" y="130928"/>
                  </a:moveTo>
                  <a:lnTo>
                    <a:pt x="678885" y="130928"/>
                  </a:lnTo>
                  <a:lnTo>
                    <a:pt x="67888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0391" cap="rnd" cmpd="sng" algn="ctr">
              <a:solidFill>
                <a:srgbClr val="000000"/>
              </a:solidFill>
              <a:prstDash val="solid"/>
              <a:miter lim="101600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36" name="Picture 35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2476176" y="-5309"/>
              <a:ext cx="682625" cy="136525"/>
            </a:xfrm>
            <a:prstGeom prst="rect">
              <a:avLst/>
            </a:prstGeom>
          </p:spPr>
        </p:pic>
        <p:sp>
          <p:nvSpPr>
            <p:cNvPr id="37" name="Shape 585"/>
            <p:cNvSpPr/>
            <p:nvPr/>
          </p:nvSpPr>
          <p:spPr>
            <a:xfrm>
              <a:off x="2482089" y="0"/>
              <a:ext cx="678886" cy="130928"/>
            </a:xfrm>
            <a:custGeom>
              <a:avLst/>
              <a:gdLst/>
              <a:ahLst/>
              <a:cxnLst/>
              <a:rect l="0" t="0" r="0" b="0"/>
              <a:pathLst>
                <a:path w="678886" h="130928">
                  <a:moveTo>
                    <a:pt x="0" y="130928"/>
                  </a:moveTo>
                  <a:lnTo>
                    <a:pt x="678886" y="130928"/>
                  </a:lnTo>
                  <a:lnTo>
                    <a:pt x="67888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0391" cap="rnd" cmpd="sng" algn="ctr">
              <a:solidFill>
                <a:srgbClr val="000000"/>
              </a:solidFill>
              <a:prstDash val="solid"/>
              <a:miter lim="101600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0" name="Rectangle 39"/>
          <p:cNvSpPr/>
          <p:nvPr/>
        </p:nvSpPr>
        <p:spPr>
          <a:xfrm>
            <a:off x="3944051" y="4044866"/>
            <a:ext cx="12734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Cache1 T1</a:t>
            </a: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53985" y="3277207"/>
            <a:ext cx="11059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Cache2 T1</a:t>
            </a:r>
            <a:endParaRPr lang="en-US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98318" y="3290007"/>
            <a:ext cx="1073194" cy="309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Cache2 T2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95224" y="4049439"/>
            <a:ext cx="1214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Cache1 T1</a:t>
            </a:r>
            <a:endParaRPr lang="en-US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54162" y="2025026"/>
            <a:ext cx="59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T1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04678" y="2011907"/>
            <a:ext cx="469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T2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16348" y="4506400"/>
            <a:ext cx="34891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 1. Cache Configurations selected based on task phases</a:t>
            </a:r>
            <a:endParaRPr lang="en-US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34871" y="5190565"/>
            <a:ext cx="5436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: ACM transactions on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mbedded Computing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58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20885"/>
          </a:xfrm>
        </p:spPr>
        <p:txBody>
          <a:bodyPr>
            <a:normAutofit/>
          </a:bodyPr>
          <a:lstStyle/>
          <a:p>
            <a:pPr algn="ctr"/>
            <a:r>
              <a:rPr lang="en-US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</a:t>
            </a:r>
            <a:endParaRPr lang="en-US" sz="4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001262" y="1487739"/>
            <a:ext cx="4878389" cy="4303461"/>
          </a:xfrm>
        </p:spPr>
        <p:txBody>
          <a:bodyPr>
            <a:noAutofit/>
          </a:bodyPr>
          <a:lstStyle/>
          <a:p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1141412" y="1487740"/>
            <a:ext cx="9906000" cy="416847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Dept</a:t>
            </a:r>
            <a:r>
              <a:rPr lang="en-US" dirty="0" smtClean="0"/>
              <a:t> of CSE , MACE ,</a:t>
            </a:r>
            <a:r>
              <a:rPr lang="en-US" dirty="0" err="1" smtClean="0"/>
              <a:t>Kothamangalam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2146" y="193183"/>
            <a:ext cx="723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Dynamic Cache Reconfiguration in Soft Real Time Systems</a:t>
            </a:r>
            <a:endParaRPr lang="en-US" sz="1200" dirty="0"/>
          </a:p>
        </p:txBody>
      </p:sp>
      <p:grpSp>
        <p:nvGrpSpPr>
          <p:cNvPr id="9" name="Group 8"/>
          <p:cNvGrpSpPr/>
          <p:nvPr/>
        </p:nvGrpSpPr>
        <p:grpSpPr>
          <a:xfrm>
            <a:off x="2057401" y="1618029"/>
            <a:ext cx="7826188" cy="1370700"/>
            <a:chOff x="0" y="0"/>
            <a:chExt cx="3172144" cy="867028"/>
          </a:xfrm>
        </p:grpSpPr>
        <p:pic>
          <p:nvPicPr>
            <p:cNvPr id="10" name="Picture 9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127569" y="414286"/>
              <a:ext cx="1044575" cy="146050"/>
            </a:xfrm>
            <a:prstGeom prst="rect">
              <a:avLst/>
            </a:prstGeom>
          </p:spPr>
        </p:pic>
        <p:sp>
          <p:nvSpPr>
            <p:cNvPr id="11" name="Shape 644"/>
            <p:cNvSpPr/>
            <p:nvPr/>
          </p:nvSpPr>
          <p:spPr>
            <a:xfrm>
              <a:off x="2131141" y="418116"/>
              <a:ext cx="1039761" cy="140109"/>
            </a:xfrm>
            <a:custGeom>
              <a:avLst/>
              <a:gdLst/>
              <a:ahLst/>
              <a:cxnLst/>
              <a:rect l="0" t="0" r="0" b="0"/>
              <a:pathLst>
                <a:path w="1039761" h="140109">
                  <a:moveTo>
                    <a:pt x="0" y="140109"/>
                  </a:moveTo>
                  <a:lnTo>
                    <a:pt x="1039761" y="140109"/>
                  </a:lnTo>
                  <a:lnTo>
                    <a:pt x="1039761" y="0"/>
                  </a:lnTo>
                  <a:lnTo>
                    <a:pt x="0" y="0"/>
                  </a:lnTo>
                  <a:close/>
                </a:path>
              </a:pathLst>
            </a:custGeom>
            <a:ln w="11061" cap="rnd">
              <a:miter lim="1270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2" name="Shape 651"/>
            <p:cNvSpPr/>
            <p:nvPr/>
          </p:nvSpPr>
          <p:spPr>
            <a:xfrm>
              <a:off x="0" y="558226"/>
              <a:ext cx="685800" cy="110613"/>
            </a:xfrm>
            <a:custGeom>
              <a:avLst/>
              <a:gdLst/>
              <a:ahLst/>
              <a:cxnLst/>
              <a:rect l="0" t="0" r="0" b="0"/>
              <a:pathLst>
                <a:path w="685800" h="110613">
                  <a:moveTo>
                    <a:pt x="0" y="0"/>
                  </a:moveTo>
                  <a:cubicBezTo>
                    <a:pt x="0" y="30530"/>
                    <a:pt x="25662" y="55307"/>
                    <a:pt x="57076" y="55307"/>
                  </a:cubicBezTo>
                  <a:lnTo>
                    <a:pt x="285676" y="55307"/>
                  </a:lnTo>
                  <a:cubicBezTo>
                    <a:pt x="317238" y="55307"/>
                    <a:pt x="342900" y="80085"/>
                    <a:pt x="342900" y="110613"/>
                  </a:cubicBezTo>
                  <a:cubicBezTo>
                    <a:pt x="342900" y="80085"/>
                    <a:pt x="368562" y="55307"/>
                    <a:pt x="400124" y="55307"/>
                  </a:cubicBezTo>
                  <a:lnTo>
                    <a:pt x="628724" y="55307"/>
                  </a:lnTo>
                  <a:cubicBezTo>
                    <a:pt x="660138" y="55307"/>
                    <a:pt x="685800" y="30530"/>
                    <a:pt x="685800" y="0"/>
                  </a:cubicBezTo>
                </a:path>
              </a:pathLst>
            </a:custGeom>
            <a:ln w="11061" cap="rnd"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3" name="Shape 652"/>
            <p:cNvSpPr/>
            <p:nvPr/>
          </p:nvSpPr>
          <p:spPr>
            <a:xfrm>
              <a:off x="685800" y="558226"/>
              <a:ext cx="1445341" cy="110613"/>
            </a:xfrm>
            <a:custGeom>
              <a:avLst/>
              <a:gdLst/>
              <a:ahLst/>
              <a:cxnLst/>
              <a:rect l="0" t="0" r="0" b="0"/>
              <a:pathLst>
                <a:path w="1445341" h="110613">
                  <a:moveTo>
                    <a:pt x="0" y="0"/>
                  </a:moveTo>
                  <a:cubicBezTo>
                    <a:pt x="0" y="30530"/>
                    <a:pt x="53979" y="55307"/>
                    <a:pt x="120494" y="55307"/>
                  </a:cubicBezTo>
                  <a:lnTo>
                    <a:pt x="602177" y="55307"/>
                  </a:lnTo>
                  <a:cubicBezTo>
                    <a:pt x="668692" y="55307"/>
                    <a:pt x="722671" y="80085"/>
                    <a:pt x="722671" y="110613"/>
                  </a:cubicBezTo>
                  <a:cubicBezTo>
                    <a:pt x="722671" y="80085"/>
                    <a:pt x="776650" y="55307"/>
                    <a:pt x="843165" y="55307"/>
                  </a:cubicBezTo>
                  <a:lnTo>
                    <a:pt x="1324847" y="55307"/>
                  </a:lnTo>
                  <a:cubicBezTo>
                    <a:pt x="1391363" y="55307"/>
                    <a:pt x="1445341" y="30530"/>
                    <a:pt x="1445341" y="0"/>
                  </a:cubicBezTo>
                </a:path>
              </a:pathLst>
            </a:custGeom>
            <a:ln w="11061" cap="rnd"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4" name="Shape 653"/>
            <p:cNvSpPr/>
            <p:nvPr/>
          </p:nvSpPr>
          <p:spPr>
            <a:xfrm>
              <a:off x="2131141" y="558226"/>
              <a:ext cx="1039761" cy="110613"/>
            </a:xfrm>
            <a:custGeom>
              <a:avLst/>
              <a:gdLst/>
              <a:ahLst/>
              <a:cxnLst/>
              <a:rect l="0" t="0" r="0" b="0"/>
              <a:pathLst>
                <a:path w="1039761" h="110613">
                  <a:moveTo>
                    <a:pt x="0" y="0"/>
                  </a:moveTo>
                  <a:cubicBezTo>
                    <a:pt x="0" y="30530"/>
                    <a:pt x="38788" y="55307"/>
                    <a:pt x="86573" y="55307"/>
                  </a:cubicBezTo>
                  <a:lnTo>
                    <a:pt x="433308" y="55307"/>
                  </a:lnTo>
                  <a:cubicBezTo>
                    <a:pt x="481093" y="55307"/>
                    <a:pt x="519881" y="80085"/>
                    <a:pt x="519881" y="110613"/>
                  </a:cubicBezTo>
                  <a:cubicBezTo>
                    <a:pt x="519881" y="80085"/>
                    <a:pt x="558669" y="55307"/>
                    <a:pt x="606454" y="55307"/>
                  </a:cubicBezTo>
                  <a:lnTo>
                    <a:pt x="953188" y="55307"/>
                  </a:lnTo>
                  <a:cubicBezTo>
                    <a:pt x="1000973" y="55307"/>
                    <a:pt x="1039761" y="30530"/>
                    <a:pt x="1039761" y="0"/>
                  </a:cubicBezTo>
                </a:path>
              </a:pathLst>
            </a:custGeom>
            <a:ln w="11061" cap="rnd"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50581" y="705065"/>
              <a:ext cx="401365" cy="157708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Cache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51448" y="758751"/>
              <a:ext cx="210382" cy="108277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base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33738" y="715080"/>
              <a:ext cx="39427" cy="14346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91227" y="705065"/>
              <a:ext cx="401365" cy="157708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Cache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492536" y="758751"/>
              <a:ext cx="210382" cy="108277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base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674827" y="715080"/>
              <a:ext cx="39427" cy="14346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421684" y="705065"/>
              <a:ext cx="401365" cy="157708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Cache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722552" y="758751"/>
              <a:ext cx="210382" cy="108277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base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904842" y="715080"/>
              <a:ext cx="39427" cy="14346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Shape 691"/>
            <p:cNvSpPr/>
            <p:nvPr/>
          </p:nvSpPr>
          <p:spPr>
            <a:xfrm>
              <a:off x="685800" y="418116"/>
              <a:ext cx="738" cy="140109"/>
            </a:xfrm>
            <a:custGeom>
              <a:avLst/>
              <a:gdLst/>
              <a:ahLst/>
              <a:cxnLst/>
              <a:rect l="0" t="0" r="0" b="0"/>
              <a:pathLst>
                <a:path w="738" h="140109">
                  <a:moveTo>
                    <a:pt x="0" y="0"/>
                  </a:moveTo>
                  <a:lnTo>
                    <a:pt x="738" y="140109"/>
                  </a:lnTo>
                </a:path>
              </a:pathLst>
            </a:custGeom>
            <a:ln w="29497" cap="flat"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083652" y="315105"/>
              <a:ext cx="87685" cy="14346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P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149134" y="315105"/>
              <a:ext cx="78854" cy="14346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2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207538" y="274610"/>
              <a:ext cx="58846" cy="214120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4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28" name="Picture 27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679769" y="414286"/>
              <a:ext cx="1450975" cy="146050"/>
            </a:xfrm>
            <a:prstGeom prst="rect">
              <a:avLst/>
            </a:prstGeom>
          </p:spPr>
        </p:pic>
        <p:sp>
          <p:nvSpPr>
            <p:cNvPr id="29" name="Shape 702"/>
            <p:cNvSpPr/>
            <p:nvPr/>
          </p:nvSpPr>
          <p:spPr>
            <a:xfrm>
              <a:off x="685800" y="418116"/>
              <a:ext cx="1445341" cy="140109"/>
            </a:xfrm>
            <a:custGeom>
              <a:avLst/>
              <a:gdLst/>
              <a:ahLst/>
              <a:cxnLst/>
              <a:rect l="0" t="0" r="0" b="0"/>
              <a:pathLst>
                <a:path w="1445341" h="140109">
                  <a:moveTo>
                    <a:pt x="0" y="140109"/>
                  </a:moveTo>
                  <a:lnTo>
                    <a:pt x="1445341" y="140109"/>
                  </a:lnTo>
                  <a:lnTo>
                    <a:pt x="1445341" y="0"/>
                  </a:lnTo>
                  <a:lnTo>
                    <a:pt x="0" y="0"/>
                  </a:lnTo>
                  <a:close/>
                </a:path>
              </a:pathLst>
            </a:custGeom>
            <a:ln w="11061" cap="rnd">
              <a:miter lim="1016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pic>
          <p:nvPicPr>
            <p:cNvPr id="30" name="Picture 29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319" y="414286"/>
              <a:ext cx="688975" cy="146050"/>
            </a:xfrm>
            <a:prstGeom prst="rect">
              <a:avLst/>
            </a:prstGeom>
          </p:spPr>
        </p:pic>
        <p:sp>
          <p:nvSpPr>
            <p:cNvPr id="31" name="Shape 704"/>
            <p:cNvSpPr/>
            <p:nvPr/>
          </p:nvSpPr>
          <p:spPr>
            <a:xfrm>
              <a:off x="5899" y="418116"/>
              <a:ext cx="685800" cy="140109"/>
            </a:xfrm>
            <a:custGeom>
              <a:avLst/>
              <a:gdLst/>
              <a:ahLst/>
              <a:cxnLst/>
              <a:rect l="0" t="0" r="0" b="0"/>
              <a:pathLst>
                <a:path w="685800" h="140109">
                  <a:moveTo>
                    <a:pt x="0" y="140109"/>
                  </a:moveTo>
                  <a:lnTo>
                    <a:pt x="685800" y="140109"/>
                  </a:lnTo>
                  <a:lnTo>
                    <a:pt x="685800" y="0"/>
                  </a:lnTo>
                  <a:lnTo>
                    <a:pt x="0" y="0"/>
                  </a:lnTo>
                  <a:close/>
                </a:path>
              </a:pathLst>
            </a:custGeom>
            <a:ln w="11061" cap="rnd">
              <a:miter lim="1016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692525" y="88570"/>
              <a:ext cx="173016" cy="14346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T2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823490" y="48075"/>
              <a:ext cx="58846" cy="214120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4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970001" y="77950"/>
              <a:ext cx="173016" cy="14346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T1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100967" y="77950"/>
              <a:ext cx="39427" cy="14346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619580" y="308025"/>
              <a:ext cx="87685" cy="14346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P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85062" y="308025"/>
              <a:ext cx="78854" cy="14346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1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43466" y="308025"/>
              <a:ext cx="39427" cy="14346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39" name="Picture 38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127444" y="33286"/>
              <a:ext cx="355600" cy="146050"/>
            </a:xfrm>
            <a:prstGeom prst="rect">
              <a:avLst/>
            </a:prstGeom>
          </p:spPr>
        </p:pic>
        <p:sp>
          <p:nvSpPr>
            <p:cNvPr id="40" name="Shape 713"/>
            <p:cNvSpPr/>
            <p:nvPr/>
          </p:nvSpPr>
          <p:spPr>
            <a:xfrm>
              <a:off x="1131938" y="36871"/>
              <a:ext cx="351012" cy="140110"/>
            </a:xfrm>
            <a:custGeom>
              <a:avLst/>
              <a:gdLst/>
              <a:ahLst/>
              <a:cxnLst/>
              <a:rect l="0" t="0" r="0" b="0"/>
              <a:pathLst>
                <a:path w="351012" h="140110">
                  <a:moveTo>
                    <a:pt x="0" y="140110"/>
                  </a:moveTo>
                  <a:lnTo>
                    <a:pt x="351012" y="140110"/>
                  </a:lnTo>
                  <a:lnTo>
                    <a:pt x="351012" y="0"/>
                  </a:lnTo>
                  <a:lnTo>
                    <a:pt x="0" y="0"/>
                  </a:lnTo>
                  <a:close/>
                </a:path>
              </a:pathLst>
            </a:custGeom>
            <a:ln w="11061" cap="rnd">
              <a:miter lim="1016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pic>
          <p:nvPicPr>
            <p:cNvPr id="41" name="Picture 40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1873569" y="33286"/>
              <a:ext cx="355600" cy="146050"/>
            </a:xfrm>
            <a:prstGeom prst="rect">
              <a:avLst/>
            </a:prstGeom>
          </p:spPr>
        </p:pic>
        <p:sp>
          <p:nvSpPr>
            <p:cNvPr id="42" name="Shape 715"/>
            <p:cNvSpPr/>
            <p:nvPr/>
          </p:nvSpPr>
          <p:spPr>
            <a:xfrm>
              <a:off x="1877469" y="36871"/>
              <a:ext cx="351012" cy="140110"/>
            </a:xfrm>
            <a:custGeom>
              <a:avLst/>
              <a:gdLst/>
              <a:ahLst/>
              <a:cxnLst/>
              <a:rect l="0" t="0" r="0" b="0"/>
              <a:pathLst>
                <a:path w="351012" h="140110">
                  <a:moveTo>
                    <a:pt x="0" y="140110"/>
                  </a:moveTo>
                  <a:lnTo>
                    <a:pt x="351012" y="140110"/>
                  </a:lnTo>
                  <a:lnTo>
                    <a:pt x="351012" y="0"/>
                  </a:lnTo>
                  <a:lnTo>
                    <a:pt x="0" y="0"/>
                  </a:lnTo>
                  <a:close/>
                </a:path>
              </a:pathLst>
            </a:custGeom>
            <a:ln w="11061" cap="rnd">
              <a:miter lim="1016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43" name="Shape 716"/>
            <p:cNvSpPr/>
            <p:nvPr/>
          </p:nvSpPr>
          <p:spPr>
            <a:xfrm>
              <a:off x="912188" y="0"/>
              <a:ext cx="1435755" cy="227863"/>
            </a:xfrm>
            <a:custGeom>
              <a:avLst/>
              <a:gdLst/>
              <a:ahLst/>
              <a:cxnLst/>
              <a:rect l="0" t="0" r="0" b="0"/>
              <a:pathLst>
                <a:path w="1435755" h="227863">
                  <a:moveTo>
                    <a:pt x="0" y="227863"/>
                  </a:moveTo>
                  <a:lnTo>
                    <a:pt x="1435755" y="227863"/>
                  </a:lnTo>
                  <a:lnTo>
                    <a:pt x="1435755" y="0"/>
                  </a:lnTo>
                  <a:lnTo>
                    <a:pt x="0" y="0"/>
                  </a:lnTo>
                  <a:close/>
                </a:path>
              </a:pathLst>
            </a:custGeom>
            <a:ln w="3687" cap="rnd">
              <a:miter lim="1016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057402" y="3631152"/>
            <a:ext cx="7823124" cy="375136"/>
            <a:chOff x="-4555" y="-2518"/>
            <a:chExt cx="3175457" cy="252504"/>
          </a:xfrm>
        </p:grpSpPr>
        <p:pic>
          <p:nvPicPr>
            <p:cNvPr id="45" name="Picture 44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-4555" y="-2518"/>
              <a:ext cx="688975" cy="142875"/>
            </a:xfrm>
            <a:prstGeom prst="rect">
              <a:avLst/>
            </a:prstGeom>
          </p:spPr>
        </p:pic>
        <p:sp>
          <p:nvSpPr>
            <p:cNvPr id="46" name="Shape 646"/>
            <p:cNvSpPr/>
            <p:nvPr/>
          </p:nvSpPr>
          <p:spPr>
            <a:xfrm>
              <a:off x="0" y="0"/>
              <a:ext cx="685800" cy="139373"/>
            </a:xfrm>
            <a:custGeom>
              <a:avLst/>
              <a:gdLst/>
              <a:ahLst/>
              <a:cxnLst/>
              <a:rect l="0" t="0" r="0" b="0"/>
              <a:pathLst>
                <a:path w="685800" h="139373">
                  <a:moveTo>
                    <a:pt x="0" y="139373"/>
                  </a:moveTo>
                  <a:lnTo>
                    <a:pt x="685800" y="139373"/>
                  </a:lnTo>
                  <a:lnTo>
                    <a:pt x="685800" y="0"/>
                  </a:lnTo>
                  <a:lnTo>
                    <a:pt x="0" y="0"/>
                  </a:lnTo>
                  <a:close/>
                </a:path>
              </a:pathLst>
            </a:custGeom>
            <a:ln w="11061" cap="rnd">
              <a:miter lim="1270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pic>
          <p:nvPicPr>
            <p:cNvPr id="47" name="Picture 46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681244" y="-2518"/>
              <a:ext cx="1450975" cy="142875"/>
            </a:xfrm>
            <a:prstGeom prst="rect">
              <a:avLst/>
            </a:prstGeom>
          </p:spPr>
        </p:pic>
        <p:sp>
          <p:nvSpPr>
            <p:cNvPr id="48" name="Shape 648"/>
            <p:cNvSpPr/>
            <p:nvPr/>
          </p:nvSpPr>
          <p:spPr>
            <a:xfrm>
              <a:off x="685800" y="0"/>
              <a:ext cx="1445341" cy="139373"/>
            </a:xfrm>
            <a:custGeom>
              <a:avLst/>
              <a:gdLst/>
              <a:ahLst/>
              <a:cxnLst/>
              <a:rect l="0" t="0" r="0" b="0"/>
              <a:pathLst>
                <a:path w="1445341" h="139373">
                  <a:moveTo>
                    <a:pt x="0" y="139373"/>
                  </a:moveTo>
                  <a:lnTo>
                    <a:pt x="1445341" y="139373"/>
                  </a:lnTo>
                  <a:lnTo>
                    <a:pt x="1445341" y="0"/>
                  </a:lnTo>
                  <a:lnTo>
                    <a:pt x="0" y="0"/>
                  </a:lnTo>
                  <a:close/>
                </a:path>
              </a:pathLst>
            </a:custGeom>
            <a:ln w="11061" cap="rnd">
              <a:miter lim="1270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dirty="0"/>
            </a:p>
          </p:txBody>
        </p:sp>
        <p:pic>
          <p:nvPicPr>
            <p:cNvPr id="49" name="Picture 48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2125869" y="-2518"/>
              <a:ext cx="1044575" cy="142875"/>
            </a:xfrm>
            <a:prstGeom prst="rect">
              <a:avLst/>
            </a:prstGeom>
          </p:spPr>
        </p:pic>
        <p:sp>
          <p:nvSpPr>
            <p:cNvPr id="50" name="Shape 650"/>
            <p:cNvSpPr/>
            <p:nvPr/>
          </p:nvSpPr>
          <p:spPr>
            <a:xfrm>
              <a:off x="2131141" y="0"/>
              <a:ext cx="1039761" cy="139373"/>
            </a:xfrm>
            <a:custGeom>
              <a:avLst/>
              <a:gdLst/>
              <a:ahLst/>
              <a:cxnLst/>
              <a:rect l="0" t="0" r="0" b="0"/>
              <a:pathLst>
                <a:path w="1039761" h="139373">
                  <a:moveTo>
                    <a:pt x="0" y="139373"/>
                  </a:moveTo>
                  <a:lnTo>
                    <a:pt x="1039761" y="139373"/>
                  </a:lnTo>
                  <a:lnTo>
                    <a:pt x="1039761" y="0"/>
                  </a:lnTo>
                  <a:lnTo>
                    <a:pt x="0" y="0"/>
                  </a:lnTo>
                  <a:close/>
                </a:path>
              </a:pathLst>
            </a:custGeom>
            <a:ln w="11061" cap="rnd">
              <a:miter lim="1270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51" name="Shape 654"/>
            <p:cNvSpPr/>
            <p:nvPr/>
          </p:nvSpPr>
          <p:spPr>
            <a:xfrm>
              <a:off x="0" y="139373"/>
              <a:ext cx="685800" cy="110613"/>
            </a:xfrm>
            <a:custGeom>
              <a:avLst/>
              <a:gdLst/>
              <a:ahLst/>
              <a:cxnLst/>
              <a:rect l="0" t="0" r="0" b="0"/>
              <a:pathLst>
                <a:path w="685800" h="110613">
                  <a:moveTo>
                    <a:pt x="0" y="0"/>
                  </a:moveTo>
                  <a:cubicBezTo>
                    <a:pt x="0" y="30529"/>
                    <a:pt x="25662" y="55306"/>
                    <a:pt x="57076" y="55306"/>
                  </a:cubicBezTo>
                  <a:lnTo>
                    <a:pt x="285676" y="55306"/>
                  </a:lnTo>
                  <a:cubicBezTo>
                    <a:pt x="317238" y="55306"/>
                    <a:pt x="342900" y="80084"/>
                    <a:pt x="342900" y="110613"/>
                  </a:cubicBezTo>
                  <a:cubicBezTo>
                    <a:pt x="342900" y="80084"/>
                    <a:pt x="368562" y="55306"/>
                    <a:pt x="399976" y="55306"/>
                  </a:cubicBezTo>
                  <a:lnTo>
                    <a:pt x="628723" y="55306"/>
                  </a:lnTo>
                  <a:cubicBezTo>
                    <a:pt x="660138" y="55306"/>
                    <a:pt x="685800" y="30529"/>
                    <a:pt x="685800" y="0"/>
                  </a:cubicBezTo>
                </a:path>
              </a:pathLst>
            </a:custGeom>
            <a:ln w="11061" cap="rnd"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52" name="Shape 655"/>
            <p:cNvSpPr/>
            <p:nvPr/>
          </p:nvSpPr>
          <p:spPr>
            <a:xfrm>
              <a:off x="685800" y="139373"/>
              <a:ext cx="1445341" cy="110613"/>
            </a:xfrm>
            <a:custGeom>
              <a:avLst/>
              <a:gdLst/>
              <a:ahLst/>
              <a:cxnLst/>
              <a:rect l="0" t="0" r="0" b="0"/>
              <a:pathLst>
                <a:path w="1445341" h="110613">
                  <a:moveTo>
                    <a:pt x="0" y="0"/>
                  </a:moveTo>
                  <a:cubicBezTo>
                    <a:pt x="0" y="30529"/>
                    <a:pt x="53979" y="55306"/>
                    <a:pt x="120494" y="55306"/>
                  </a:cubicBezTo>
                  <a:lnTo>
                    <a:pt x="602177" y="55306"/>
                  </a:lnTo>
                  <a:cubicBezTo>
                    <a:pt x="668692" y="55306"/>
                    <a:pt x="722671" y="80084"/>
                    <a:pt x="722671" y="110613"/>
                  </a:cubicBezTo>
                  <a:cubicBezTo>
                    <a:pt x="722671" y="80084"/>
                    <a:pt x="776650" y="55306"/>
                    <a:pt x="843165" y="55306"/>
                  </a:cubicBezTo>
                  <a:lnTo>
                    <a:pt x="1324847" y="55306"/>
                  </a:lnTo>
                  <a:cubicBezTo>
                    <a:pt x="1391363" y="55306"/>
                    <a:pt x="1445341" y="30529"/>
                    <a:pt x="1445341" y="0"/>
                  </a:cubicBezTo>
                </a:path>
              </a:pathLst>
            </a:custGeom>
            <a:ln w="11061" cap="rnd"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53" name="Shape 656"/>
            <p:cNvSpPr/>
            <p:nvPr/>
          </p:nvSpPr>
          <p:spPr>
            <a:xfrm>
              <a:off x="2131141" y="139373"/>
              <a:ext cx="1039761" cy="110613"/>
            </a:xfrm>
            <a:custGeom>
              <a:avLst/>
              <a:gdLst/>
              <a:ahLst/>
              <a:cxnLst/>
              <a:rect l="0" t="0" r="0" b="0"/>
              <a:pathLst>
                <a:path w="1039761" h="110613">
                  <a:moveTo>
                    <a:pt x="0" y="0"/>
                  </a:moveTo>
                  <a:cubicBezTo>
                    <a:pt x="0" y="30529"/>
                    <a:pt x="38788" y="55306"/>
                    <a:pt x="86721" y="55306"/>
                  </a:cubicBezTo>
                  <a:lnTo>
                    <a:pt x="433308" y="55306"/>
                  </a:lnTo>
                  <a:cubicBezTo>
                    <a:pt x="481092" y="55306"/>
                    <a:pt x="519881" y="80084"/>
                    <a:pt x="519881" y="110613"/>
                  </a:cubicBezTo>
                  <a:cubicBezTo>
                    <a:pt x="519881" y="80084"/>
                    <a:pt x="558669" y="55306"/>
                    <a:pt x="606601" y="55306"/>
                  </a:cubicBezTo>
                  <a:lnTo>
                    <a:pt x="953188" y="55306"/>
                  </a:lnTo>
                  <a:cubicBezTo>
                    <a:pt x="1000973" y="55306"/>
                    <a:pt x="1039761" y="30529"/>
                    <a:pt x="1039761" y="0"/>
                  </a:cubicBezTo>
                </a:path>
              </a:pathLst>
            </a:custGeom>
            <a:ln w="11061" cap="rnd"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596464" y="4213349"/>
            <a:ext cx="9097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Cache1 T1</a:t>
            </a:r>
            <a:endParaRPr lang="en-US" sz="1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272523" y="4121239"/>
            <a:ext cx="898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Cache1 T2</a:t>
            </a:r>
            <a:endParaRPr lang="en-US" sz="1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316142" y="4161526"/>
            <a:ext cx="7691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Cache2 T1</a:t>
            </a:r>
            <a:endParaRPr lang="en-US" sz="1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567001" y="3365286"/>
            <a:ext cx="464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P1</a:t>
            </a:r>
            <a:endParaRPr 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120700" y="3376654"/>
            <a:ext cx="444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P2</a:t>
            </a:r>
            <a:endParaRPr 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530368" y="2904181"/>
            <a:ext cx="2985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Traditional System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700696" y="28719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4870936" y="4299263"/>
            <a:ext cx="2154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Approach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096641" y="4741650"/>
            <a:ext cx="3672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 2.Dynamic Cache reconfiguration for tasks T1 and T2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350892" y="5407103"/>
            <a:ext cx="5436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: ACM transactions on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mbedded Computing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19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200" dirty="0" smtClean="0"/>
              <a:t>Partition Points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Partition granularity</a:t>
            </a:r>
          </a:p>
          <a:p>
            <a:r>
              <a:rPr lang="en-US" dirty="0" smtClean="0"/>
              <a:t>Ideal granularity</a:t>
            </a:r>
          </a:p>
          <a:p>
            <a:r>
              <a:rPr lang="en-US" dirty="0" smtClean="0"/>
              <a:t>Disadvantage</a:t>
            </a:r>
          </a:p>
          <a:p>
            <a:pPr lvl="1"/>
            <a:r>
              <a:rPr lang="en-US" dirty="0" smtClean="0"/>
              <a:t>size of lookup table increases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2146" y="193183"/>
            <a:ext cx="723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Dynamic Cache Reconfiguration in Soft Real Time Systems</a:t>
            </a:r>
            <a:endParaRPr lang="en-US" sz="1200" dirty="0"/>
          </a:p>
        </p:txBody>
      </p:sp>
      <p:grpSp>
        <p:nvGrpSpPr>
          <p:cNvPr id="7" name="Group 6"/>
          <p:cNvGrpSpPr/>
          <p:nvPr/>
        </p:nvGrpSpPr>
        <p:grpSpPr>
          <a:xfrm>
            <a:off x="7006108" y="1628891"/>
            <a:ext cx="3805278" cy="2221892"/>
            <a:chOff x="0" y="0"/>
            <a:chExt cx="3239012" cy="1538748"/>
          </a:xfrm>
        </p:grpSpPr>
        <p:sp>
          <p:nvSpPr>
            <p:cNvPr id="8" name="Shape 783"/>
            <p:cNvSpPr/>
            <p:nvPr/>
          </p:nvSpPr>
          <p:spPr>
            <a:xfrm>
              <a:off x="7620" y="130169"/>
              <a:ext cx="3158897" cy="220984"/>
            </a:xfrm>
            <a:custGeom>
              <a:avLst/>
              <a:gdLst/>
              <a:ahLst/>
              <a:cxnLst/>
              <a:rect l="0" t="0" r="0" b="0"/>
              <a:pathLst>
                <a:path w="3158897" h="220984">
                  <a:moveTo>
                    <a:pt x="0" y="220984"/>
                  </a:moveTo>
                  <a:lnTo>
                    <a:pt x="3158897" y="220984"/>
                  </a:lnTo>
                  <a:lnTo>
                    <a:pt x="3158897" y="0"/>
                  </a:lnTo>
                  <a:lnTo>
                    <a:pt x="0" y="0"/>
                  </a:lnTo>
                  <a:close/>
                </a:path>
              </a:pathLst>
            </a:custGeom>
            <a:ln w="10391" cap="rnd">
              <a:miter lim="1270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9" name="Shape 784"/>
            <p:cNvSpPr/>
            <p:nvPr/>
          </p:nvSpPr>
          <p:spPr>
            <a:xfrm>
              <a:off x="3006495" y="304047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049"/>
                    <a:pt x="55419" y="6927"/>
                  </a:cubicBezTo>
                  <a:cubicBezTo>
                    <a:pt x="55419" y="10668"/>
                    <a:pt x="52371" y="13855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668"/>
                    <a:pt x="0" y="6790"/>
                  </a:cubicBezTo>
                  <a:cubicBezTo>
                    <a:pt x="0" y="3049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0" name="Shape 785"/>
            <p:cNvSpPr/>
            <p:nvPr/>
          </p:nvSpPr>
          <p:spPr>
            <a:xfrm>
              <a:off x="2909511" y="303909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187"/>
                    <a:pt x="55419" y="6927"/>
                  </a:cubicBezTo>
                  <a:cubicBezTo>
                    <a:pt x="55419" y="10806"/>
                    <a:pt x="52371" y="13855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806"/>
                    <a:pt x="0" y="6927"/>
                  </a:cubicBezTo>
                  <a:cubicBezTo>
                    <a:pt x="0" y="3187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1" name="Shape 786"/>
            <p:cNvSpPr/>
            <p:nvPr/>
          </p:nvSpPr>
          <p:spPr>
            <a:xfrm>
              <a:off x="2812527" y="303909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048"/>
                    <a:pt x="55419" y="6927"/>
                  </a:cubicBezTo>
                  <a:cubicBezTo>
                    <a:pt x="55419" y="10806"/>
                    <a:pt x="52371" y="13855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668"/>
                    <a:pt x="0" y="6927"/>
                  </a:cubicBezTo>
                  <a:cubicBezTo>
                    <a:pt x="0" y="3048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2" name="Shape 787"/>
            <p:cNvSpPr/>
            <p:nvPr/>
          </p:nvSpPr>
          <p:spPr>
            <a:xfrm>
              <a:off x="2715543" y="303909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048"/>
                    <a:pt x="55419" y="6927"/>
                  </a:cubicBezTo>
                  <a:cubicBezTo>
                    <a:pt x="55419" y="10668"/>
                    <a:pt x="52371" y="13855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668"/>
                    <a:pt x="0" y="6927"/>
                  </a:cubicBezTo>
                  <a:cubicBezTo>
                    <a:pt x="0" y="3048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3" name="Shape 788"/>
            <p:cNvSpPr/>
            <p:nvPr/>
          </p:nvSpPr>
          <p:spPr>
            <a:xfrm>
              <a:off x="2618560" y="303770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187"/>
                    <a:pt x="55419" y="6927"/>
                  </a:cubicBezTo>
                  <a:cubicBezTo>
                    <a:pt x="55419" y="10806"/>
                    <a:pt x="52371" y="13855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806"/>
                    <a:pt x="0" y="6927"/>
                  </a:cubicBezTo>
                  <a:cubicBezTo>
                    <a:pt x="0" y="3187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4" name="Shape 789"/>
            <p:cNvSpPr/>
            <p:nvPr/>
          </p:nvSpPr>
          <p:spPr>
            <a:xfrm>
              <a:off x="2521576" y="303770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187"/>
                    <a:pt x="55419" y="6927"/>
                  </a:cubicBezTo>
                  <a:cubicBezTo>
                    <a:pt x="55419" y="10806"/>
                    <a:pt x="52371" y="13855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806"/>
                    <a:pt x="0" y="6927"/>
                  </a:cubicBezTo>
                  <a:cubicBezTo>
                    <a:pt x="0" y="3048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Shape 790"/>
            <p:cNvSpPr/>
            <p:nvPr/>
          </p:nvSpPr>
          <p:spPr>
            <a:xfrm>
              <a:off x="2424592" y="303770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048"/>
                    <a:pt x="55419" y="6927"/>
                  </a:cubicBezTo>
                  <a:cubicBezTo>
                    <a:pt x="55419" y="10668"/>
                    <a:pt x="52371" y="13855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668"/>
                    <a:pt x="0" y="6927"/>
                  </a:cubicBezTo>
                  <a:cubicBezTo>
                    <a:pt x="0" y="3048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Shape 791"/>
            <p:cNvSpPr/>
            <p:nvPr/>
          </p:nvSpPr>
          <p:spPr>
            <a:xfrm>
              <a:off x="2327609" y="303631"/>
              <a:ext cx="55419" cy="13994"/>
            </a:xfrm>
            <a:custGeom>
              <a:avLst/>
              <a:gdLst/>
              <a:ahLst/>
              <a:cxnLst/>
              <a:rect l="0" t="0" r="0" b="0"/>
              <a:pathLst>
                <a:path w="55419" h="13994">
                  <a:moveTo>
                    <a:pt x="6927" y="0"/>
                  </a:moveTo>
                  <a:lnTo>
                    <a:pt x="48492" y="0"/>
                  </a:lnTo>
                  <a:cubicBezTo>
                    <a:pt x="52371" y="139"/>
                    <a:pt x="55419" y="3187"/>
                    <a:pt x="55419" y="7066"/>
                  </a:cubicBezTo>
                  <a:cubicBezTo>
                    <a:pt x="55419" y="10806"/>
                    <a:pt x="52371" y="13994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806"/>
                    <a:pt x="0" y="6927"/>
                  </a:cubicBezTo>
                  <a:cubicBezTo>
                    <a:pt x="0" y="3187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Shape 792"/>
            <p:cNvSpPr/>
            <p:nvPr/>
          </p:nvSpPr>
          <p:spPr>
            <a:xfrm>
              <a:off x="2230625" y="303631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187"/>
                    <a:pt x="55419" y="6927"/>
                  </a:cubicBezTo>
                  <a:cubicBezTo>
                    <a:pt x="55419" y="10806"/>
                    <a:pt x="52371" y="13855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806"/>
                    <a:pt x="0" y="6927"/>
                  </a:cubicBezTo>
                  <a:cubicBezTo>
                    <a:pt x="0" y="3048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Shape 793"/>
            <p:cNvSpPr/>
            <p:nvPr/>
          </p:nvSpPr>
          <p:spPr>
            <a:xfrm>
              <a:off x="2133641" y="303631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048"/>
                    <a:pt x="55419" y="6927"/>
                  </a:cubicBezTo>
                  <a:cubicBezTo>
                    <a:pt x="55419" y="10806"/>
                    <a:pt x="52371" y="13855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669"/>
                    <a:pt x="0" y="6927"/>
                  </a:cubicBezTo>
                  <a:cubicBezTo>
                    <a:pt x="0" y="3048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Shape 794"/>
            <p:cNvSpPr/>
            <p:nvPr/>
          </p:nvSpPr>
          <p:spPr>
            <a:xfrm>
              <a:off x="2036658" y="303492"/>
              <a:ext cx="55419" cy="13994"/>
            </a:xfrm>
            <a:custGeom>
              <a:avLst/>
              <a:gdLst/>
              <a:ahLst/>
              <a:cxnLst/>
              <a:rect l="0" t="0" r="0" b="0"/>
              <a:pathLst>
                <a:path w="55419" h="13994">
                  <a:moveTo>
                    <a:pt x="6927" y="0"/>
                  </a:moveTo>
                  <a:lnTo>
                    <a:pt x="48492" y="139"/>
                  </a:lnTo>
                  <a:cubicBezTo>
                    <a:pt x="52371" y="139"/>
                    <a:pt x="55419" y="3187"/>
                    <a:pt x="55419" y="7066"/>
                  </a:cubicBezTo>
                  <a:cubicBezTo>
                    <a:pt x="55419" y="10808"/>
                    <a:pt x="52371" y="13994"/>
                    <a:pt x="48492" y="13994"/>
                  </a:cubicBezTo>
                  <a:lnTo>
                    <a:pt x="6927" y="13855"/>
                  </a:lnTo>
                  <a:cubicBezTo>
                    <a:pt x="3048" y="13855"/>
                    <a:pt x="0" y="10808"/>
                    <a:pt x="0" y="6927"/>
                  </a:cubicBezTo>
                  <a:cubicBezTo>
                    <a:pt x="0" y="3187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0" name="Shape 795"/>
            <p:cNvSpPr/>
            <p:nvPr/>
          </p:nvSpPr>
          <p:spPr>
            <a:xfrm>
              <a:off x="1939674" y="303492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187"/>
                    <a:pt x="55419" y="6927"/>
                  </a:cubicBezTo>
                  <a:cubicBezTo>
                    <a:pt x="55419" y="10808"/>
                    <a:pt x="52371" y="13855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808"/>
                    <a:pt x="0" y="6927"/>
                  </a:cubicBezTo>
                  <a:cubicBezTo>
                    <a:pt x="0" y="3049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1" name="Shape 796"/>
            <p:cNvSpPr/>
            <p:nvPr/>
          </p:nvSpPr>
          <p:spPr>
            <a:xfrm>
              <a:off x="1842690" y="303492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049"/>
                    <a:pt x="55419" y="6927"/>
                  </a:cubicBezTo>
                  <a:cubicBezTo>
                    <a:pt x="55419" y="10808"/>
                    <a:pt x="52371" y="13855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669"/>
                    <a:pt x="0" y="6927"/>
                  </a:cubicBezTo>
                  <a:cubicBezTo>
                    <a:pt x="0" y="3049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2" name="Shape 797"/>
            <p:cNvSpPr/>
            <p:nvPr/>
          </p:nvSpPr>
          <p:spPr>
            <a:xfrm>
              <a:off x="1745706" y="303492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049"/>
                    <a:pt x="55419" y="6927"/>
                  </a:cubicBezTo>
                  <a:cubicBezTo>
                    <a:pt x="55419" y="10669"/>
                    <a:pt x="52371" y="13855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669"/>
                    <a:pt x="0" y="6789"/>
                  </a:cubicBezTo>
                  <a:cubicBezTo>
                    <a:pt x="0" y="3049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3" name="Shape 798"/>
            <p:cNvSpPr/>
            <p:nvPr/>
          </p:nvSpPr>
          <p:spPr>
            <a:xfrm>
              <a:off x="1648723" y="303354"/>
              <a:ext cx="55419" cy="13854"/>
            </a:xfrm>
            <a:custGeom>
              <a:avLst/>
              <a:gdLst/>
              <a:ahLst/>
              <a:cxnLst/>
              <a:rect l="0" t="0" r="0" b="0"/>
              <a:pathLst>
                <a:path w="55419" h="13854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187"/>
                    <a:pt x="55419" y="6927"/>
                  </a:cubicBezTo>
                  <a:cubicBezTo>
                    <a:pt x="55419" y="10807"/>
                    <a:pt x="52371" y="13854"/>
                    <a:pt x="48492" y="13854"/>
                  </a:cubicBezTo>
                  <a:lnTo>
                    <a:pt x="6927" y="13854"/>
                  </a:lnTo>
                  <a:cubicBezTo>
                    <a:pt x="3048" y="13854"/>
                    <a:pt x="0" y="10807"/>
                    <a:pt x="0" y="6927"/>
                  </a:cubicBezTo>
                  <a:cubicBezTo>
                    <a:pt x="0" y="3187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4" name="Shape 799"/>
            <p:cNvSpPr/>
            <p:nvPr/>
          </p:nvSpPr>
          <p:spPr>
            <a:xfrm>
              <a:off x="1551739" y="303354"/>
              <a:ext cx="55419" cy="13854"/>
            </a:xfrm>
            <a:custGeom>
              <a:avLst/>
              <a:gdLst/>
              <a:ahLst/>
              <a:cxnLst/>
              <a:rect l="0" t="0" r="0" b="0"/>
              <a:pathLst>
                <a:path w="55419" h="13854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048"/>
                    <a:pt x="55419" y="6927"/>
                  </a:cubicBezTo>
                  <a:cubicBezTo>
                    <a:pt x="55419" y="10807"/>
                    <a:pt x="52371" y="13854"/>
                    <a:pt x="48492" y="13854"/>
                  </a:cubicBezTo>
                  <a:lnTo>
                    <a:pt x="6927" y="13854"/>
                  </a:lnTo>
                  <a:cubicBezTo>
                    <a:pt x="3048" y="13854"/>
                    <a:pt x="0" y="10668"/>
                    <a:pt x="0" y="6927"/>
                  </a:cubicBezTo>
                  <a:cubicBezTo>
                    <a:pt x="0" y="3048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5" name="Shape 800"/>
            <p:cNvSpPr/>
            <p:nvPr/>
          </p:nvSpPr>
          <p:spPr>
            <a:xfrm>
              <a:off x="1454755" y="303354"/>
              <a:ext cx="55419" cy="13854"/>
            </a:xfrm>
            <a:custGeom>
              <a:avLst/>
              <a:gdLst/>
              <a:ahLst/>
              <a:cxnLst/>
              <a:rect l="0" t="0" r="0" b="0"/>
              <a:pathLst>
                <a:path w="55419" h="13854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048"/>
                    <a:pt x="55419" y="6927"/>
                  </a:cubicBezTo>
                  <a:cubicBezTo>
                    <a:pt x="55419" y="10668"/>
                    <a:pt x="52371" y="13854"/>
                    <a:pt x="48492" y="13854"/>
                  </a:cubicBezTo>
                  <a:lnTo>
                    <a:pt x="6927" y="13854"/>
                  </a:lnTo>
                  <a:cubicBezTo>
                    <a:pt x="3048" y="13854"/>
                    <a:pt x="0" y="10668"/>
                    <a:pt x="0" y="6927"/>
                  </a:cubicBezTo>
                  <a:cubicBezTo>
                    <a:pt x="0" y="3048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6" name="Shape 801"/>
            <p:cNvSpPr/>
            <p:nvPr/>
          </p:nvSpPr>
          <p:spPr>
            <a:xfrm>
              <a:off x="1357772" y="303216"/>
              <a:ext cx="55419" cy="13854"/>
            </a:xfrm>
            <a:custGeom>
              <a:avLst/>
              <a:gdLst/>
              <a:ahLst/>
              <a:cxnLst/>
              <a:rect l="0" t="0" r="0" b="0"/>
              <a:pathLst>
                <a:path w="55419" h="13854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187"/>
                    <a:pt x="55419" y="6927"/>
                  </a:cubicBezTo>
                  <a:cubicBezTo>
                    <a:pt x="55419" y="10807"/>
                    <a:pt x="52371" y="13854"/>
                    <a:pt x="48492" y="13854"/>
                  </a:cubicBezTo>
                  <a:lnTo>
                    <a:pt x="6927" y="13854"/>
                  </a:lnTo>
                  <a:cubicBezTo>
                    <a:pt x="3048" y="13854"/>
                    <a:pt x="0" y="10807"/>
                    <a:pt x="0" y="6927"/>
                  </a:cubicBezTo>
                  <a:cubicBezTo>
                    <a:pt x="0" y="3187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7" name="Shape 802"/>
            <p:cNvSpPr/>
            <p:nvPr/>
          </p:nvSpPr>
          <p:spPr>
            <a:xfrm>
              <a:off x="1260788" y="303216"/>
              <a:ext cx="55419" cy="13854"/>
            </a:xfrm>
            <a:custGeom>
              <a:avLst/>
              <a:gdLst/>
              <a:ahLst/>
              <a:cxnLst/>
              <a:rect l="0" t="0" r="0" b="0"/>
              <a:pathLst>
                <a:path w="55419" h="13854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187"/>
                    <a:pt x="55419" y="6927"/>
                  </a:cubicBezTo>
                  <a:cubicBezTo>
                    <a:pt x="55419" y="10807"/>
                    <a:pt x="52371" y="13854"/>
                    <a:pt x="48492" y="13854"/>
                  </a:cubicBezTo>
                  <a:lnTo>
                    <a:pt x="6927" y="13854"/>
                  </a:lnTo>
                  <a:cubicBezTo>
                    <a:pt x="3048" y="13854"/>
                    <a:pt x="0" y="10807"/>
                    <a:pt x="0" y="6927"/>
                  </a:cubicBezTo>
                  <a:cubicBezTo>
                    <a:pt x="0" y="3048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8" name="Shape 803"/>
            <p:cNvSpPr/>
            <p:nvPr/>
          </p:nvSpPr>
          <p:spPr>
            <a:xfrm>
              <a:off x="1163804" y="303216"/>
              <a:ext cx="55419" cy="13854"/>
            </a:xfrm>
            <a:custGeom>
              <a:avLst/>
              <a:gdLst/>
              <a:ahLst/>
              <a:cxnLst/>
              <a:rect l="0" t="0" r="0" b="0"/>
              <a:pathLst>
                <a:path w="55419" h="13854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048"/>
                    <a:pt x="55419" y="6927"/>
                  </a:cubicBezTo>
                  <a:cubicBezTo>
                    <a:pt x="55419" y="10668"/>
                    <a:pt x="52371" y="13854"/>
                    <a:pt x="48492" y="13854"/>
                  </a:cubicBezTo>
                  <a:lnTo>
                    <a:pt x="6927" y="13854"/>
                  </a:lnTo>
                  <a:cubicBezTo>
                    <a:pt x="3048" y="13854"/>
                    <a:pt x="0" y="10668"/>
                    <a:pt x="0" y="6927"/>
                  </a:cubicBezTo>
                  <a:cubicBezTo>
                    <a:pt x="0" y="3048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9" name="Shape 804"/>
            <p:cNvSpPr/>
            <p:nvPr/>
          </p:nvSpPr>
          <p:spPr>
            <a:xfrm>
              <a:off x="1066821" y="303078"/>
              <a:ext cx="55419" cy="13992"/>
            </a:xfrm>
            <a:custGeom>
              <a:avLst/>
              <a:gdLst/>
              <a:ahLst/>
              <a:cxnLst/>
              <a:rect l="0" t="0" r="0" b="0"/>
              <a:pathLst>
                <a:path w="55419" h="13992">
                  <a:moveTo>
                    <a:pt x="6927" y="0"/>
                  </a:moveTo>
                  <a:lnTo>
                    <a:pt x="48492" y="0"/>
                  </a:lnTo>
                  <a:cubicBezTo>
                    <a:pt x="52371" y="138"/>
                    <a:pt x="55419" y="3186"/>
                    <a:pt x="55419" y="7065"/>
                  </a:cubicBezTo>
                  <a:cubicBezTo>
                    <a:pt x="55419" y="10806"/>
                    <a:pt x="52371" y="13992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806"/>
                    <a:pt x="0" y="6927"/>
                  </a:cubicBezTo>
                  <a:cubicBezTo>
                    <a:pt x="0" y="3186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0" name="Shape 805"/>
            <p:cNvSpPr/>
            <p:nvPr/>
          </p:nvSpPr>
          <p:spPr>
            <a:xfrm>
              <a:off x="969837" y="303078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186"/>
                    <a:pt x="55419" y="6927"/>
                  </a:cubicBezTo>
                  <a:cubicBezTo>
                    <a:pt x="55419" y="10806"/>
                    <a:pt x="52371" y="13855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806"/>
                    <a:pt x="0" y="6927"/>
                  </a:cubicBezTo>
                  <a:cubicBezTo>
                    <a:pt x="0" y="3048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1" name="Shape 806"/>
            <p:cNvSpPr/>
            <p:nvPr/>
          </p:nvSpPr>
          <p:spPr>
            <a:xfrm>
              <a:off x="872853" y="303078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048"/>
                    <a:pt x="55419" y="6927"/>
                  </a:cubicBezTo>
                  <a:cubicBezTo>
                    <a:pt x="55419" y="10806"/>
                    <a:pt x="52371" y="13855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668"/>
                    <a:pt x="0" y="6927"/>
                  </a:cubicBezTo>
                  <a:cubicBezTo>
                    <a:pt x="0" y="3048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2" name="Shape 807"/>
            <p:cNvSpPr/>
            <p:nvPr/>
          </p:nvSpPr>
          <p:spPr>
            <a:xfrm>
              <a:off x="775870" y="302939"/>
              <a:ext cx="55419" cy="13994"/>
            </a:xfrm>
            <a:custGeom>
              <a:avLst/>
              <a:gdLst/>
              <a:ahLst/>
              <a:cxnLst/>
              <a:rect l="0" t="0" r="0" b="0"/>
              <a:pathLst>
                <a:path w="55419" h="13994">
                  <a:moveTo>
                    <a:pt x="6927" y="0"/>
                  </a:moveTo>
                  <a:lnTo>
                    <a:pt x="48492" y="139"/>
                  </a:lnTo>
                  <a:cubicBezTo>
                    <a:pt x="52371" y="139"/>
                    <a:pt x="55419" y="3187"/>
                    <a:pt x="55419" y="7066"/>
                  </a:cubicBezTo>
                  <a:cubicBezTo>
                    <a:pt x="55419" y="10806"/>
                    <a:pt x="52371" y="13994"/>
                    <a:pt x="48492" y="13994"/>
                  </a:cubicBezTo>
                  <a:lnTo>
                    <a:pt x="6927" y="13855"/>
                  </a:lnTo>
                  <a:cubicBezTo>
                    <a:pt x="3048" y="13855"/>
                    <a:pt x="0" y="10806"/>
                    <a:pt x="0" y="6927"/>
                  </a:cubicBezTo>
                  <a:cubicBezTo>
                    <a:pt x="0" y="3187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3" name="Shape 808"/>
            <p:cNvSpPr/>
            <p:nvPr/>
          </p:nvSpPr>
          <p:spPr>
            <a:xfrm>
              <a:off x="678886" y="302939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187"/>
                    <a:pt x="55419" y="6927"/>
                  </a:cubicBezTo>
                  <a:cubicBezTo>
                    <a:pt x="55419" y="10806"/>
                    <a:pt x="52371" y="13855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806"/>
                    <a:pt x="0" y="6927"/>
                  </a:cubicBezTo>
                  <a:cubicBezTo>
                    <a:pt x="0" y="3187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4" name="Shape 809"/>
            <p:cNvSpPr/>
            <p:nvPr/>
          </p:nvSpPr>
          <p:spPr>
            <a:xfrm>
              <a:off x="581902" y="302939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048"/>
                    <a:pt x="55419" y="6927"/>
                  </a:cubicBezTo>
                  <a:cubicBezTo>
                    <a:pt x="55419" y="10806"/>
                    <a:pt x="52371" y="13855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668"/>
                    <a:pt x="0" y="6927"/>
                  </a:cubicBezTo>
                  <a:cubicBezTo>
                    <a:pt x="0" y="3048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5" name="Shape 810"/>
            <p:cNvSpPr/>
            <p:nvPr/>
          </p:nvSpPr>
          <p:spPr>
            <a:xfrm>
              <a:off x="484918" y="302939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048"/>
                    <a:pt x="55419" y="6927"/>
                  </a:cubicBezTo>
                  <a:cubicBezTo>
                    <a:pt x="55419" y="10668"/>
                    <a:pt x="52371" y="13855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668"/>
                    <a:pt x="0" y="6927"/>
                  </a:cubicBezTo>
                  <a:cubicBezTo>
                    <a:pt x="0" y="3048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6" name="Shape 811"/>
            <p:cNvSpPr/>
            <p:nvPr/>
          </p:nvSpPr>
          <p:spPr>
            <a:xfrm>
              <a:off x="387935" y="302800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187"/>
                    <a:pt x="55419" y="6927"/>
                  </a:cubicBezTo>
                  <a:cubicBezTo>
                    <a:pt x="55419" y="10806"/>
                    <a:pt x="52371" y="13855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806"/>
                    <a:pt x="0" y="6927"/>
                  </a:cubicBezTo>
                  <a:cubicBezTo>
                    <a:pt x="0" y="3187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7" name="Shape 812"/>
            <p:cNvSpPr/>
            <p:nvPr/>
          </p:nvSpPr>
          <p:spPr>
            <a:xfrm>
              <a:off x="290951" y="302800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048"/>
                    <a:pt x="55419" y="6927"/>
                  </a:cubicBezTo>
                  <a:cubicBezTo>
                    <a:pt x="55419" y="10806"/>
                    <a:pt x="52371" y="13855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806"/>
                    <a:pt x="0" y="6927"/>
                  </a:cubicBezTo>
                  <a:cubicBezTo>
                    <a:pt x="0" y="3048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8" name="Shape 813"/>
            <p:cNvSpPr/>
            <p:nvPr/>
          </p:nvSpPr>
          <p:spPr>
            <a:xfrm>
              <a:off x="193967" y="302800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048"/>
                    <a:pt x="55419" y="6927"/>
                  </a:cubicBezTo>
                  <a:cubicBezTo>
                    <a:pt x="55419" y="10668"/>
                    <a:pt x="52371" y="13855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668"/>
                    <a:pt x="0" y="6927"/>
                  </a:cubicBezTo>
                  <a:cubicBezTo>
                    <a:pt x="0" y="3048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9" name="Shape 814"/>
            <p:cNvSpPr/>
            <p:nvPr/>
          </p:nvSpPr>
          <p:spPr>
            <a:xfrm>
              <a:off x="96984" y="302661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6927" y="0"/>
                  </a:moveTo>
                  <a:lnTo>
                    <a:pt x="48492" y="0"/>
                  </a:lnTo>
                  <a:cubicBezTo>
                    <a:pt x="52371" y="0"/>
                    <a:pt x="55419" y="3187"/>
                    <a:pt x="55419" y="6927"/>
                  </a:cubicBezTo>
                  <a:cubicBezTo>
                    <a:pt x="55419" y="10807"/>
                    <a:pt x="52371" y="13855"/>
                    <a:pt x="48492" y="13855"/>
                  </a:cubicBezTo>
                  <a:lnTo>
                    <a:pt x="6927" y="13855"/>
                  </a:lnTo>
                  <a:cubicBezTo>
                    <a:pt x="3048" y="13855"/>
                    <a:pt x="0" y="10807"/>
                    <a:pt x="0" y="6927"/>
                  </a:cubicBezTo>
                  <a:cubicBezTo>
                    <a:pt x="0" y="3187"/>
                    <a:pt x="3048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40" name="Shape 815"/>
            <p:cNvSpPr/>
            <p:nvPr/>
          </p:nvSpPr>
          <p:spPr>
            <a:xfrm>
              <a:off x="0" y="302661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6927" y="0"/>
                  </a:moveTo>
                  <a:lnTo>
                    <a:pt x="48492" y="0"/>
                  </a:lnTo>
                  <a:cubicBezTo>
                    <a:pt x="52316" y="0"/>
                    <a:pt x="55419" y="3187"/>
                    <a:pt x="55419" y="6927"/>
                  </a:cubicBezTo>
                  <a:cubicBezTo>
                    <a:pt x="55419" y="10807"/>
                    <a:pt x="52316" y="13855"/>
                    <a:pt x="48492" y="13855"/>
                  </a:cubicBezTo>
                  <a:lnTo>
                    <a:pt x="6927" y="13855"/>
                  </a:lnTo>
                  <a:cubicBezTo>
                    <a:pt x="3104" y="13855"/>
                    <a:pt x="0" y="10807"/>
                    <a:pt x="0" y="6927"/>
                  </a:cubicBezTo>
                  <a:cubicBezTo>
                    <a:pt x="0" y="3048"/>
                    <a:pt x="3104" y="0"/>
                    <a:pt x="6927" y="0"/>
                  </a:cubicBez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41" name="Shape 816"/>
            <p:cNvSpPr/>
            <p:nvPr/>
          </p:nvSpPr>
          <p:spPr>
            <a:xfrm>
              <a:off x="3103478" y="283264"/>
              <a:ext cx="62347" cy="55420"/>
            </a:xfrm>
            <a:custGeom>
              <a:avLst/>
              <a:gdLst/>
              <a:ahLst/>
              <a:cxnLst/>
              <a:rect l="0" t="0" r="0" b="0"/>
              <a:pathLst>
                <a:path w="62347" h="55420">
                  <a:moveTo>
                    <a:pt x="6927" y="0"/>
                  </a:moveTo>
                  <a:lnTo>
                    <a:pt x="62347" y="27710"/>
                  </a:lnTo>
                  <a:lnTo>
                    <a:pt x="6927" y="55420"/>
                  </a:lnTo>
                  <a:lnTo>
                    <a:pt x="6927" y="34637"/>
                  </a:lnTo>
                  <a:cubicBezTo>
                    <a:pt x="3048" y="34637"/>
                    <a:pt x="0" y="31451"/>
                    <a:pt x="0" y="27710"/>
                  </a:cubicBezTo>
                  <a:cubicBezTo>
                    <a:pt x="0" y="23831"/>
                    <a:pt x="3048" y="20782"/>
                    <a:pt x="6927" y="20782"/>
                  </a:cubicBezTo>
                  <a:lnTo>
                    <a:pt x="6927" y="0"/>
                  </a:ln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42" name="Shape 817"/>
            <p:cNvSpPr/>
            <p:nvPr/>
          </p:nvSpPr>
          <p:spPr>
            <a:xfrm>
              <a:off x="7620" y="241007"/>
              <a:ext cx="1385" cy="1174888"/>
            </a:xfrm>
            <a:custGeom>
              <a:avLst/>
              <a:gdLst/>
              <a:ahLst/>
              <a:cxnLst/>
              <a:rect l="0" t="0" r="0" b="0"/>
              <a:pathLst>
                <a:path w="1385" h="1174888">
                  <a:moveTo>
                    <a:pt x="0" y="0"/>
                  </a:moveTo>
                  <a:lnTo>
                    <a:pt x="1385" y="1174888"/>
                  </a:lnTo>
                </a:path>
              </a:pathLst>
            </a:custGeom>
            <a:ln w="10391" cap="rnd"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43" name="Shape 818"/>
            <p:cNvSpPr/>
            <p:nvPr/>
          </p:nvSpPr>
          <p:spPr>
            <a:xfrm>
              <a:off x="444047" y="365008"/>
              <a:ext cx="2771" cy="778641"/>
            </a:xfrm>
            <a:custGeom>
              <a:avLst/>
              <a:gdLst/>
              <a:ahLst/>
              <a:cxnLst/>
              <a:rect l="0" t="0" r="0" b="0"/>
              <a:pathLst>
                <a:path w="2771" h="778641">
                  <a:moveTo>
                    <a:pt x="0" y="0"/>
                  </a:moveTo>
                  <a:lnTo>
                    <a:pt x="2771" y="778641"/>
                  </a:lnTo>
                </a:path>
              </a:pathLst>
            </a:custGeom>
            <a:ln w="10391" cap="rnd"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44" name="Shape 819"/>
            <p:cNvSpPr/>
            <p:nvPr/>
          </p:nvSpPr>
          <p:spPr>
            <a:xfrm>
              <a:off x="444740" y="144716"/>
              <a:ext cx="1386" cy="234147"/>
            </a:xfrm>
            <a:custGeom>
              <a:avLst/>
              <a:gdLst/>
              <a:ahLst/>
              <a:cxnLst/>
              <a:rect l="0" t="0" r="0" b="0"/>
              <a:pathLst>
                <a:path w="1386" h="234147">
                  <a:moveTo>
                    <a:pt x="0" y="0"/>
                  </a:moveTo>
                  <a:lnTo>
                    <a:pt x="1386" y="234147"/>
                  </a:lnTo>
                </a:path>
              </a:pathLst>
            </a:custGeom>
            <a:ln w="10391" cap="rnd">
              <a:custDash>
                <a:ds d="1" sp="200000"/>
              </a:custDash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45" name="Shape 820"/>
            <p:cNvSpPr/>
            <p:nvPr/>
          </p:nvSpPr>
          <p:spPr>
            <a:xfrm>
              <a:off x="852763" y="351153"/>
              <a:ext cx="2771" cy="480762"/>
            </a:xfrm>
            <a:custGeom>
              <a:avLst/>
              <a:gdLst/>
              <a:ahLst/>
              <a:cxnLst/>
              <a:rect l="0" t="0" r="0" b="0"/>
              <a:pathLst>
                <a:path w="2771" h="480762">
                  <a:moveTo>
                    <a:pt x="0" y="0"/>
                  </a:moveTo>
                  <a:lnTo>
                    <a:pt x="2771" y="480762"/>
                  </a:lnTo>
                </a:path>
              </a:pathLst>
            </a:custGeom>
            <a:ln w="10391" cap="rnd"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46" name="Shape 821"/>
            <p:cNvSpPr/>
            <p:nvPr/>
          </p:nvSpPr>
          <p:spPr>
            <a:xfrm>
              <a:off x="854149" y="130169"/>
              <a:ext cx="1386" cy="234839"/>
            </a:xfrm>
            <a:custGeom>
              <a:avLst/>
              <a:gdLst/>
              <a:ahLst/>
              <a:cxnLst/>
              <a:rect l="0" t="0" r="0" b="0"/>
              <a:pathLst>
                <a:path w="1386" h="234839">
                  <a:moveTo>
                    <a:pt x="0" y="0"/>
                  </a:moveTo>
                  <a:lnTo>
                    <a:pt x="1386" y="234839"/>
                  </a:lnTo>
                </a:path>
              </a:pathLst>
            </a:custGeom>
            <a:ln w="10391" cap="rnd">
              <a:custDash>
                <a:ds d="1" sp="200000"/>
              </a:custDash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631404" y="339626"/>
              <a:ext cx="610299" cy="27758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8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……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088613" y="339626"/>
              <a:ext cx="76287" cy="27758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8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9" name="Shape 824"/>
            <p:cNvSpPr/>
            <p:nvPr/>
          </p:nvSpPr>
          <p:spPr>
            <a:xfrm>
              <a:off x="2743945" y="351153"/>
              <a:ext cx="2771" cy="258393"/>
            </a:xfrm>
            <a:custGeom>
              <a:avLst/>
              <a:gdLst/>
              <a:ahLst/>
              <a:cxnLst/>
              <a:rect l="0" t="0" r="0" b="0"/>
              <a:pathLst>
                <a:path w="2771" h="258393">
                  <a:moveTo>
                    <a:pt x="0" y="0"/>
                  </a:moveTo>
                  <a:lnTo>
                    <a:pt x="2771" y="258393"/>
                  </a:lnTo>
                </a:path>
              </a:pathLst>
            </a:custGeom>
            <a:ln w="10391" cap="rnd"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50" name="Shape 825"/>
            <p:cNvSpPr/>
            <p:nvPr/>
          </p:nvSpPr>
          <p:spPr>
            <a:xfrm>
              <a:off x="2746024" y="130169"/>
              <a:ext cx="693" cy="234839"/>
            </a:xfrm>
            <a:custGeom>
              <a:avLst/>
              <a:gdLst/>
              <a:ahLst/>
              <a:cxnLst/>
              <a:rect l="0" t="0" r="0" b="0"/>
              <a:pathLst>
                <a:path w="693" h="234839">
                  <a:moveTo>
                    <a:pt x="0" y="0"/>
                  </a:moveTo>
                  <a:lnTo>
                    <a:pt x="693" y="234839"/>
                  </a:lnTo>
                </a:path>
              </a:pathLst>
            </a:custGeom>
            <a:ln w="10391" cap="rnd">
              <a:custDash>
                <a:ds d="1" sp="200000"/>
              </a:custDash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51" name="Shape 826"/>
            <p:cNvSpPr/>
            <p:nvPr/>
          </p:nvSpPr>
          <p:spPr>
            <a:xfrm>
              <a:off x="3165825" y="240315"/>
              <a:ext cx="2771" cy="1173503"/>
            </a:xfrm>
            <a:custGeom>
              <a:avLst/>
              <a:gdLst/>
              <a:ahLst/>
              <a:cxnLst/>
              <a:rect l="0" t="0" r="0" b="0"/>
              <a:pathLst>
                <a:path w="2771" h="1173503">
                  <a:moveTo>
                    <a:pt x="0" y="0"/>
                  </a:moveTo>
                  <a:lnTo>
                    <a:pt x="2771" y="1173503"/>
                  </a:lnTo>
                </a:path>
              </a:pathLst>
            </a:custGeom>
            <a:ln w="10391" cap="rnd"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52" name="Shape 827"/>
            <p:cNvSpPr/>
            <p:nvPr/>
          </p:nvSpPr>
          <p:spPr>
            <a:xfrm>
              <a:off x="693" y="1318219"/>
              <a:ext cx="3165132" cy="55419"/>
            </a:xfrm>
            <a:custGeom>
              <a:avLst/>
              <a:gdLst/>
              <a:ahLst/>
              <a:cxnLst/>
              <a:rect l="0" t="0" r="0" b="0"/>
              <a:pathLst>
                <a:path w="3165132" h="55419">
                  <a:moveTo>
                    <a:pt x="3109713" y="0"/>
                  </a:moveTo>
                  <a:lnTo>
                    <a:pt x="3165132" y="27710"/>
                  </a:lnTo>
                  <a:lnTo>
                    <a:pt x="3109713" y="55419"/>
                  </a:lnTo>
                  <a:lnTo>
                    <a:pt x="3109713" y="34634"/>
                  </a:lnTo>
                  <a:lnTo>
                    <a:pt x="6927" y="33944"/>
                  </a:lnTo>
                  <a:cubicBezTo>
                    <a:pt x="3103" y="33944"/>
                    <a:pt x="0" y="30897"/>
                    <a:pt x="0" y="27017"/>
                  </a:cubicBezTo>
                  <a:cubicBezTo>
                    <a:pt x="0" y="23137"/>
                    <a:pt x="3103" y="20089"/>
                    <a:pt x="6927" y="20089"/>
                  </a:cubicBezTo>
                  <a:lnTo>
                    <a:pt x="3109713" y="20779"/>
                  </a:lnTo>
                  <a:lnTo>
                    <a:pt x="3109713" y="0"/>
                  </a:lnTo>
                  <a:close/>
                </a:path>
              </a:pathLst>
            </a:custGeom>
            <a:ln w="0" cap="rnd">
              <a:round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53" name="Shape 828"/>
            <p:cNvSpPr/>
            <p:nvPr/>
          </p:nvSpPr>
          <p:spPr>
            <a:xfrm>
              <a:off x="439890" y="1033503"/>
              <a:ext cx="2728705" cy="55419"/>
            </a:xfrm>
            <a:custGeom>
              <a:avLst/>
              <a:gdLst/>
              <a:ahLst/>
              <a:cxnLst/>
              <a:rect l="0" t="0" r="0" b="0"/>
              <a:pathLst>
                <a:path w="2728705" h="55419">
                  <a:moveTo>
                    <a:pt x="2673286" y="0"/>
                  </a:moveTo>
                  <a:lnTo>
                    <a:pt x="2728705" y="27709"/>
                  </a:lnTo>
                  <a:lnTo>
                    <a:pt x="2673286" y="55419"/>
                  </a:lnTo>
                  <a:lnTo>
                    <a:pt x="2673286" y="34633"/>
                  </a:lnTo>
                  <a:lnTo>
                    <a:pt x="6927" y="33944"/>
                  </a:lnTo>
                  <a:cubicBezTo>
                    <a:pt x="3048" y="33944"/>
                    <a:pt x="0" y="30896"/>
                    <a:pt x="0" y="27017"/>
                  </a:cubicBezTo>
                  <a:cubicBezTo>
                    <a:pt x="0" y="23137"/>
                    <a:pt x="3048" y="20089"/>
                    <a:pt x="6927" y="20089"/>
                  </a:cubicBezTo>
                  <a:lnTo>
                    <a:pt x="2673286" y="20779"/>
                  </a:lnTo>
                  <a:lnTo>
                    <a:pt x="2673286" y="0"/>
                  </a:lnTo>
                  <a:close/>
                </a:path>
              </a:pathLst>
            </a:custGeom>
            <a:ln w="0" cap="rnd">
              <a:round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54" name="Shape 829"/>
            <p:cNvSpPr/>
            <p:nvPr/>
          </p:nvSpPr>
          <p:spPr>
            <a:xfrm>
              <a:off x="848608" y="727311"/>
              <a:ext cx="2319988" cy="55420"/>
            </a:xfrm>
            <a:custGeom>
              <a:avLst/>
              <a:gdLst/>
              <a:ahLst/>
              <a:cxnLst/>
              <a:rect l="0" t="0" r="0" b="0"/>
              <a:pathLst>
                <a:path w="2319988" h="55420">
                  <a:moveTo>
                    <a:pt x="2264568" y="0"/>
                  </a:moveTo>
                  <a:lnTo>
                    <a:pt x="2319988" y="27710"/>
                  </a:lnTo>
                  <a:lnTo>
                    <a:pt x="2264568" y="55420"/>
                  </a:lnTo>
                  <a:lnTo>
                    <a:pt x="2264568" y="34633"/>
                  </a:lnTo>
                  <a:lnTo>
                    <a:pt x="6927" y="33944"/>
                  </a:lnTo>
                  <a:cubicBezTo>
                    <a:pt x="3048" y="33944"/>
                    <a:pt x="0" y="30897"/>
                    <a:pt x="0" y="27016"/>
                  </a:cubicBezTo>
                  <a:cubicBezTo>
                    <a:pt x="0" y="23137"/>
                    <a:pt x="3048" y="20089"/>
                    <a:pt x="6927" y="20089"/>
                  </a:cubicBezTo>
                  <a:lnTo>
                    <a:pt x="2264568" y="20778"/>
                  </a:lnTo>
                  <a:lnTo>
                    <a:pt x="2264568" y="0"/>
                  </a:lnTo>
                  <a:close/>
                </a:path>
              </a:pathLst>
            </a:custGeom>
            <a:ln w="0" cap="rnd">
              <a:round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55" name="Shape 830"/>
            <p:cNvSpPr/>
            <p:nvPr/>
          </p:nvSpPr>
          <p:spPr>
            <a:xfrm>
              <a:off x="2739789" y="521429"/>
              <a:ext cx="428806" cy="55419"/>
            </a:xfrm>
            <a:custGeom>
              <a:avLst/>
              <a:gdLst/>
              <a:ahLst/>
              <a:cxnLst/>
              <a:rect l="0" t="0" r="0" b="0"/>
              <a:pathLst>
                <a:path w="428806" h="55419">
                  <a:moveTo>
                    <a:pt x="373526" y="0"/>
                  </a:moveTo>
                  <a:lnTo>
                    <a:pt x="428806" y="27848"/>
                  </a:lnTo>
                  <a:lnTo>
                    <a:pt x="373249" y="55419"/>
                  </a:lnTo>
                  <a:lnTo>
                    <a:pt x="373353" y="34591"/>
                  </a:lnTo>
                  <a:lnTo>
                    <a:pt x="6927" y="33390"/>
                  </a:lnTo>
                  <a:cubicBezTo>
                    <a:pt x="3048" y="33390"/>
                    <a:pt x="0" y="30204"/>
                    <a:pt x="0" y="26464"/>
                  </a:cubicBezTo>
                  <a:cubicBezTo>
                    <a:pt x="0" y="22583"/>
                    <a:pt x="3187" y="19536"/>
                    <a:pt x="6927" y="19536"/>
                  </a:cubicBezTo>
                  <a:lnTo>
                    <a:pt x="373422" y="20737"/>
                  </a:lnTo>
                  <a:lnTo>
                    <a:pt x="373526" y="0"/>
                  </a:lnTo>
                  <a:close/>
                </a:path>
              </a:pathLst>
            </a:custGeom>
            <a:ln w="0" cap="rnd">
              <a:round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05669" y="0"/>
              <a:ext cx="101330" cy="148189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P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82147" y="49762"/>
              <a:ext cx="55281" cy="9879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5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1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23712" y="0"/>
              <a:ext cx="41460" cy="148189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819651" y="0"/>
              <a:ext cx="101330" cy="148189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P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896129" y="49762"/>
              <a:ext cx="55281" cy="9879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5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2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937694" y="0"/>
              <a:ext cx="41460" cy="148189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682153" y="0"/>
              <a:ext cx="101330" cy="148189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P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758632" y="49762"/>
              <a:ext cx="61472" cy="9879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5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n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805184" y="49762"/>
              <a:ext cx="36817" cy="9879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5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-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833447" y="49762"/>
              <a:ext cx="55281" cy="9879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5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1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873350" y="0"/>
              <a:ext cx="41460" cy="148189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1122240" y="205468"/>
              <a:ext cx="1340334" cy="132383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Task Execution Time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2133502" y="205468"/>
              <a:ext cx="37038" cy="132383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1321749" y="1219399"/>
              <a:ext cx="280601" cy="134915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phas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1532896" y="1219399"/>
              <a:ext cx="65779" cy="134915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e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1581527" y="1219399"/>
              <a:ext cx="37038" cy="134915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609791" y="1219399"/>
              <a:ext cx="37038" cy="134915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636392" y="1210099"/>
              <a:ext cx="82669" cy="14815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𝑝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692920" y="1260532"/>
              <a:ext cx="58386" cy="101717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0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𝑛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701232" y="1195692"/>
              <a:ext cx="56351" cy="101717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0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0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749447" y="1210287"/>
              <a:ext cx="41460" cy="150861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494657" y="1390191"/>
              <a:ext cx="119738" cy="148189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C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584852" y="1439955"/>
              <a:ext cx="55281" cy="98793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5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0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626417" y="1390191"/>
              <a:ext cx="41460" cy="148189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830913" y="1102566"/>
              <a:ext cx="119738" cy="148189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C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1920693" y="1152329"/>
              <a:ext cx="55281" cy="9879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5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1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1962257" y="1102566"/>
              <a:ext cx="41460" cy="148189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1631404" y="931773"/>
              <a:ext cx="346380" cy="1349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phase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1890766" y="931773"/>
              <a:ext cx="37038" cy="1349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1919030" y="931773"/>
              <a:ext cx="37038" cy="1349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945631" y="922473"/>
              <a:ext cx="82669" cy="14815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𝑝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2002159" y="972907"/>
              <a:ext cx="58386" cy="101717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0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𝑛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2008809" y="908066"/>
              <a:ext cx="56351" cy="1017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0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1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2058687" y="922661"/>
              <a:ext cx="41460" cy="150861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980545" y="625860"/>
              <a:ext cx="346380" cy="13491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phase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2239908" y="625860"/>
              <a:ext cx="37038" cy="13491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2268171" y="625860"/>
              <a:ext cx="37038" cy="13491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2294773" y="616559"/>
              <a:ext cx="82669" cy="14815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𝑝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2351300" y="666993"/>
              <a:ext cx="58386" cy="101717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0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𝑛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2359613" y="602152"/>
              <a:ext cx="56351" cy="101717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0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2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2407828" y="616745"/>
              <a:ext cx="41460" cy="150861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2168417" y="780025"/>
              <a:ext cx="119738" cy="148189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C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2258196" y="829788"/>
              <a:ext cx="55281" cy="9879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5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2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2299761" y="780025"/>
              <a:ext cx="41460" cy="148189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2831785" y="588830"/>
              <a:ext cx="119738" cy="148188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C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2921564" y="638591"/>
              <a:ext cx="61472" cy="98793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5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n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2968116" y="638591"/>
              <a:ext cx="36817" cy="98793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5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-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2996380" y="638591"/>
              <a:ext cx="55281" cy="98793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5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1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3037945" y="588830"/>
              <a:ext cx="41460" cy="148188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2479319" y="399750"/>
              <a:ext cx="346380" cy="13491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phase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738681" y="399750"/>
              <a:ext cx="37038" cy="13491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2765282" y="390449"/>
              <a:ext cx="82669" cy="14815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𝑝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2821810" y="440882"/>
              <a:ext cx="58386" cy="101717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0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𝑛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2830122" y="376042"/>
              <a:ext cx="58386" cy="1017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0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𝑛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2880000" y="376042"/>
              <a:ext cx="75982" cy="1017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0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−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2936527" y="376042"/>
              <a:ext cx="56351" cy="1017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0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1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2984742" y="390637"/>
              <a:ext cx="41460" cy="150861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8368" y="0"/>
              <a:ext cx="101330" cy="148189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P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84792" y="49762"/>
              <a:ext cx="55281" cy="9879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5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0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126356" y="0"/>
              <a:ext cx="41460" cy="148189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3074521" y="0"/>
              <a:ext cx="101330" cy="148189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P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3151000" y="49762"/>
              <a:ext cx="61472" cy="9879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65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n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3197552" y="0"/>
              <a:ext cx="41460" cy="148189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19" name="TextBox 118"/>
          <p:cNvSpPr txBox="1"/>
          <p:nvPr/>
        </p:nvSpPr>
        <p:spPr>
          <a:xfrm>
            <a:off x="7015060" y="3850251"/>
            <a:ext cx="36929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 3. Task partitioning at </a:t>
            </a:r>
            <a:r>
              <a:rPr lang="en-US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preemption points resulting in </a:t>
            </a:r>
            <a:r>
              <a:rPr lang="en-US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phases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6871216" y="5066793"/>
            <a:ext cx="4002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: ACM transactions on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mbedded Computing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51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200" dirty="0" smtClean="0"/>
              <a:t>Partition Factor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Larger partition factor, larger energy savings???</a:t>
            </a:r>
          </a:p>
          <a:p>
            <a:r>
              <a:rPr lang="en-US" dirty="0" smtClean="0"/>
              <a:t>Two issues</a:t>
            </a:r>
          </a:p>
          <a:p>
            <a:pPr lvl="2"/>
            <a:r>
              <a:rPr lang="en-US" dirty="0" smtClean="0"/>
              <a:t>Partition factor high than a threshold</a:t>
            </a:r>
          </a:p>
          <a:p>
            <a:pPr lvl="2"/>
            <a:r>
              <a:rPr lang="en-US" dirty="0" smtClean="0"/>
              <a:t>Finer granularity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2146" y="193183"/>
            <a:ext cx="723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Dynamic Cache Reconfiguration in Soft Real Time Systems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8248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200" dirty="0" smtClean="0"/>
              <a:t>Partition factor </a:t>
            </a:r>
            <a:r>
              <a:rPr lang="en-US" sz="4200" cap="none" dirty="0" smtClean="0"/>
              <a:t>(Contd..)</a:t>
            </a:r>
            <a:endParaRPr lang="en-US" sz="4200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2146" y="193183"/>
            <a:ext cx="723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Dynamic Cache Reconfiguration in Soft Real Time Systems</a:t>
            </a:r>
            <a:endParaRPr lang="en-US" sz="1200" dirty="0"/>
          </a:p>
        </p:txBody>
      </p:sp>
      <p:grpSp>
        <p:nvGrpSpPr>
          <p:cNvPr id="7" name="Group 6"/>
          <p:cNvGrpSpPr/>
          <p:nvPr/>
        </p:nvGrpSpPr>
        <p:grpSpPr>
          <a:xfrm>
            <a:off x="2474258" y="1473201"/>
            <a:ext cx="6669741" cy="3367740"/>
            <a:chOff x="0" y="0"/>
            <a:chExt cx="2896899" cy="2444195"/>
          </a:xfrm>
        </p:grpSpPr>
        <p:pic>
          <p:nvPicPr>
            <p:cNvPr id="8" name="Picture 7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491515" y="412121"/>
              <a:ext cx="361950" cy="114300"/>
            </a:xfrm>
            <a:prstGeom prst="rect">
              <a:avLst/>
            </a:prstGeom>
          </p:spPr>
        </p:pic>
        <p:sp>
          <p:nvSpPr>
            <p:cNvPr id="9" name="Shape 2507"/>
            <p:cNvSpPr/>
            <p:nvPr/>
          </p:nvSpPr>
          <p:spPr>
            <a:xfrm>
              <a:off x="1495929" y="414589"/>
              <a:ext cx="356537" cy="110650"/>
            </a:xfrm>
            <a:custGeom>
              <a:avLst/>
              <a:gdLst/>
              <a:ahLst/>
              <a:cxnLst/>
              <a:rect l="0" t="0" r="0" b="0"/>
              <a:pathLst>
                <a:path w="356537" h="110650">
                  <a:moveTo>
                    <a:pt x="0" y="110650"/>
                  </a:moveTo>
                  <a:lnTo>
                    <a:pt x="356537" y="110650"/>
                  </a:lnTo>
                  <a:lnTo>
                    <a:pt x="356537" y="0"/>
                  </a:lnTo>
                  <a:lnTo>
                    <a:pt x="0" y="0"/>
                  </a:lnTo>
                  <a:close/>
                </a:path>
              </a:pathLst>
            </a:custGeom>
            <a:ln w="9221" cap="rnd">
              <a:miter lim="1270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0" name="Shape 123474"/>
            <p:cNvSpPr/>
            <p:nvPr/>
          </p:nvSpPr>
          <p:spPr>
            <a:xfrm>
              <a:off x="268337" y="1363714"/>
              <a:ext cx="36883" cy="832328"/>
            </a:xfrm>
            <a:custGeom>
              <a:avLst/>
              <a:gdLst/>
              <a:ahLst/>
              <a:cxnLst/>
              <a:rect l="0" t="0" r="0" b="0"/>
              <a:pathLst>
                <a:path w="36883" h="832328">
                  <a:moveTo>
                    <a:pt x="0" y="0"/>
                  </a:moveTo>
                  <a:lnTo>
                    <a:pt x="36883" y="0"/>
                  </a:lnTo>
                  <a:lnTo>
                    <a:pt x="36883" y="832328"/>
                  </a:lnTo>
                  <a:lnTo>
                    <a:pt x="0" y="832328"/>
                  </a:lnTo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1" name="Shape 123475"/>
            <p:cNvSpPr/>
            <p:nvPr/>
          </p:nvSpPr>
          <p:spPr>
            <a:xfrm>
              <a:off x="304605" y="1363714"/>
              <a:ext cx="37498" cy="832328"/>
            </a:xfrm>
            <a:custGeom>
              <a:avLst/>
              <a:gdLst/>
              <a:ahLst/>
              <a:cxnLst/>
              <a:rect l="0" t="0" r="0" b="0"/>
              <a:pathLst>
                <a:path w="37498" h="832328">
                  <a:moveTo>
                    <a:pt x="0" y="0"/>
                  </a:moveTo>
                  <a:lnTo>
                    <a:pt x="37498" y="0"/>
                  </a:lnTo>
                  <a:lnTo>
                    <a:pt x="37498" y="832328"/>
                  </a:lnTo>
                  <a:lnTo>
                    <a:pt x="0" y="832328"/>
                  </a:lnTo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2" name="Shape 123476"/>
            <p:cNvSpPr/>
            <p:nvPr/>
          </p:nvSpPr>
          <p:spPr>
            <a:xfrm>
              <a:off x="298458" y="2189894"/>
              <a:ext cx="12294" cy="9144"/>
            </a:xfrm>
            <a:custGeom>
              <a:avLst/>
              <a:gdLst/>
              <a:ahLst/>
              <a:cxnLst/>
              <a:rect l="0" t="0" r="0" b="0"/>
              <a:pathLst>
                <a:path w="12294" h="9144">
                  <a:moveTo>
                    <a:pt x="0" y="0"/>
                  </a:moveTo>
                  <a:lnTo>
                    <a:pt x="12294" y="0"/>
                  </a:lnTo>
                  <a:lnTo>
                    <a:pt x="12294" y="9144"/>
                  </a:lnTo>
                  <a:lnTo>
                    <a:pt x="0" y="9144"/>
                  </a:lnTo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3" name="Shape 2509"/>
            <p:cNvSpPr/>
            <p:nvPr/>
          </p:nvSpPr>
          <p:spPr>
            <a:xfrm>
              <a:off x="298458" y="2153627"/>
              <a:ext cx="2482847" cy="73766"/>
            </a:xfrm>
            <a:custGeom>
              <a:avLst/>
              <a:gdLst/>
              <a:ahLst/>
              <a:cxnLst/>
              <a:rect l="0" t="0" r="0" b="0"/>
              <a:pathLst>
                <a:path w="2482847" h="73766">
                  <a:moveTo>
                    <a:pt x="2409081" y="0"/>
                  </a:moveTo>
                  <a:lnTo>
                    <a:pt x="2482847" y="36883"/>
                  </a:lnTo>
                  <a:lnTo>
                    <a:pt x="2409081" y="73766"/>
                  </a:lnTo>
                  <a:lnTo>
                    <a:pt x="2409081" y="43027"/>
                  </a:lnTo>
                  <a:lnTo>
                    <a:pt x="6147" y="42415"/>
                  </a:lnTo>
                  <a:cubicBezTo>
                    <a:pt x="2705" y="42415"/>
                    <a:pt x="0" y="39711"/>
                    <a:pt x="0" y="36268"/>
                  </a:cubicBezTo>
                  <a:cubicBezTo>
                    <a:pt x="0" y="32826"/>
                    <a:pt x="2705" y="30121"/>
                    <a:pt x="6147" y="30121"/>
                  </a:cubicBezTo>
                  <a:lnTo>
                    <a:pt x="2409081" y="30733"/>
                  </a:lnTo>
                  <a:lnTo>
                    <a:pt x="2409081" y="0"/>
                  </a:lnTo>
                  <a:close/>
                </a:path>
              </a:pathLst>
            </a:custGeom>
            <a:ln w="0" cap="rnd">
              <a:miter lim="127000"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7816" y="1621253"/>
              <a:ext cx="182483" cy="157243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T1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3546" y="1621253"/>
              <a:ext cx="43168" cy="157243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0766" y="1921113"/>
              <a:ext cx="96005" cy="15724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T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43057" y="1921113"/>
              <a:ext cx="86336" cy="15724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2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06496" y="1921113"/>
              <a:ext cx="43168" cy="15724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9" name="Picture 18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00890" y="1602746"/>
              <a:ext cx="533400" cy="114300"/>
            </a:xfrm>
            <a:prstGeom prst="rect">
              <a:avLst/>
            </a:prstGeom>
          </p:spPr>
        </p:pic>
        <p:sp>
          <p:nvSpPr>
            <p:cNvPr id="20" name="Shape 2516"/>
            <p:cNvSpPr/>
            <p:nvPr/>
          </p:nvSpPr>
          <p:spPr>
            <a:xfrm>
              <a:off x="305220" y="1605297"/>
              <a:ext cx="528043" cy="110650"/>
            </a:xfrm>
            <a:custGeom>
              <a:avLst/>
              <a:gdLst/>
              <a:ahLst/>
              <a:cxnLst/>
              <a:rect l="0" t="0" r="0" b="0"/>
              <a:pathLst>
                <a:path w="528043" h="110650">
                  <a:moveTo>
                    <a:pt x="0" y="110650"/>
                  </a:moveTo>
                  <a:lnTo>
                    <a:pt x="528043" y="110650"/>
                  </a:lnTo>
                  <a:lnTo>
                    <a:pt x="528043" y="0"/>
                  </a:lnTo>
                  <a:lnTo>
                    <a:pt x="0" y="0"/>
                  </a:lnTo>
                  <a:close/>
                </a:path>
              </a:pathLst>
            </a:custGeom>
            <a:ln w="9221" cap="rnd">
              <a:miter lim="1270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pic>
          <p:nvPicPr>
            <p:cNvPr id="21" name="Picture 20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831115" y="1913896"/>
              <a:ext cx="844550" cy="114300"/>
            </a:xfrm>
            <a:prstGeom prst="rect">
              <a:avLst/>
            </a:prstGeom>
          </p:spPr>
        </p:pic>
        <p:sp>
          <p:nvSpPr>
            <p:cNvPr id="22" name="Shape 2518"/>
            <p:cNvSpPr/>
            <p:nvPr/>
          </p:nvSpPr>
          <p:spPr>
            <a:xfrm>
              <a:off x="834492" y="1917574"/>
              <a:ext cx="840934" cy="110035"/>
            </a:xfrm>
            <a:custGeom>
              <a:avLst/>
              <a:gdLst/>
              <a:ahLst/>
              <a:cxnLst/>
              <a:rect l="0" t="0" r="0" b="0"/>
              <a:pathLst>
                <a:path w="840934" h="110035">
                  <a:moveTo>
                    <a:pt x="0" y="110035"/>
                  </a:moveTo>
                  <a:lnTo>
                    <a:pt x="840934" y="110035"/>
                  </a:lnTo>
                  <a:lnTo>
                    <a:pt x="840934" y="0"/>
                  </a:lnTo>
                  <a:lnTo>
                    <a:pt x="0" y="0"/>
                  </a:lnTo>
                  <a:close/>
                </a:path>
              </a:pathLst>
            </a:custGeom>
            <a:ln w="9221" cap="rnd">
              <a:miter lim="1270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3" name="Shape 2519"/>
            <p:cNvSpPr/>
            <p:nvPr/>
          </p:nvSpPr>
          <p:spPr>
            <a:xfrm>
              <a:off x="833263" y="1660623"/>
              <a:ext cx="615" cy="529272"/>
            </a:xfrm>
            <a:custGeom>
              <a:avLst/>
              <a:gdLst/>
              <a:ahLst/>
              <a:cxnLst/>
              <a:rect l="0" t="0" r="0" b="0"/>
              <a:pathLst>
                <a:path w="615" h="529272">
                  <a:moveTo>
                    <a:pt x="0" y="0"/>
                  </a:moveTo>
                  <a:lnTo>
                    <a:pt x="615" y="529272"/>
                  </a:lnTo>
                </a:path>
              </a:pathLst>
            </a:custGeom>
            <a:ln w="9221" cap="rnd">
              <a:custDash>
                <a:ds d="300000" sp="400000"/>
              </a:custDash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4" name="Shape 2520"/>
            <p:cNvSpPr/>
            <p:nvPr/>
          </p:nvSpPr>
          <p:spPr>
            <a:xfrm>
              <a:off x="1672353" y="1660623"/>
              <a:ext cx="1229" cy="529272"/>
            </a:xfrm>
            <a:custGeom>
              <a:avLst/>
              <a:gdLst/>
              <a:ahLst/>
              <a:cxnLst/>
              <a:rect l="0" t="0" r="0" b="0"/>
              <a:pathLst>
                <a:path w="1229" h="529272">
                  <a:moveTo>
                    <a:pt x="1229" y="0"/>
                  </a:moveTo>
                  <a:lnTo>
                    <a:pt x="0" y="529272"/>
                  </a:lnTo>
                </a:path>
              </a:pathLst>
            </a:custGeom>
            <a:ln w="9221" cap="rnd">
              <a:custDash>
                <a:ds d="300000" sp="400000"/>
              </a:custDash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pic>
          <p:nvPicPr>
            <p:cNvPr id="25" name="Picture 24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669315" y="1602746"/>
              <a:ext cx="898525" cy="114300"/>
            </a:xfrm>
            <a:prstGeom prst="rect">
              <a:avLst/>
            </a:prstGeom>
          </p:spPr>
        </p:pic>
        <p:sp>
          <p:nvSpPr>
            <p:cNvPr id="26" name="Shape 2522"/>
            <p:cNvSpPr/>
            <p:nvPr/>
          </p:nvSpPr>
          <p:spPr>
            <a:xfrm>
              <a:off x="1674197" y="1605297"/>
              <a:ext cx="892571" cy="110650"/>
            </a:xfrm>
            <a:custGeom>
              <a:avLst/>
              <a:gdLst/>
              <a:ahLst/>
              <a:cxnLst/>
              <a:rect l="0" t="0" r="0" b="0"/>
              <a:pathLst>
                <a:path w="892571" h="110650">
                  <a:moveTo>
                    <a:pt x="0" y="110650"/>
                  </a:moveTo>
                  <a:lnTo>
                    <a:pt x="892571" y="110650"/>
                  </a:lnTo>
                  <a:lnTo>
                    <a:pt x="892571" y="0"/>
                  </a:lnTo>
                  <a:lnTo>
                    <a:pt x="0" y="0"/>
                  </a:lnTo>
                  <a:close/>
                </a:path>
              </a:pathLst>
            </a:custGeom>
            <a:ln w="9221" cap="rnd">
              <a:miter lim="1270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7" name="Shape 2523"/>
            <p:cNvSpPr/>
            <p:nvPr/>
          </p:nvSpPr>
          <p:spPr>
            <a:xfrm>
              <a:off x="2566768" y="1660623"/>
              <a:ext cx="614" cy="529272"/>
            </a:xfrm>
            <a:custGeom>
              <a:avLst/>
              <a:gdLst/>
              <a:ahLst/>
              <a:cxnLst/>
              <a:rect l="0" t="0" r="0" b="0"/>
              <a:pathLst>
                <a:path w="614" h="529272">
                  <a:moveTo>
                    <a:pt x="0" y="0"/>
                  </a:moveTo>
                  <a:lnTo>
                    <a:pt x="614" y="529272"/>
                  </a:lnTo>
                </a:path>
              </a:pathLst>
            </a:custGeom>
            <a:ln w="9221" cap="rnd">
              <a:custDash>
                <a:ds d="300000" sp="400000"/>
              </a:custDash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0" y="1364674"/>
              <a:ext cx="323760" cy="157075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Task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41904" y="1364674"/>
              <a:ext cx="43168" cy="157075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Shape 2526"/>
            <p:cNvSpPr/>
            <p:nvPr/>
          </p:nvSpPr>
          <p:spPr>
            <a:xfrm>
              <a:off x="1492855" y="1465757"/>
              <a:ext cx="368831" cy="358995"/>
            </a:xfrm>
            <a:custGeom>
              <a:avLst/>
              <a:gdLst/>
              <a:ahLst/>
              <a:cxnLst/>
              <a:rect l="0" t="0" r="0" b="0"/>
              <a:pathLst>
                <a:path w="368831" h="358995">
                  <a:moveTo>
                    <a:pt x="184415" y="0"/>
                  </a:moveTo>
                  <a:cubicBezTo>
                    <a:pt x="82618" y="0"/>
                    <a:pt x="0" y="80405"/>
                    <a:pt x="0" y="179498"/>
                  </a:cubicBezTo>
                  <a:cubicBezTo>
                    <a:pt x="0" y="278590"/>
                    <a:pt x="82618" y="358995"/>
                    <a:pt x="184415" y="358995"/>
                  </a:cubicBezTo>
                  <a:cubicBezTo>
                    <a:pt x="286213" y="358995"/>
                    <a:pt x="368831" y="278590"/>
                    <a:pt x="368831" y="179498"/>
                  </a:cubicBezTo>
                  <a:cubicBezTo>
                    <a:pt x="368831" y="80405"/>
                    <a:pt x="286213" y="0"/>
                    <a:pt x="184415" y="0"/>
                  </a:cubicBezTo>
                  <a:close/>
                </a:path>
              </a:pathLst>
            </a:custGeom>
            <a:ln w="12294" cap="rnd"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529270" y="2287120"/>
              <a:ext cx="355359" cy="157075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Time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797779" y="2287120"/>
              <a:ext cx="43168" cy="157075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Shape 2529"/>
            <p:cNvSpPr/>
            <p:nvPr/>
          </p:nvSpPr>
          <p:spPr>
            <a:xfrm>
              <a:off x="1674197" y="414589"/>
              <a:ext cx="615" cy="1246034"/>
            </a:xfrm>
            <a:custGeom>
              <a:avLst/>
              <a:gdLst/>
              <a:ahLst/>
              <a:cxnLst/>
              <a:rect l="0" t="0" r="0" b="0"/>
              <a:pathLst>
                <a:path w="615" h="1246034">
                  <a:moveTo>
                    <a:pt x="0" y="1246034"/>
                  </a:moveTo>
                  <a:lnTo>
                    <a:pt x="615" y="0"/>
                  </a:lnTo>
                </a:path>
              </a:pathLst>
            </a:custGeom>
            <a:ln w="9221" cap="rnd">
              <a:custDash>
                <a:ds d="1" sp="200000"/>
              </a:custDash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708744" y="1262877"/>
              <a:ext cx="1188155" cy="15707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Preemption point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601561" y="1262877"/>
              <a:ext cx="43168" cy="15707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36" name="Picture 35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1132740" y="412121"/>
              <a:ext cx="361950" cy="114300"/>
            </a:xfrm>
            <a:prstGeom prst="rect">
              <a:avLst/>
            </a:prstGeom>
          </p:spPr>
        </p:pic>
        <p:sp>
          <p:nvSpPr>
            <p:cNvPr id="37" name="Shape 2533"/>
            <p:cNvSpPr/>
            <p:nvPr/>
          </p:nvSpPr>
          <p:spPr>
            <a:xfrm>
              <a:off x="1138778" y="414589"/>
              <a:ext cx="357151" cy="110650"/>
            </a:xfrm>
            <a:custGeom>
              <a:avLst/>
              <a:gdLst/>
              <a:ahLst/>
              <a:cxnLst/>
              <a:rect l="0" t="0" r="0" b="0"/>
              <a:pathLst>
                <a:path w="357151" h="110650">
                  <a:moveTo>
                    <a:pt x="0" y="110650"/>
                  </a:moveTo>
                  <a:lnTo>
                    <a:pt x="357151" y="110650"/>
                  </a:lnTo>
                  <a:lnTo>
                    <a:pt x="357151" y="0"/>
                  </a:lnTo>
                  <a:lnTo>
                    <a:pt x="0" y="0"/>
                  </a:lnTo>
                  <a:close/>
                </a:path>
              </a:pathLst>
            </a:custGeom>
            <a:ln w="9221" cap="rnd">
              <a:miter lim="1016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pic>
          <p:nvPicPr>
            <p:cNvPr id="38" name="Picture 37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1847115" y="412121"/>
              <a:ext cx="361950" cy="114300"/>
            </a:xfrm>
            <a:prstGeom prst="rect">
              <a:avLst/>
            </a:prstGeom>
          </p:spPr>
        </p:pic>
        <p:sp>
          <p:nvSpPr>
            <p:cNvPr id="39" name="Shape 2535"/>
            <p:cNvSpPr/>
            <p:nvPr/>
          </p:nvSpPr>
          <p:spPr>
            <a:xfrm>
              <a:off x="1852465" y="414589"/>
              <a:ext cx="357151" cy="110650"/>
            </a:xfrm>
            <a:custGeom>
              <a:avLst/>
              <a:gdLst/>
              <a:ahLst/>
              <a:cxnLst/>
              <a:rect l="0" t="0" r="0" b="0"/>
              <a:pathLst>
                <a:path w="357151" h="110650">
                  <a:moveTo>
                    <a:pt x="0" y="110650"/>
                  </a:moveTo>
                  <a:lnTo>
                    <a:pt x="357151" y="110650"/>
                  </a:lnTo>
                  <a:lnTo>
                    <a:pt x="357151" y="0"/>
                  </a:lnTo>
                  <a:lnTo>
                    <a:pt x="0" y="0"/>
                  </a:lnTo>
                  <a:close/>
                </a:path>
              </a:pathLst>
            </a:custGeom>
            <a:ln w="9221" cap="rnd">
              <a:miter lim="1016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pic>
          <p:nvPicPr>
            <p:cNvPr id="40" name="Picture 39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2205890" y="412121"/>
              <a:ext cx="361950" cy="114300"/>
            </a:xfrm>
            <a:prstGeom prst="rect">
              <a:avLst/>
            </a:prstGeom>
          </p:spPr>
        </p:pic>
        <p:sp>
          <p:nvSpPr>
            <p:cNvPr id="41" name="Shape 2537"/>
            <p:cNvSpPr/>
            <p:nvPr/>
          </p:nvSpPr>
          <p:spPr>
            <a:xfrm>
              <a:off x="2209617" y="414589"/>
              <a:ext cx="357151" cy="110650"/>
            </a:xfrm>
            <a:custGeom>
              <a:avLst/>
              <a:gdLst/>
              <a:ahLst/>
              <a:cxnLst/>
              <a:rect l="0" t="0" r="0" b="0"/>
              <a:pathLst>
                <a:path w="357151" h="110650">
                  <a:moveTo>
                    <a:pt x="0" y="110650"/>
                  </a:moveTo>
                  <a:lnTo>
                    <a:pt x="357151" y="110650"/>
                  </a:lnTo>
                  <a:lnTo>
                    <a:pt x="357151" y="0"/>
                  </a:lnTo>
                  <a:lnTo>
                    <a:pt x="0" y="0"/>
                  </a:lnTo>
                  <a:close/>
                </a:path>
              </a:pathLst>
            </a:custGeom>
            <a:ln w="9221" cap="rnd">
              <a:miter lim="1016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pic>
          <p:nvPicPr>
            <p:cNvPr id="42" name="Picture 41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1313715" y="805821"/>
              <a:ext cx="184150" cy="114300"/>
            </a:xfrm>
            <a:prstGeom prst="rect">
              <a:avLst/>
            </a:prstGeom>
          </p:spPr>
        </p:pic>
        <p:sp>
          <p:nvSpPr>
            <p:cNvPr id="43" name="Shape 2539"/>
            <p:cNvSpPr/>
            <p:nvPr/>
          </p:nvSpPr>
          <p:spPr>
            <a:xfrm>
              <a:off x="1318275" y="807394"/>
              <a:ext cx="180727" cy="110649"/>
            </a:xfrm>
            <a:custGeom>
              <a:avLst/>
              <a:gdLst/>
              <a:ahLst/>
              <a:cxnLst/>
              <a:rect l="0" t="0" r="0" b="0"/>
              <a:pathLst>
                <a:path w="180727" h="110649">
                  <a:moveTo>
                    <a:pt x="0" y="110649"/>
                  </a:moveTo>
                  <a:lnTo>
                    <a:pt x="180727" y="110649"/>
                  </a:lnTo>
                  <a:lnTo>
                    <a:pt x="180727" y="0"/>
                  </a:lnTo>
                  <a:lnTo>
                    <a:pt x="0" y="0"/>
                  </a:lnTo>
                  <a:close/>
                </a:path>
              </a:pathLst>
            </a:custGeom>
            <a:ln w="9221" cap="rnd">
              <a:miter lim="1016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pic>
          <p:nvPicPr>
            <p:cNvPr id="44" name="Picture 43"/>
            <p:cNvPicPr/>
            <p:nvPr/>
          </p:nvPicPr>
          <p:blipFill>
            <a:blip r:embed="rId10"/>
            <a:stretch>
              <a:fillRect/>
            </a:stretch>
          </p:blipFill>
          <p:spPr>
            <a:xfrm>
              <a:off x="1132740" y="805821"/>
              <a:ext cx="184150" cy="114300"/>
            </a:xfrm>
            <a:prstGeom prst="rect">
              <a:avLst/>
            </a:prstGeom>
          </p:spPr>
        </p:pic>
        <p:sp>
          <p:nvSpPr>
            <p:cNvPr id="45" name="Shape 2541"/>
            <p:cNvSpPr/>
            <p:nvPr/>
          </p:nvSpPr>
          <p:spPr>
            <a:xfrm>
              <a:off x="1137548" y="807394"/>
              <a:ext cx="180727" cy="110649"/>
            </a:xfrm>
            <a:custGeom>
              <a:avLst/>
              <a:gdLst/>
              <a:ahLst/>
              <a:cxnLst/>
              <a:rect l="0" t="0" r="0" b="0"/>
              <a:pathLst>
                <a:path w="180727" h="110649">
                  <a:moveTo>
                    <a:pt x="0" y="110649"/>
                  </a:moveTo>
                  <a:lnTo>
                    <a:pt x="180727" y="110649"/>
                  </a:lnTo>
                  <a:lnTo>
                    <a:pt x="180727" y="0"/>
                  </a:lnTo>
                  <a:lnTo>
                    <a:pt x="0" y="0"/>
                  </a:lnTo>
                  <a:close/>
                </a:path>
              </a:pathLst>
            </a:custGeom>
            <a:ln w="9221" cap="rnd">
              <a:miter lim="1016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pic>
          <p:nvPicPr>
            <p:cNvPr id="46" name="Picture 45"/>
            <p:cNvPicPr/>
            <p:nvPr/>
          </p:nvPicPr>
          <p:blipFill>
            <a:blip r:embed="rId11"/>
            <a:stretch>
              <a:fillRect/>
            </a:stretch>
          </p:blipFill>
          <p:spPr>
            <a:xfrm>
              <a:off x="1669315" y="805821"/>
              <a:ext cx="174625" cy="114300"/>
            </a:xfrm>
            <a:prstGeom prst="rect">
              <a:avLst/>
            </a:prstGeom>
          </p:spPr>
        </p:pic>
        <p:sp>
          <p:nvSpPr>
            <p:cNvPr id="47" name="Shape 2543"/>
            <p:cNvSpPr/>
            <p:nvPr/>
          </p:nvSpPr>
          <p:spPr>
            <a:xfrm>
              <a:off x="1674197" y="807394"/>
              <a:ext cx="170891" cy="110649"/>
            </a:xfrm>
            <a:custGeom>
              <a:avLst/>
              <a:gdLst/>
              <a:ahLst/>
              <a:cxnLst/>
              <a:rect l="0" t="0" r="0" b="0"/>
              <a:pathLst>
                <a:path w="170891" h="110649">
                  <a:moveTo>
                    <a:pt x="0" y="110649"/>
                  </a:moveTo>
                  <a:lnTo>
                    <a:pt x="170891" y="110649"/>
                  </a:lnTo>
                  <a:lnTo>
                    <a:pt x="170891" y="0"/>
                  </a:lnTo>
                  <a:lnTo>
                    <a:pt x="0" y="0"/>
                  </a:lnTo>
                  <a:close/>
                </a:path>
              </a:pathLst>
            </a:custGeom>
            <a:ln w="9221" cap="rnd">
              <a:miter lim="1016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pic>
          <p:nvPicPr>
            <p:cNvPr id="48" name="Picture 47"/>
            <p:cNvPicPr/>
            <p:nvPr/>
          </p:nvPicPr>
          <p:blipFill>
            <a:blip r:embed="rId12"/>
            <a:stretch>
              <a:fillRect/>
            </a:stretch>
          </p:blipFill>
          <p:spPr>
            <a:xfrm>
              <a:off x="1488340" y="805821"/>
              <a:ext cx="184150" cy="114300"/>
            </a:xfrm>
            <a:prstGeom prst="rect">
              <a:avLst/>
            </a:prstGeom>
          </p:spPr>
        </p:pic>
        <p:sp>
          <p:nvSpPr>
            <p:cNvPr id="49" name="Shape 2545"/>
            <p:cNvSpPr/>
            <p:nvPr/>
          </p:nvSpPr>
          <p:spPr>
            <a:xfrm>
              <a:off x="1491626" y="807394"/>
              <a:ext cx="180727" cy="110649"/>
            </a:xfrm>
            <a:custGeom>
              <a:avLst/>
              <a:gdLst/>
              <a:ahLst/>
              <a:cxnLst/>
              <a:rect l="0" t="0" r="0" b="0"/>
              <a:pathLst>
                <a:path w="180727" h="110649">
                  <a:moveTo>
                    <a:pt x="0" y="110649"/>
                  </a:moveTo>
                  <a:lnTo>
                    <a:pt x="180727" y="110649"/>
                  </a:lnTo>
                  <a:lnTo>
                    <a:pt x="180727" y="0"/>
                  </a:lnTo>
                  <a:lnTo>
                    <a:pt x="0" y="0"/>
                  </a:lnTo>
                  <a:close/>
                </a:path>
              </a:pathLst>
            </a:custGeom>
            <a:ln w="9221" cap="rnd">
              <a:miter lim="1016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pic>
          <p:nvPicPr>
            <p:cNvPr id="50" name="Picture 49"/>
            <p:cNvPicPr/>
            <p:nvPr/>
          </p:nvPicPr>
          <p:blipFill>
            <a:blip r:embed="rId13"/>
            <a:stretch>
              <a:fillRect/>
            </a:stretch>
          </p:blipFill>
          <p:spPr>
            <a:xfrm>
              <a:off x="2024915" y="805821"/>
              <a:ext cx="184150" cy="114300"/>
            </a:xfrm>
            <a:prstGeom prst="rect">
              <a:avLst/>
            </a:prstGeom>
          </p:spPr>
        </p:pic>
        <p:sp>
          <p:nvSpPr>
            <p:cNvPr id="51" name="Shape 2547"/>
            <p:cNvSpPr/>
            <p:nvPr/>
          </p:nvSpPr>
          <p:spPr>
            <a:xfrm>
              <a:off x="2028890" y="807394"/>
              <a:ext cx="180727" cy="110649"/>
            </a:xfrm>
            <a:custGeom>
              <a:avLst/>
              <a:gdLst/>
              <a:ahLst/>
              <a:cxnLst/>
              <a:rect l="0" t="0" r="0" b="0"/>
              <a:pathLst>
                <a:path w="180727" h="110649">
                  <a:moveTo>
                    <a:pt x="0" y="110649"/>
                  </a:moveTo>
                  <a:lnTo>
                    <a:pt x="180727" y="110649"/>
                  </a:lnTo>
                  <a:lnTo>
                    <a:pt x="180727" y="0"/>
                  </a:lnTo>
                  <a:lnTo>
                    <a:pt x="0" y="0"/>
                  </a:lnTo>
                  <a:close/>
                </a:path>
              </a:pathLst>
            </a:custGeom>
            <a:ln w="9221" cap="rnd">
              <a:miter lim="1016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pic>
          <p:nvPicPr>
            <p:cNvPr id="52" name="Picture 51"/>
            <p:cNvPicPr/>
            <p:nvPr/>
          </p:nvPicPr>
          <p:blipFill>
            <a:blip r:embed="rId14"/>
            <a:stretch>
              <a:fillRect/>
            </a:stretch>
          </p:blipFill>
          <p:spPr>
            <a:xfrm>
              <a:off x="1840765" y="805821"/>
              <a:ext cx="184150" cy="114300"/>
            </a:xfrm>
            <a:prstGeom prst="rect">
              <a:avLst/>
            </a:prstGeom>
          </p:spPr>
        </p:pic>
        <p:sp>
          <p:nvSpPr>
            <p:cNvPr id="53" name="Shape 2549"/>
            <p:cNvSpPr/>
            <p:nvPr/>
          </p:nvSpPr>
          <p:spPr>
            <a:xfrm>
              <a:off x="1845089" y="807394"/>
              <a:ext cx="180727" cy="110649"/>
            </a:xfrm>
            <a:custGeom>
              <a:avLst/>
              <a:gdLst/>
              <a:ahLst/>
              <a:cxnLst/>
              <a:rect l="0" t="0" r="0" b="0"/>
              <a:pathLst>
                <a:path w="180727" h="110649">
                  <a:moveTo>
                    <a:pt x="0" y="110649"/>
                  </a:moveTo>
                  <a:lnTo>
                    <a:pt x="180727" y="110649"/>
                  </a:lnTo>
                  <a:lnTo>
                    <a:pt x="180727" y="0"/>
                  </a:lnTo>
                  <a:lnTo>
                    <a:pt x="0" y="0"/>
                  </a:lnTo>
                  <a:close/>
                </a:path>
              </a:pathLst>
            </a:custGeom>
            <a:ln w="9221" cap="rnd">
              <a:miter lim="1016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pic>
          <p:nvPicPr>
            <p:cNvPr id="54" name="Picture 53"/>
            <p:cNvPicPr/>
            <p:nvPr/>
          </p:nvPicPr>
          <p:blipFill>
            <a:blip r:embed="rId15"/>
            <a:stretch>
              <a:fillRect/>
            </a:stretch>
          </p:blipFill>
          <p:spPr>
            <a:xfrm>
              <a:off x="2380515" y="805821"/>
              <a:ext cx="184150" cy="114300"/>
            </a:xfrm>
            <a:prstGeom prst="rect">
              <a:avLst/>
            </a:prstGeom>
          </p:spPr>
        </p:pic>
        <p:sp>
          <p:nvSpPr>
            <p:cNvPr id="55" name="Shape 2551"/>
            <p:cNvSpPr/>
            <p:nvPr/>
          </p:nvSpPr>
          <p:spPr>
            <a:xfrm>
              <a:off x="2386655" y="807394"/>
              <a:ext cx="180113" cy="110649"/>
            </a:xfrm>
            <a:custGeom>
              <a:avLst/>
              <a:gdLst/>
              <a:ahLst/>
              <a:cxnLst/>
              <a:rect l="0" t="0" r="0" b="0"/>
              <a:pathLst>
                <a:path w="180113" h="110649">
                  <a:moveTo>
                    <a:pt x="0" y="110649"/>
                  </a:moveTo>
                  <a:lnTo>
                    <a:pt x="180113" y="110649"/>
                  </a:lnTo>
                  <a:lnTo>
                    <a:pt x="180113" y="0"/>
                  </a:lnTo>
                  <a:lnTo>
                    <a:pt x="0" y="0"/>
                  </a:lnTo>
                  <a:close/>
                </a:path>
              </a:pathLst>
            </a:custGeom>
            <a:ln w="9221" cap="rnd">
              <a:miter lim="1016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pic>
          <p:nvPicPr>
            <p:cNvPr id="56" name="Picture 55"/>
            <p:cNvPicPr/>
            <p:nvPr/>
          </p:nvPicPr>
          <p:blipFill>
            <a:blip r:embed="rId16"/>
            <a:stretch>
              <a:fillRect/>
            </a:stretch>
          </p:blipFill>
          <p:spPr>
            <a:xfrm>
              <a:off x="2199540" y="805821"/>
              <a:ext cx="187325" cy="114300"/>
            </a:xfrm>
            <a:prstGeom prst="rect">
              <a:avLst/>
            </a:prstGeom>
          </p:spPr>
        </p:pic>
        <p:sp>
          <p:nvSpPr>
            <p:cNvPr id="57" name="Shape 2553"/>
            <p:cNvSpPr/>
            <p:nvPr/>
          </p:nvSpPr>
          <p:spPr>
            <a:xfrm>
              <a:off x="2204699" y="807394"/>
              <a:ext cx="181956" cy="110649"/>
            </a:xfrm>
            <a:custGeom>
              <a:avLst/>
              <a:gdLst/>
              <a:ahLst/>
              <a:cxnLst/>
              <a:rect l="0" t="0" r="0" b="0"/>
              <a:pathLst>
                <a:path w="181956" h="110649">
                  <a:moveTo>
                    <a:pt x="0" y="110649"/>
                  </a:moveTo>
                  <a:lnTo>
                    <a:pt x="181956" y="110649"/>
                  </a:lnTo>
                  <a:lnTo>
                    <a:pt x="181956" y="0"/>
                  </a:lnTo>
                  <a:lnTo>
                    <a:pt x="0" y="0"/>
                  </a:lnTo>
                  <a:close/>
                </a:path>
              </a:pathLst>
            </a:custGeom>
            <a:ln w="9221" cap="rnd">
              <a:miter lim="1016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58" name="Shape 2554"/>
            <p:cNvSpPr/>
            <p:nvPr/>
          </p:nvSpPr>
          <p:spPr>
            <a:xfrm>
              <a:off x="1581989" y="414589"/>
              <a:ext cx="615" cy="503455"/>
            </a:xfrm>
            <a:custGeom>
              <a:avLst/>
              <a:gdLst/>
              <a:ahLst/>
              <a:cxnLst/>
              <a:rect l="0" t="0" r="0" b="0"/>
              <a:pathLst>
                <a:path w="615" h="503455">
                  <a:moveTo>
                    <a:pt x="0" y="503455"/>
                  </a:moveTo>
                  <a:lnTo>
                    <a:pt x="615" y="0"/>
                  </a:lnTo>
                </a:path>
              </a:pathLst>
            </a:custGeom>
            <a:ln w="9221" cap="rnd">
              <a:custDash>
                <a:ds d="300000" sp="400000"/>
              </a:custDash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59" name="Shape 2555"/>
            <p:cNvSpPr/>
            <p:nvPr/>
          </p:nvSpPr>
          <p:spPr>
            <a:xfrm>
              <a:off x="1758413" y="414589"/>
              <a:ext cx="615" cy="503455"/>
            </a:xfrm>
            <a:custGeom>
              <a:avLst/>
              <a:gdLst/>
              <a:ahLst/>
              <a:cxnLst/>
              <a:rect l="0" t="0" r="0" b="0"/>
              <a:pathLst>
                <a:path w="615" h="503455">
                  <a:moveTo>
                    <a:pt x="0" y="503455"/>
                  </a:moveTo>
                  <a:lnTo>
                    <a:pt x="615" y="0"/>
                  </a:lnTo>
                </a:path>
              </a:pathLst>
            </a:custGeom>
            <a:ln w="9221" cap="rnd">
              <a:custDash>
                <a:ds d="300000" sp="400000"/>
              </a:custDash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60" name="Shape 2556"/>
            <p:cNvSpPr/>
            <p:nvPr/>
          </p:nvSpPr>
          <p:spPr>
            <a:xfrm>
              <a:off x="1581375" y="316849"/>
              <a:ext cx="177038" cy="97740"/>
            </a:xfrm>
            <a:custGeom>
              <a:avLst/>
              <a:gdLst/>
              <a:ahLst/>
              <a:cxnLst/>
              <a:rect l="0" t="0" r="0" b="0"/>
              <a:pathLst>
                <a:path w="177038" h="97740">
                  <a:moveTo>
                    <a:pt x="0" y="97740"/>
                  </a:moveTo>
                  <a:cubicBezTo>
                    <a:pt x="0" y="70693"/>
                    <a:pt x="6638" y="48931"/>
                    <a:pt x="14753" y="48931"/>
                  </a:cubicBezTo>
                  <a:lnTo>
                    <a:pt x="73766" y="48931"/>
                  </a:lnTo>
                  <a:cubicBezTo>
                    <a:pt x="81880" y="48931"/>
                    <a:pt x="88519" y="27047"/>
                    <a:pt x="88519" y="0"/>
                  </a:cubicBezTo>
                  <a:cubicBezTo>
                    <a:pt x="88519" y="27047"/>
                    <a:pt x="95158" y="48931"/>
                    <a:pt x="103272" y="48931"/>
                  </a:cubicBezTo>
                  <a:lnTo>
                    <a:pt x="162285" y="48931"/>
                  </a:lnTo>
                  <a:cubicBezTo>
                    <a:pt x="170400" y="48931"/>
                    <a:pt x="177038" y="70693"/>
                    <a:pt x="177038" y="97740"/>
                  </a:cubicBezTo>
                </a:path>
              </a:pathLst>
            </a:custGeom>
            <a:ln w="9221" cap="rnd"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740563" y="413091"/>
              <a:ext cx="86336" cy="15707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p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05478" y="413091"/>
              <a:ext cx="43168" cy="15707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837934" y="413091"/>
              <a:ext cx="97387" cy="15707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=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944004" y="413091"/>
              <a:ext cx="86336" cy="15707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4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911547" y="413091"/>
              <a:ext cx="43168" cy="15707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007966" y="413091"/>
              <a:ext cx="43168" cy="15707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40563" y="818805"/>
              <a:ext cx="86336" cy="15707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p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805478" y="818805"/>
              <a:ext cx="43168" cy="15707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944004" y="818805"/>
              <a:ext cx="86336" cy="15707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8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837934" y="818805"/>
              <a:ext cx="97387" cy="15707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=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911547" y="818805"/>
              <a:ext cx="43168" cy="15707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007966" y="818805"/>
              <a:ext cx="43168" cy="15707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354666" y="0"/>
              <a:ext cx="624209" cy="15707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Effective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823820" y="0"/>
              <a:ext cx="43168" cy="15707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856277" y="0"/>
              <a:ext cx="286808" cy="15707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area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2073149" y="0"/>
              <a:ext cx="43168" cy="157074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465316" y="548839"/>
              <a:ext cx="68484" cy="1236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1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465316" y="681617"/>
              <a:ext cx="68484" cy="1236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4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9" name="Shape 123477"/>
            <p:cNvSpPr/>
            <p:nvPr/>
          </p:nvSpPr>
          <p:spPr>
            <a:xfrm>
              <a:off x="1465316" y="660967"/>
              <a:ext cx="51636" cy="9144"/>
            </a:xfrm>
            <a:custGeom>
              <a:avLst/>
              <a:gdLst/>
              <a:ahLst/>
              <a:cxnLst/>
              <a:rect l="0" t="0" r="0" b="0"/>
              <a:pathLst>
                <a:path w="51636" h="9144">
                  <a:moveTo>
                    <a:pt x="0" y="0"/>
                  </a:moveTo>
                  <a:lnTo>
                    <a:pt x="51636" y="0"/>
                  </a:lnTo>
                  <a:lnTo>
                    <a:pt x="51636" y="9144"/>
                  </a:lnTo>
                  <a:lnTo>
                    <a:pt x="0" y="9144"/>
                  </a:lnTo>
                  <a:lnTo>
                    <a:pt x="0" y="0"/>
                  </a:lnTo>
                </a:path>
              </a:pathLst>
            </a:custGeom>
            <a:ln w="0" cap="rnd">
              <a:round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516952" y="627505"/>
              <a:ext cx="30904" cy="112451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1828245" y="548839"/>
              <a:ext cx="68484" cy="1236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2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1828245" y="681617"/>
              <a:ext cx="68484" cy="1236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4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3" name="Shape 123478"/>
            <p:cNvSpPr/>
            <p:nvPr/>
          </p:nvSpPr>
          <p:spPr>
            <a:xfrm>
              <a:off x="1828245" y="660967"/>
              <a:ext cx="51636" cy="9144"/>
            </a:xfrm>
            <a:custGeom>
              <a:avLst/>
              <a:gdLst/>
              <a:ahLst/>
              <a:cxnLst/>
              <a:rect l="0" t="0" r="0" b="0"/>
              <a:pathLst>
                <a:path w="51636" h="9144">
                  <a:moveTo>
                    <a:pt x="0" y="0"/>
                  </a:moveTo>
                  <a:lnTo>
                    <a:pt x="51636" y="0"/>
                  </a:lnTo>
                  <a:lnTo>
                    <a:pt x="51636" y="9144"/>
                  </a:lnTo>
                  <a:lnTo>
                    <a:pt x="0" y="9144"/>
                  </a:lnTo>
                  <a:lnTo>
                    <a:pt x="0" y="0"/>
                  </a:lnTo>
                </a:path>
              </a:pathLst>
            </a:custGeom>
            <a:ln w="0" cap="rnd">
              <a:round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1879882" y="627505"/>
              <a:ext cx="30904" cy="112451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2183798" y="548839"/>
              <a:ext cx="68484" cy="1236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3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2183798" y="681617"/>
              <a:ext cx="68484" cy="1236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4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7" name="Shape 123479"/>
            <p:cNvSpPr/>
            <p:nvPr/>
          </p:nvSpPr>
          <p:spPr>
            <a:xfrm>
              <a:off x="2183798" y="660967"/>
              <a:ext cx="51637" cy="9144"/>
            </a:xfrm>
            <a:custGeom>
              <a:avLst/>
              <a:gdLst/>
              <a:ahLst/>
              <a:cxnLst/>
              <a:rect l="0" t="0" r="0" b="0"/>
              <a:pathLst>
                <a:path w="51637" h="9144">
                  <a:moveTo>
                    <a:pt x="0" y="0"/>
                  </a:moveTo>
                  <a:lnTo>
                    <a:pt x="51637" y="0"/>
                  </a:lnTo>
                  <a:lnTo>
                    <a:pt x="51637" y="9144"/>
                  </a:lnTo>
                  <a:lnTo>
                    <a:pt x="0" y="9144"/>
                  </a:lnTo>
                  <a:lnTo>
                    <a:pt x="0" y="0"/>
                  </a:lnTo>
                </a:path>
              </a:pathLst>
            </a:custGeom>
            <a:ln w="0" cap="rnd">
              <a:round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2235435" y="627505"/>
              <a:ext cx="30904" cy="112451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1285326" y="939799"/>
              <a:ext cx="68484" cy="1236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1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285326" y="1072578"/>
              <a:ext cx="68484" cy="1236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8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1" name="Shape 123480"/>
            <p:cNvSpPr/>
            <p:nvPr/>
          </p:nvSpPr>
          <p:spPr>
            <a:xfrm>
              <a:off x="1285326" y="1051929"/>
              <a:ext cx="51636" cy="9144"/>
            </a:xfrm>
            <a:custGeom>
              <a:avLst/>
              <a:gdLst/>
              <a:ahLst/>
              <a:cxnLst/>
              <a:rect l="0" t="0" r="0" b="0"/>
              <a:pathLst>
                <a:path w="51636" h="9144">
                  <a:moveTo>
                    <a:pt x="0" y="0"/>
                  </a:moveTo>
                  <a:lnTo>
                    <a:pt x="51636" y="0"/>
                  </a:lnTo>
                  <a:lnTo>
                    <a:pt x="51636" y="9144"/>
                  </a:lnTo>
                  <a:lnTo>
                    <a:pt x="0" y="9144"/>
                  </a:lnTo>
                  <a:lnTo>
                    <a:pt x="0" y="0"/>
                  </a:lnTo>
                </a:path>
              </a:pathLst>
            </a:custGeom>
            <a:ln w="0" cap="rnd">
              <a:round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336963" y="1018467"/>
              <a:ext cx="30904" cy="112450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1465316" y="939799"/>
              <a:ext cx="68484" cy="1236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2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465316" y="1072578"/>
              <a:ext cx="68484" cy="1236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8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5" name="Shape 123481"/>
            <p:cNvSpPr/>
            <p:nvPr/>
          </p:nvSpPr>
          <p:spPr>
            <a:xfrm>
              <a:off x="1465316" y="1051929"/>
              <a:ext cx="51636" cy="9144"/>
            </a:xfrm>
            <a:custGeom>
              <a:avLst/>
              <a:gdLst/>
              <a:ahLst/>
              <a:cxnLst/>
              <a:rect l="0" t="0" r="0" b="0"/>
              <a:pathLst>
                <a:path w="51636" h="9144">
                  <a:moveTo>
                    <a:pt x="0" y="0"/>
                  </a:moveTo>
                  <a:lnTo>
                    <a:pt x="51636" y="0"/>
                  </a:lnTo>
                  <a:lnTo>
                    <a:pt x="51636" y="9144"/>
                  </a:lnTo>
                  <a:lnTo>
                    <a:pt x="0" y="9144"/>
                  </a:lnTo>
                  <a:lnTo>
                    <a:pt x="0" y="0"/>
                  </a:lnTo>
                </a:path>
              </a:pathLst>
            </a:custGeom>
            <a:ln w="0" cap="rnd">
              <a:round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516952" y="1018467"/>
              <a:ext cx="30904" cy="112450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1645305" y="939799"/>
              <a:ext cx="68484" cy="1236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3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1645305" y="1072578"/>
              <a:ext cx="68484" cy="1236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8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9" name="Shape 123482"/>
            <p:cNvSpPr/>
            <p:nvPr/>
          </p:nvSpPr>
          <p:spPr>
            <a:xfrm>
              <a:off x="1645305" y="1051929"/>
              <a:ext cx="51636" cy="9144"/>
            </a:xfrm>
            <a:custGeom>
              <a:avLst/>
              <a:gdLst/>
              <a:ahLst/>
              <a:cxnLst/>
              <a:rect l="0" t="0" r="0" b="0"/>
              <a:pathLst>
                <a:path w="51636" h="9144">
                  <a:moveTo>
                    <a:pt x="0" y="0"/>
                  </a:moveTo>
                  <a:lnTo>
                    <a:pt x="51636" y="0"/>
                  </a:lnTo>
                  <a:lnTo>
                    <a:pt x="51636" y="9144"/>
                  </a:lnTo>
                  <a:lnTo>
                    <a:pt x="0" y="9144"/>
                  </a:lnTo>
                  <a:lnTo>
                    <a:pt x="0" y="0"/>
                  </a:lnTo>
                </a:path>
              </a:pathLst>
            </a:custGeom>
            <a:ln w="0" cap="rnd">
              <a:round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696942" y="1018467"/>
              <a:ext cx="30904" cy="112450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1813492" y="939799"/>
              <a:ext cx="68484" cy="1236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4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1813492" y="1072578"/>
              <a:ext cx="68484" cy="1236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8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3" name="Shape 123483"/>
            <p:cNvSpPr/>
            <p:nvPr/>
          </p:nvSpPr>
          <p:spPr>
            <a:xfrm>
              <a:off x="1813492" y="1051929"/>
              <a:ext cx="51636" cy="9144"/>
            </a:xfrm>
            <a:custGeom>
              <a:avLst/>
              <a:gdLst/>
              <a:ahLst/>
              <a:cxnLst/>
              <a:rect l="0" t="0" r="0" b="0"/>
              <a:pathLst>
                <a:path w="51636" h="9144">
                  <a:moveTo>
                    <a:pt x="0" y="0"/>
                  </a:moveTo>
                  <a:lnTo>
                    <a:pt x="51636" y="0"/>
                  </a:lnTo>
                  <a:lnTo>
                    <a:pt x="51636" y="9144"/>
                  </a:lnTo>
                  <a:lnTo>
                    <a:pt x="0" y="9144"/>
                  </a:lnTo>
                  <a:lnTo>
                    <a:pt x="0" y="0"/>
                  </a:lnTo>
                </a:path>
              </a:pathLst>
            </a:custGeom>
            <a:ln w="0" cap="rnd">
              <a:round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1865128" y="1018467"/>
              <a:ext cx="30904" cy="112450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2005284" y="941274"/>
              <a:ext cx="68484" cy="1236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5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005284" y="1074054"/>
              <a:ext cx="68484" cy="123615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8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7" name="Shape 123484"/>
            <p:cNvSpPr/>
            <p:nvPr/>
          </p:nvSpPr>
          <p:spPr>
            <a:xfrm>
              <a:off x="2005284" y="1053405"/>
              <a:ext cx="51636" cy="9144"/>
            </a:xfrm>
            <a:custGeom>
              <a:avLst/>
              <a:gdLst/>
              <a:ahLst/>
              <a:cxnLst/>
              <a:rect l="0" t="0" r="0" b="0"/>
              <a:pathLst>
                <a:path w="51636" h="9144">
                  <a:moveTo>
                    <a:pt x="0" y="0"/>
                  </a:moveTo>
                  <a:lnTo>
                    <a:pt x="51636" y="0"/>
                  </a:lnTo>
                  <a:lnTo>
                    <a:pt x="51636" y="9144"/>
                  </a:lnTo>
                  <a:lnTo>
                    <a:pt x="0" y="9144"/>
                  </a:lnTo>
                  <a:lnTo>
                    <a:pt x="0" y="0"/>
                  </a:lnTo>
                </a:path>
              </a:pathLst>
            </a:custGeom>
            <a:ln w="0" cap="rnd">
              <a:round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2056920" y="1019941"/>
              <a:ext cx="30904" cy="112451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2177897" y="938324"/>
              <a:ext cx="68484" cy="123618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6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2177897" y="1071103"/>
              <a:ext cx="68484" cy="1236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8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1" name="Shape 123485"/>
            <p:cNvSpPr/>
            <p:nvPr/>
          </p:nvSpPr>
          <p:spPr>
            <a:xfrm>
              <a:off x="2177897" y="1050454"/>
              <a:ext cx="51636" cy="9144"/>
            </a:xfrm>
            <a:custGeom>
              <a:avLst/>
              <a:gdLst/>
              <a:ahLst/>
              <a:cxnLst/>
              <a:rect l="0" t="0" r="0" b="0"/>
              <a:pathLst>
                <a:path w="51636" h="9144">
                  <a:moveTo>
                    <a:pt x="0" y="0"/>
                  </a:moveTo>
                  <a:lnTo>
                    <a:pt x="51636" y="0"/>
                  </a:lnTo>
                  <a:lnTo>
                    <a:pt x="51636" y="9144"/>
                  </a:lnTo>
                  <a:lnTo>
                    <a:pt x="0" y="9144"/>
                  </a:lnTo>
                  <a:lnTo>
                    <a:pt x="0" y="0"/>
                  </a:lnTo>
                </a:path>
              </a:pathLst>
            </a:custGeom>
            <a:ln w="0" cap="rnd">
              <a:round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2229534" y="1016990"/>
              <a:ext cx="30904" cy="11245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2362313" y="939799"/>
              <a:ext cx="68484" cy="1236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7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2362313" y="1072578"/>
              <a:ext cx="68484" cy="1236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8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5" name="Shape 123486"/>
            <p:cNvSpPr/>
            <p:nvPr/>
          </p:nvSpPr>
          <p:spPr>
            <a:xfrm>
              <a:off x="2362313" y="1051929"/>
              <a:ext cx="51636" cy="9144"/>
            </a:xfrm>
            <a:custGeom>
              <a:avLst/>
              <a:gdLst/>
              <a:ahLst/>
              <a:cxnLst/>
              <a:rect l="0" t="0" r="0" b="0"/>
              <a:pathLst>
                <a:path w="51636" h="9144">
                  <a:moveTo>
                    <a:pt x="0" y="0"/>
                  </a:moveTo>
                  <a:lnTo>
                    <a:pt x="51636" y="0"/>
                  </a:lnTo>
                  <a:lnTo>
                    <a:pt x="51636" y="9144"/>
                  </a:lnTo>
                  <a:lnTo>
                    <a:pt x="0" y="9144"/>
                  </a:lnTo>
                  <a:lnTo>
                    <a:pt x="0" y="0"/>
                  </a:lnTo>
                </a:path>
              </a:pathLst>
            </a:custGeom>
            <a:ln w="0" cap="rnd">
              <a:round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2413949" y="1018467"/>
              <a:ext cx="30904" cy="112450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1741202" y="125421"/>
              <a:ext cx="68484" cy="123618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7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1716121" y="258200"/>
              <a:ext cx="137161" cy="1236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16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9" name="Shape 123487"/>
            <p:cNvSpPr/>
            <p:nvPr/>
          </p:nvSpPr>
          <p:spPr>
            <a:xfrm>
              <a:off x="1716121" y="237550"/>
              <a:ext cx="101797" cy="9144"/>
            </a:xfrm>
            <a:custGeom>
              <a:avLst/>
              <a:gdLst/>
              <a:ahLst/>
              <a:cxnLst/>
              <a:rect l="0" t="0" r="0" b="0"/>
              <a:pathLst>
                <a:path w="101797" h="9144">
                  <a:moveTo>
                    <a:pt x="0" y="0"/>
                  </a:moveTo>
                  <a:lnTo>
                    <a:pt x="101797" y="0"/>
                  </a:lnTo>
                  <a:lnTo>
                    <a:pt x="101797" y="9144"/>
                  </a:lnTo>
                  <a:lnTo>
                    <a:pt x="0" y="9144"/>
                  </a:lnTo>
                  <a:lnTo>
                    <a:pt x="0" y="0"/>
                  </a:lnTo>
                </a:path>
              </a:pathLst>
            </a:custGeom>
            <a:ln w="0" cap="rnd">
              <a:round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1817918" y="204087"/>
              <a:ext cx="30904" cy="112452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1544983" y="122470"/>
              <a:ext cx="68484" cy="1236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5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1519903" y="255250"/>
              <a:ext cx="137161" cy="123616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16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3" name="Shape 123488"/>
            <p:cNvSpPr/>
            <p:nvPr/>
          </p:nvSpPr>
          <p:spPr>
            <a:xfrm>
              <a:off x="1519903" y="234600"/>
              <a:ext cx="101798" cy="9144"/>
            </a:xfrm>
            <a:custGeom>
              <a:avLst/>
              <a:gdLst/>
              <a:ahLst/>
              <a:cxnLst/>
              <a:rect l="0" t="0" r="0" b="0"/>
              <a:pathLst>
                <a:path w="101798" h="9144">
                  <a:moveTo>
                    <a:pt x="0" y="0"/>
                  </a:moveTo>
                  <a:lnTo>
                    <a:pt x="101798" y="0"/>
                  </a:lnTo>
                  <a:lnTo>
                    <a:pt x="101798" y="9144"/>
                  </a:lnTo>
                  <a:lnTo>
                    <a:pt x="0" y="9144"/>
                  </a:lnTo>
                  <a:lnTo>
                    <a:pt x="0" y="0"/>
                  </a:lnTo>
                </a:path>
              </a:pathLst>
            </a:custGeom>
            <a:ln w="0" cap="rnd">
              <a:round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1621700" y="201137"/>
              <a:ext cx="30904" cy="112451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 marL="0" marR="0" indent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7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en-US" sz="1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5247425" y="664549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5" name="TextBox 124"/>
          <p:cNvSpPr txBox="1"/>
          <p:nvPr/>
        </p:nvSpPr>
        <p:spPr>
          <a:xfrm>
            <a:off x="3206839" y="4636394"/>
            <a:ext cx="5218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 5. Effective range in which a higher partition factor makes a difference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279338" y="5310492"/>
            <a:ext cx="5436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: ACM transactions on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mbedded Computing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32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 smtClean="0"/>
              <a:t>Statically Scheduled systems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Task attributes known</a:t>
            </a:r>
          </a:p>
          <a:p>
            <a:r>
              <a:rPr lang="en-US" dirty="0" smtClean="0"/>
              <a:t>Information is Scheduler input</a:t>
            </a:r>
          </a:p>
          <a:p>
            <a:r>
              <a:rPr lang="en-US" dirty="0"/>
              <a:t>P</a:t>
            </a:r>
            <a:r>
              <a:rPr lang="en-US" dirty="0" smtClean="0"/>
              <a:t>rofiling</a:t>
            </a:r>
          </a:p>
          <a:p>
            <a:r>
              <a:rPr lang="en-US" dirty="0" smtClean="0"/>
              <a:t>Profile table integrated with Scheduler</a:t>
            </a:r>
          </a:p>
          <a:p>
            <a:r>
              <a:rPr lang="en-US" dirty="0" smtClean="0"/>
              <a:t>Cache Tuner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2146" y="193183"/>
            <a:ext cx="723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Dynamic Cache Reconfiguration in Soft Real Time Systems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9742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91544"/>
            <a:ext cx="9905998" cy="689582"/>
          </a:xfrm>
        </p:spPr>
        <p:txBody>
          <a:bodyPr>
            <a:noAutofit/>
          </a:bodyPr>
          <a:lstStyle/>
          <a:p>
            <a:pPr algn="ctr"/>
            <a:r>
              <a:rPr lang="en-US" sz="4200" dirty="0" smtClean="0"/>
              <a:t>Dynamically Scheduled Systems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1" y="1727585"/>
            <a:ext cx="9905999" cy="4318001"/>
          </a:xfrm>
        </p:spPr>
        <p:txBody>
          <a:bodyPr/>
          <a:lstStyle/>
          <a:p>
            <a:r>
              <a:rPr lang="en-US" dirty="0" smtClean="0"/>
              <a:t>Two approaches</a:t>
            </a:r>
          </a:p>
          <a:p>
            <a:pPr lvl="2"/>
            <a:r>
              <a:rPr lang="en-US" dirty="0" smtClean="0"/>
              <a:t>Conservative Approach</a:t>
            </a:r>
          </a:p>
          <a:p>
            <a:pPr lvl="2"/>
            <a:r>
              <a:rPr lang="en-US" dirty="0" smtClean="0"/>
              <a:t>Aggressive Approach</a:t>
            </a:r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2146" y="193183"/>
            <a:ext cx="723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Dynamic Cache Reconfiguration in Soft Real Time Systems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0795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200" dirty="0" smtClean="0"/>
              <a:t>Conservative Approach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service quality </a:t>
            </a:r>
          </a:p>
          <a:p>
            <a:r>
              <a:rPr lang="en-US" dirty="0" smtClean="0"/>
              <a:t>Small number of violations</a:t>
            </a:r>
          </a:p>
          <a:p>
            <a:r>
              <a:rPr lang="en-US" dirty="0" smtClean="0"/>
              <a:t>Performance than base cache are chosen</a:t>
            </a:r>
          </a:p>
          <a:p>
            <a:r>
              <a:rPr lang="en-US" dirty="0" smtClean="0"/>
              <a:t>Total Instruction Number(TIN)</a:t>
            </a:r>
          </a:p>
          <a:p>
            <a:r>
              <a:rPr lang="en-US" dirty="0" smtClean="0"/>
              <a:t>Executed Dynamic Instructions(EIN)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2146" y="193183"/>
            <a:ext cx="723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Dynamic Cache Reconfiguration in Soft Real Time Systems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3917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1335566"/>
            <a:ext cx="9905998" cy="1478570"/>
          </a:xfrm>
        </p:spPr>
        <p:txBody>
          <a:bodyPr>
            <a:noAutofit/>
          </a:bodyPr>
          <a:lstStyle/>
          <a:p>
            <a:pPr algn="r"/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Dynamic Cache reconfiguration in soft real time systems</a:t>
            </a:r>
            <a:endParaRPr lang="en-US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3760631"/>
            <a:ext cx="7139702" cy="203057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Approval:12-9-2013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Anuraj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Sir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 Approval:10-9-2013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Jisha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Miss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Slide Approval By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Jisha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Miss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289442" y="3696237"/>
            <a:ext cx="35545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Ananthu R</a:t>
            </a:r>
          </a:p>
          <a:p>
            <a:pPr algn="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Roll Number : 7</a:t>
            </a:r>
          </a:p>
          <a:p>
            <a:pPr algn="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S7R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05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200" dirty="0" smtClean="0"/>
              <a:t>    Task Entities Conservative Approach</a:t>
            </a:r>
            <a:endParaRPr lang="en-US" sz="42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2502582"/>
              </p:ext>
            </p:extLst>
          </p:nvPr>
        </p:nvGraphicFramePr>
        <p:xfrm>
          <a:off x="1869143" y="2084294"/>
          <a:ext cx="3334870" cy="22591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1579"/>
                <a:gridCol w="2063291"/>
              </a:tblGrid>
              <a:tr h="980821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94000"/>
                        </a:lnSpc>
                        <a:spcBef>
                          <a:spcPts val="0"/>
                        </a:spcBef>
                        <a:spcAft>
                          <a:spcPts val="145"/>
                        </a:spcAft>
                      </a:pPr>
                      <a:r>
                        <a:rPr lang="en-US" sz="1200" dirty="0">
                          <a:effectLst/>
                        </a:rPr>
                        <a:t>Task ID: </a:t>
                      </a:r>
                      <a:r>
                        <a:rPr lang="en-US" sz="1200" dirty="0" err="1" smtClean="0">
                          <a:effectLst/>
                        </a:rPr>
                        <a:t>i</a:t>
                      </a:r>
                    </a:p>
                    <a:p>
                      <a:pPr marL="381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marL="3810" marR="0" indent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  Total Instruction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835" marR="76835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Partition Factor: </a:t>
                      </a:r>
                      <a:r>
                        <a:rPr lang="en-US" sz="1200" dirty="0" smtClean="0">
                          <a:effectLst/>
                        </a:rPr>
                        <a:t>p </a:t>
                      </a:r>
                    </a:p>
                    <a:p>
                      <a:pPr marL="0" marR="0" indent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Number ( TIN </a:t>
                      </a:r>
                      <a:r>
                        <a:rPr lang="en-US" sz="800" dirty="0" smtClean="0">
                          <a:effectLst/>
                        </a:rPr>
                        <a:t>)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835" marR="76835" marT="0" marB="0"/>
                </a:tc>
              </a:tr>
              <a:tr h="319745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EO</a:t>
                      </a:r>
                      <a:r>
                        <a:rPr lang="en-US" sz="1200" baseline="-25000" dirty="0" err="1">
                          <a:effectLst/>
                        </a:rPr>
                        <a:t>i</a:t>
                      </a:r>
                      <a:r>
                        <a:rPr lang="en-US" sz="1200" dirty="0">
                          <a:effectLst/>
                        </a:rPr>
                        <a:t>(0 /p 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835" marR="7683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9635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EO</a:t>
                      </a:r>
                      <a:r>
                        <a:rPr lang="en-US" sz="1200" baseline="-25000" dirty="0" err="1">
                          <a:effectLst/>
                        </a:rPr>
                        <a:t>i</a:t>
                      </a:r>
                      <a:r>
                        <a:rPr lang="en-US" sz="1200" dirty="0">
                          <a:effectLst/>
                        </a:rPr>
                        <a:t>(1 /p 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835" marR="7683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9635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EO</a:t>
                      </a:r>
                      <a:r>
                        <a:rPr lang="en-US" sz="1200" baseline="-25000" dirty="0" err="1">
                          <a:effectLst/>
                        </a:rPr>
                        <a:t>i</a:t>
                      </a:r>
                      <a:r>
                        <a:rPr lang="en-US" sz="1200" dirty="0">
                          <a:effectLst/>
                        </a:rPr>
                        <a:t>(2 /p 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835" marR="7683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9635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......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835" marR="7683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9635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EO</a:t>
                      </a:r>
                      <a:r>
                        <a:rPr lang="en-US" sz="1200" baseline="-25000" dirty="0" err="1">
                          <a:effectLst/>
                        </a:rPr>
                        <a:t>i</a:t>
                      </a:r>
                      <a:r>
                        <a:rPr lang="en-US" sz="1200" dirty="0">
                          <a:effectLst/>
                        </a:rPr>
                        <a:t>( p-1/p 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835" marR="7683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20</a:t>
            </a:fld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939927"/>
              </p:ext>
            </p:extLst>
          </p:nvPr>
        </p:nvGraphicFramePr>
        <p:xfrm>
          <a:off x="5880623" y="2070847"/>
          <a:ext cx="4688766" cy="23251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44383"/>
                <a:gridCol w="2344383"/>
              </a:tblGrid>
              <a:tr h="25653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Task ID: </a:t>
                      </a:r>
                      <a:r>
                        <a:rPr lang="en-US" sz="1200" dirty="0" err="1">
                          <a:effectLst/>
                        </a:rPr>
                        <a:t>i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Partition Factor: p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3025" marR="73025" marT="0" marB="0"/>
                </a:tc>
              </a:tr>
              <a:tr h="25653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Arrival time (A</a:t>
                      </a:r>
                      <a:r>
                        <a:rPr lang="en-US" sz="1200" baseline="-25000" dirty="0">
                          <a:effectLst/>
                        </a:rPr>
                        <a:t>i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Deadline (D</a:t>
                      </a:r>
                      <a:r>
                        <a:rPr lang="en-US" sz="1200" baseline="-25000">
                          <a:effectLst/>
                        </a:rPr>
                        <a:t>i</a:t>
                      </a:r>
                      <a:r>
                        <a:rPr lang="en-US" sz="1200">
                          <a:effectLst/>
                        </a:rPr>
                        <a:t>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3025" marR="73025" marT="0" marB="0"/>
                </a:tc>
              </a:tr>
              <a:tr h="52938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Instruction Number (TIN)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Executed Instruction Number ( EIN 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3025" marR="73025" marT="0" marB="0"/>
                </a:tc>
              </a:tr>
              <a:tr h="256534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EO</a:t>
                      </a:r>
                      <a:r>
                        <a:rPr lang="en-US" sz="1200" baseline="-25000">
                          <a:effectLst/>
                        </a:rPr>
                        <a:t>i</a:t>
                      </a:r>
                      <a:r>
                        <a:rPr lang="en-US" sz="1200">
                          <a:effectLst/>
                        </a:rPr>
                        <a:t>(0 /p 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3025" marR="7302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6534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EO</a:t>
                      </a:r>
                      <a:r>
                        <a:rPr lang="en-US" sz="1200" baseline="-25000">
                          <a:effectLst/>
                        </a:rPr>
                        <a:t>i</a:t>
                      </a:r>
                      <a:r>
                        <a:rPr lang="en-US" sz="1200">
                          <a:effectLst/>
                        </a:rPr>
                        <a:t>(1 /p 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3025" marR="7302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6534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EO</a:t>
                      </a:r>
                      <a:r>
                        <a:rPr lang="en-US" sz="1200" baseline="-25000">
                          <a:effectLst/>
                        </a:rPr>
                        <a:t>i</a:t>
                      </a:r>
                      <a:r>
                        <a:rPr lang="en-US" sz="1200">
                          <a:effectLst/>
                        </a:rPr>
                        <a:t>(2 /p 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3025" marR="7302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6534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......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3025" marR="7302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6534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EO</a:t>
                      </a:r>
                      <a:r>
                        <a:rPr lang="en-US" sz="1200" baseline="-25000" dirty="0" err="1">
                          <a:effectLst/>
                        </a:rPr>
                        <a:t>i</a:t>
                      </a:r>
                      <a:r>
                        <a:rPr lang="en-US" sz="1200" dirty="0">
                          <a:effectLst/>
                        </a:rPr>
                        <a:t>( p-1/p 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3025" marR="7302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909482" y="4639235"/>
            <a:ext cx="3146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 6(a).Static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rofile table for conservative approach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75612" y="4679576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 6(b)Task list entry for task I for conservative approach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79338" y="5310492"/>
            <a:ext cx="54366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 6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: ACM transactions on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mbedded Computing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43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200" dirty="0" smtClean="0"/>
              <a:t>Conservative Approach(Contd..)</a:t>
            </a:r>
            <a:endParaRPr lang="en-US" sz="4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	Algorithm for resuming a preempted task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When a new process </a:t>
                </a:r>
                <a:r>
                  <a:rPr lang="en-US" dirty="0" err="1" smtClean="0"/>
                  <a:t>i</a:t>
                </a:r>
                <a:r>
                  <a:rPr lang="en-US" dirty="0" smtClean="0"/>
                  <a:t> comes,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𝐸𝑂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(n/p) configuration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Cache tuner adjusts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When a process Preempted ,EIN is stored in task list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When this process resumed </a:t>
                </a:r>
              </a:p>
              <a:p>
                <a:pPr marL="1428750" lvl="2" indent="-514350">
                  <a:buFont typeface="+mj-lt"/>
                  <a:buAutoNum type="arabicPeriod"/>
                </a:pPr>
                <a:r>
                  <a:rPr lang="en-US" dirty="0" smtClean="0"/>
                  <a:t>Nearest neighbor configuration</a:t>
                </a:r>
              </a:p>
              <a:p>
                <a:pPr marL="914400" lvl="2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908" t="-847" b="-1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2146" y="193183"/>
            <a:ext cx="723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Dynamic Cache Reconfiguration in Soft Real Time Systems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9261068" y="5217637"/>
            <a:ext cx="13043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O(p)</a:t>
            </a:r>
            <a:endParaRPr lang="en-US" sz="4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74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 smtClean="0"/>
              <a:t>AGGRESSIVE APPROACH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Moderate Quality</a:t>
            </a:r>
          </a:p>
          <a:p>
            <a:r>
              <a:rPr lang="en-US" dirty="0" smtClean="0"/>
              <a:t>Minor deadline misses for energy conservation</a:t>
            </a:r>
          </a:p>
          <a:p>
            <a:r>
              <a:rPr lang="en-US" dirty="0" smtClean="0"/>
              <a:t>Energy Optimal or Performance optimal within deadline</a:t>
            </a:r>
          </a:p>
          <a:p>
            <a:r>
              <a:rPr lang="en-US" dirty="0" smtClean="0"/>
              <a:t>Preemption time and best energy optimal</a:t>
            </a:r>
          </a:p>
          <a:p>
            <a:r>
              <a:rPr lang="en-US" smtClean="0"/>
              <a:t>Performance optimal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6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200" dirty="0" smtClean="0"/>
              <a:t>Conclusion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Widely </a:t>
            </a:r>
            <a:r>
              <a:rPr lang="en-US" dirty="0" smtClean="0"/>
              <a:t>used in designing efficient embedded systems</a:t>
            </a:r>
          </a:p>
          <a:p>
            <a:r>
              <a:rPr lang="en-US" dirty="0" smtClean="0"/>
              <a:t>Ideal combination of static analysis and dynamic </a:t>
            </a:r>
            <a:r>
              <a:rPr lang="en-US" dirty="0" err="1" smtClean="0"/>
              <a:t>tunng</a:t>
            </a:r>
            <a:endParaRPr lang="en-US" dirty="0" smtClean="0"/>
          </a:p>
          <a:p>
            <a:r>
              <a:rPr lang="en-US" dirty="0"/>
              <a:t>E</a:t>
            </a:r>
            <a:r>
              <a:rPr lang="en-US" dirty="0" smtClean="0"/>
              <a:t>ffectively </a:t>
            </a:r>
            <a:r>
              <a:rPr lang="en-US" dirty="0" smtClean="0"/>
              <a:t>save 50% overall energy consumption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08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ANDERSSON, B., BLETSAS, K., AND BARUAH, S. 2008. Scheduling arbitrary-deadline sporadic task systems on multiprocessors. In </a:t>
            </a:r>
            <a:r>
              <a:rPr lang="en-US" i="1" dirty="0"/>
              <a:t>Proceedings of Real-Time Systems Symposium</a:t>
            </a:r>
            <a:r>
              <a:rPr lang="en-US" dirty="0"/>
              <a:t>. 385–394.</a:t>
            </a:r>
          </a:p>
          <a:p>
            <a:r>
              <a:rPr lang="en-US" dirty="0"/>
              <a:t>BENINI, L., BOGLIOLO, R., AND MICHELI, G. D. 2000. A survey of design techniques for system-level dynamic power management. </a:t>
            </a:r>
            <a:r>
              <a:rPr lang="en-US" i="1" dirty="0"/>
              <a:t>IEEE Transactions on VLSI Systems 8</a:t>
            </a:r>
            <a:r>
              <a:rPr lang="en-US" dirty="0"/>
              <a:t>, 299–316.</a:t>
            </a:r>
          </a:p>
          <a:p>
            <a:r>
              <a:rPr lang="en-US" dirty="0"/>
              <a:t>BURGER, D., AUSTIN, T. M., AND BENNETT, S. 1996. Evaluating future microprocessors: The </a:t>
            </a:r>
            <a:r>
              <a:rPr lang="en-US" dirty="0" smtClean="0"/>
              <a:t>simple scalar </a:t>
            </a:r>
            <a:r>
              <a:rPr lang="en-US" dirty="0"/>
              <a:t>tool set. Tech. rep., University of Wisconsin-Madison.</a:t>
            </a:r>
          </a:p>
          <a:p>
            <a:r>
              <a:rPr lang="en-US" dirty="0"/>
              <a:t>BUTTAZZO, G. 1995. </a:t>
            </a:r>
            <a:r>
              <a:rPr lang="en-US" i="1" dirty="0"/>
              <a:t>Hard Real-Time Computing Systems</a:t>
            </a:r>
            <a:r>
              <a:rPr lang="en-US" dirty="0"/>
              <a:t>. Kluwer.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2146" y="193183"/>
            <a:ext cx="723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Dynamic Cache Reconfiguration in Soft Real Time Systems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3014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 </a:t>
            </a:r>
            <a:r>
              <a:rPr lang="en-US" b="0" cap="none" dirty="0" smtClean="0"/>
              <a:t>(Contd..)</a:t>
            </a:r>
            <a:endParaRPr lang="en-US" b="0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GORDON-ROSS, A. AND VAHID, F. 2004. Automatic tuning of two-level caches to embedded applications. In </a:t>
            </a:r>
            <a:r>
              <a:rPr lang="en-US" i="1" dirty="0"/>
              <a:t>Proceedings of Design, Automation and Test Conference in Europe</a:t>
            </a:r>
            <a:r>
              <a:rPr lang="en-US" dirty="0"/>
              <a:t>. 208–213.</a:t>
            </a:r>
          </a:p>
          <a:p>
            <a:r>
              <a:rPr lang="en-US" dirty="0"/>
              <a:t>GORDON-ROSS, A., VAHID, F., AND DUTT, N. 2005. Fast configurable-cache tuning with a unified second-level cache. In </a:t>
            </a:r>
            <a:r>
              <a:rPr lang="en-US" i="1" dirty="0"/>
              <a:t>Proc. International Symposium on Low Power Electronics and Design ISLPED ’05</a:t>
            </a:r>
            <a:r>
              <a:rPr lang="en-US" dirty="0"/>
              <a:t>. 323–326.</a:t>
            </a:r>
          </a:p>
          <a:p>
            <a:r>
              <a:rPr lang="en-US" dirty="0"/>
              <a:t>GORDON-ROSS, A., VIANA, P., VAHID, F., NAJJAR, W., AND BARROS, E. 2007. A one-shot configurable-cache tuner for improved energy and performance. In </a:t>
            </a:r>
            <a:r>
              <a:rPr lang="en-US" i="1" dirty="0"/>
              <a:t>Proceedings of Design, Automation and Test Conference in Europe</a:t>
            </a:r>
            <a:r>
              <a:rPr lang="en-US" dirty="0"/>
              <a:t>. 755–760.</a:t>
            </a:r>
          </a:p>
          <a:p>
            <a:r>
              <a:rPr lang="en-US" dirty="0"/>
              <a:t>HENNESSY, J. AND PATTERSON, D. 2003. </a:t>
            </a:r>
            <a:r>
              <a:rPr lang="en-US" i="1" dirty="0"/>
              <a:t>Computer Architecture: A Quantitative Approach</a:t>
            </a:r>
            <a:r>
              <a:rPr lang="en-US" dirty="0"/>
              <a:t>. Morgan Kaufmann Publishers.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2146" y="193183"/>
            <a:ext cx="723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Dynamic Cache Reconfiguration in Soft Real Time Systems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0711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 </a:t>
            </a:r>
            <a:r>
              <a:rPr lang="en-US" b="0" cap="none" dirty="0" smtClean="0"/>
              <a:t>(Contd..)</a:t>
            </a:r>
            <a:endParaRPr lang="en-US" b="0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HONG, I., KIROVSKI, D., QU, G., POTKONJAK, M., AND SRIVASTAVA, M. B. 1999. Power optimization of </a:t>
            </a:r>
            <a:r>
              <a:rPr lang="en-US" dirty="0" smtClean="0"/>
              <a:t>variable voltage </a:t>
            </a:r>
            <a:r>
              <a:rPr lang="en-US" dirty="0"/>
              <a:t>core-based systems. </a:t>
            </a:r>
            <a:r>
              <a:rPr lang="en-US" i="1" dirty="0"/>
              <a:t>IEEE Transactions on Computer-Aided Design of Integrated Circuits and Systems 18</a:t>
            </a:r>
            <a:r>
              <a:rPr lang="en-US" dirty="0"/>
              <a:t>, 1702–1714.</a:t>
            </a:r>
          </a:p>
          <a:p>
            <a:r>
              <a:rPr lang="en-US" dirty="0"/>
              <a:t>HONG, S., YOO, S., JIN, H., CHOI, K., KONG, J., AND EO, S. 2006. Runtime distribution-aware dynamic voltage scaling. In </a:t>
            </a:r>
            <a:r>
              <a:rPr lang="en-US" i="1" dirty="0"/>
              <a:t>Proceedings of International Conference on Computer-Aided Design</a:t>
            </a:r>
            <a:r>
              <a:rPr lang="en-US" dirty="0"/>
              <a:t>. 587–594.</a:t>
            </a:r>
          </a:p>
          <a:p>
            <a:r>
              <a:rPr lang="en-US" dirty="0"/>
              <a:t>HP. 2008. </a:t>
            </a:r>
            <a:r>
              <a:rPr lang="en-US" i="1" dirty="0"/>
              <a:t>CACTI, HP Laboratories Palo Alto, CACTI 5.3</a:t>
            </a:r>
            <a:r>
              <a:rPr lang="en-US" dirty="0"/>
              <a:t>. http://www.hpl.hp.com/.</a:t>
            </a:r>
          </a:p>
          <a:p>
            <a:r>
              <a:rPr lang="en-US" dirty="0"/>
              <a:t>HU, J. AND MARCULESCU, R. 2004. Energy-aware communication and task scheduling for network-on-chip architectures under real-time constraints. In </a:t>
            </a:r>
            <a:r>
              <a:rPr lang="en-US" i="1" dirty="0"/>
              <a:t>Proceedings of Design, Automation and Test Conference in Europe</a:t>
            </a:r>
            <a:r>
              <a:rPr lang="en-US" dirty="0"/>
              <a:t>. 234–239.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2146" y="193183"/>
            <a:ext cx="723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Dynamic Cache Reconfiguration in Soft Real Time Systems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7910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86866" y="2614744"/>
            <a:ext cx="9905998" cy="1478570"/>
          </a:xfrm>
        </p:spPr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QUESTIONS??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2146" y="193183"/>
            <a:ext cx="723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Dynamic Cache Reconfiguration in Soft Real Time Systems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3387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202" y="2498834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en-US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you!!</a:t>
            </a:r>
            <a:endParaRPr lang="en-US" sz="4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30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669369"/>
          </a:xfrm>
        </p:spPr>
        <p:txBody>
          <a:bodyPr>
            <a:normAutofit/>
          </a:bodyPr>
          <a:lstStyle/>
          <a:p>
            <a:pPr algn="ctr"/>
            <a:r>
              <a:rPr lang="en-US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4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513497"/>
            <a:ext cx="9905999" cy="4277704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Existing System</a:t>
            </a:r>
          </a:p>
          <a:p>
            <a:r>
              <a:rPr lang="en-US" dirty="0" smtClean="0"/>
              <a:t>Proposed System</a:t>
            </a:r>
          </a:p>
          <a:p>
            <a:r>
              <a:rPr lang="en-US" dirty="0" smtClean="0"/>
              <a:t>Implementation </a:t>
            </a:r>
          </a:p>
          <a:p>
            <a:r>
              <a:rPr lang="en-US" dirty="0" smtClean="0"/>
              <a:t>Conclusion</a:t>
            </a:r>
          </a:p>
          <a:p>
            <a:r>
              <a:rPr lang="en-US" dirty="0" smtClean="0"/>
              <a:t>References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2146" y="193183"/>
            <a:ext cx="723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Dynamic Cache Reconfiguration in Soft Real Time Systems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801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682248"/>
          </a:xfrm>
        </p:spPr>
        <p:txBody>
          <a:bodyPr>
            <a:normAutofit/>
          </a:bodyPr>
          <a:lstStyle/>
          <a:p>
            <a:pPr algn="ctr"/>
            <a:r>
              <a:rPr lang="en-US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4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49102"/>
            <a:ext cx="9905999" cy="434209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Cache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Memory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 Time Systems – Hard and Soft</a:t>
            </a:r>
          </a:p>
          <a:p>
            <a:r>
              <a:rPr lang="en-US" dirty="0" smtClean="0"/>
              <a:t>Schedulable Task sets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Preemptive Task Scheduling 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 optimization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Challenges</a:t>
            </a:r>
          </a:p>
          <a:p>
            <a:pPr marL="0" indent="0">
              <a:buNone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2146" y="193183"/>
            <a:ext cx="723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Dynamic Cache Reconfiguration in Soft Real Time Systems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9501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  <a:r>
              <a:rPr lang="en-US" sz="4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(Contd..)</a:t>
            </a:r>
            <a:endParaRPr lang="en-US" sz="42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Goal </a:t>
            </a:r>
          </a:p>
          <a:p>
            <a:r>
              <a:rPr lang="en-US" dirty="0" smtClean="0"/>
              <a:t>Reconfigurable cache architecture</a:t>
            </a:r>
          </a:p>
          <a:p>
            <a:pPr lvl="3"/>
            <a:r>
              <a:rPr lang="en-US" dirty="0" smtClean="0"/>
              <a:t>Cache size,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 size, Associativity</a:t>
            </a:r>
          </a:p>
          <a:p>
            <a:pPr lvl="3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Dynamic and Static profiling </a:t>
            </a:r>
          </a:p>
          <a:p>
            <a:pPr marL="1371600" lvl="3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2146" y="193183"/>
            <a:ext cx="723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Dynamic Cache Reconfiguration in Soft Real Time Systems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0666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200" dirty="0" smtClean="0"/>
              <a:t>Existing Systems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Crisis of Preemptive environment </a:t>
            </a:r>
          </a:p>
          <a:p>
            <a:r>
              <a:rPr lang="en-US" dirty="0" smtClean="0"/>
              <a:t>Intra task interference</a:t>
            </a:r>
          </a:p>
          <a:p>
            <a:r>
              <a:rPr lang="en-US" dirty="0" smtClean="0"/>
              <a:t>Energy Conservation by </a:t>
            </a:r>
          </a:p>
          <a:p>
            <a:pPr lvl="3"/>
            <a:r>
              <a:rPr lang="en-US" dirty="0" smtClean="0"/>
              <a:t>Dynamic Power Management</a:t>
            </a:r>
          </a:p>
          <a:p>
            <a:pPr lvl="3"/>
            <a:r>
              <a:rPr lang="en-US" dirty="0" smtClean="0"/>
              <a:t>Dynamic Voltage Scaling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2146" y="193183"/>
            <a:ext cx="723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Dynamic Cache Reconfiguration in Soft Real Time Systems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8063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200" dirty="0" smtClean="0"/>
              <a:t>Existing systems </a:t>
            </a:r>
            <a:r>
              <a:rPr lang="en-US" sz="4200" b="0" cap="none" dirty="0" smtClean="0"/>
              <a:t>(Contd..)</a:t>
            </a:r>
            <a:endParaRPr lang="en-US" sz="4200" b="0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Manage Processor idle time </a:t>
            </a:r>
          </a:p>
          <a:p>
            <a:r>
              <a:rPr lang="en-US" dirty="0" smtClean="0"/>
              <a:t>Configuration throughout execution</a:t>
            </a:r>
          </a:p>
          <a:p>
            <a:r>
              <a:rPr lang="en-US" dirty="0" smtClean="0"/>
              <a:t>Limitation</a:t>
            </a:r>
          </a:p>
          <a:p>
            <a:pPr lvl="2"/>
            <a:r>
              <a:rPr lang="en-US" dirty="0" smtClean="0"/>
              <a:t>Timing constraints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52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 smtClean="0"/>
              <a:t>Real Time Scheduling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Earliest Deadline First</a:t>
            </a:r>
          </a:p>
          <a:p>
            <a:r>
              <a:rPr lang="en-US" dirty="0" smtClean="0"/>
              <a:t>Rate Monotonic Scheduling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13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 smtClean="0"/>
              <a:t>Caches And Real time Systems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Unpredictability</a:t>
            </a:r>
          </a:p>
          <a:p>
            <a:r>
              <a:rPr lang="en-US" dirty="0" smtClean="0"/>
              <a:t>Data access pattern</a:t>
            </a:r>
          </a:p>
          <a:p>
            <a:r>
              <a:rPr lang="en-US" dirty="0" smtClean="0"/>
              <a:t>Cache locking</a:t>
            </a:r>
          </a:p>
          <a:p>
            <a:r>
              <a:rPr lang="en-US" dirty="0" smtClean="0"/>
              <a:t>Cache partitioning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 , MACE ,Kothamangalam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46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TC104033919[[fn=Circuit]]</Template>
  <TotalTime>672</TotalTime>
  <Words>1458</Words>
  <Application>Microsoft Office PowerPoint</Application>
  <PresentationFormat>Widescreen</PresentationFormat>
  <Paragraphs>397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Cambria Math</vt:lpstr>
      <vt:lpstr>Times New Roman</vt:lpstr>
      <vt:lpstr>Trebuchet MS</vt:lpstr>
      <vt:lpstr>Tw Cen MT</vt:lpstr>
      <vt:lpstr>Circuit</vt:lpstr>
      <vt:lpstr>WELCOME</vt:lpstr>
      <vt:lpstr>Dynamic Cache reconfiguration in soft real time systems</vt:lpstr>
      <vt:lpstr>Contents</vt:lpstr>
      <vt:lpstr>INTRODUCTION</vt:lpstr>
      <vt:lpstr>Introduction (Contd..)</vt:lpstr>
      <vt:lpstr>Existing Systems</vt:lpstr>
      <vt:lpstr>Existing systems (Contd..)</vt:lpstr>
      <vt:lpstr>Real Time Scheduling</vt:lpstr>
      <vt:lpstr>Caches And Real time Systems</vt:lpstr>
      <vt:lpstr>Purpose -Dynamic Cache Reconfiguration</vt:lpstr>
      <vt:lpstr>Dynamic Cache reconfiguration</vt:lpstr>
      <vt:lpstr>Dynamic cache reconfiguration (Contd..)</vt:lpstr>
      <vt:lpstr>Working</vt:lpstr>
      <vt:lpstr>Partition Points</vt:lpstr>
      <vt:lpstr>Partition Factor</vt:lpstr>
      <vt:lpstr>Partition factor (Contd..)</vt:lpstr>
      <vt:lpstr>Statically Scheduled systems</vt:lpstr>
      <vt:lpstr>Dynamically Scheduled Systems</vt:lpstr>
      <vt:lpstr>Conservative Approach</vt:lpstr>
      <vt:lpstr>    Task Entities Conservative Approach</vt:lpstr>
      <vt:lpstr>Conservative Approach(Contd..)</vt:lpstr>
      <vt:lpstr>AGGRESSIVE APPROACH</vt:lpstr>
      <vt:lpstr>Conclusion</vt:lpstr>
      <vt:lpstr>References</vt:lpstr>
      <vt:lpstr>References (Contd..)</vt:lpstr>
      <vt:lpstr>References (Contd..)</vt:lpstr>
      <vt:lpstr>QUESTIONS??</vt:lpstr>
      <vt:lpstr>Thank you!!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Ananthu</dc:creator>
  <cp:lastModifiedBy>Ananthu</cp:lastModifiedBy>
  <cp:revision>72</cp:revision>
  <dcterms:created xsi:type="dcterms:W3CDTF">2013-10-06T16:49:27Z</dcterms:created>
  <dcterms:modified xsi:type="dcterms:W3CDTF">2013-10-08T05:36:41Z</dcterms:modified>
</cp:coreProperties>
</file>