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4"/>
  </p:notesMasterIdLst>
  <p:sldIdLst>
    <p:sldId id="257" r:id="rId2"/>
    <p:sldId id="324" r:id="rId3"/>
    <p:sldId id="259" r:id="rId4"/>
    <p:sldId id="260" r:id="rId5"/>
    <p:sldId id="261" r:id="rId6"/>
    <p:sldId id="262" r:id="rId7"/>
    <p:sldId id="266" r:id="rId8"/>
    <p:sldId id="322" r:id="rId9"/>
    <p:sldId id="299" r:id="rId10"/>
    <p:sldId id="298" r:id="rId11"/>
    <p:sldId id="302" r:id="rId12"/>
    <p:sldId id="300" r:id="rId13"/>
    <p:sldId id="301" r:id="rId14"/>
    <p:sldId id="325" r:id="rId15"/>
    <p:sldId id="326" r:id="rId16"/>
    <p:sldId id="303" r:id="rId17"/>
    <p:sldId id="304" r:id="rId18"/>
    <p:sldId id="305" r:id="rId19"/>
    <p:sldId id="306" r:id="rId20"/>
    <p:sldId id="307" r:id="rId21"/>
    <p:sldId id="308" r:id="rId22"/>
    <p:sldId id="310" r:id="rId23"/>
    <p:sldId id="309" r:id="rId24"/>
    <p:sldId id="312" r:id="rId25"/>
    <p:sldId id="321" r:id="rId26"/>
    <p:sldId id="313" r:id="rId27"/>
    <p:sldId id="314" r:id="rId28"/>
    <p:sldId id="287" r:id="rId29"/>
    <p:sldId id="318" r:id="rId30"/>
    <p:sldId id="323" r:id="rId31"/>
    <p:sldId id="319" r:id="rId32"/>
    <p:sldId id="320" r:id="rId3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71" autoAdjust="0"/>
  </p:normalViewPr>
  <p:slideViewPr>
    <p:cSldViewPr>
      <p:cViewPr varScale="1">
        <p:scale>
          <a:sx n="70" d="100"/>
          <a:sy n="70" d="100"/>
        </p:scale>
        <p:origin x="-138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6" d="100"/>
          <a:sy n="56" d="100"/>
        </p:scale>
        <p:origin x="-2838" y="-84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N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FB59334-0273-437C-A3C7-A4EACCBEACCB}" type="datetimeFigureOut">
              <a:rPr lang="en-IN" smtClean="0"/>
              <a:t>29-07-2013</a:t>
            </a:fld>
            <a:endParaRPr lang="en-IN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N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N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133DD19-EC26-413E-8072-560CB9594675}" type="slidenum">
              <a:rPr lang="en-IN" smtClean="0"/>
              <a:t>‹#›</a:t>
            </a:fld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22948525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1A9CBF-67D1-45B0-9DA7-FC1452B20016}" type="slidenum">
              <a:rPr lang="en-IN" smtClean="0"/>
              <a:t>3</a:t>
            </a:fld>
            <a:endParaRPr lang="en-IN" dirty="0"/>
          </a:p>
        </p:txBody>
      </p:sp>
      <p:sp>
        <p:nvSpPr>
          <p:cNvPr id="5" name="Header Placeholder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en-IN" dirty="0" smtClean="0"/>
              <a:t>Big Data:An Exploration to the concept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252473024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1A9CBF-67D1-45B0-9DA7-FC1452B20016}" type="slidenum">
              <a:rPr lang="en-IN" smtClean="0"/>
              <a:t>4</a:t>
            </a:fld>
            <a:endParaRPr lang="en-IN" dirty="0"/>
          </a:p>
        </p:txBody>
      </p:sp>
      <p:sp>
        <p:nvSpPr>
          <p:cNvPr id="5" name="Header Placeholder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en-IN" dirty="0" smtClean="0"/>
              <a:t>Big Data:An Exploration to the concept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298158555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33DD19-EC26-413E-8072-560CB9594675}" type="slidenum">
              <a:rPr lang="en-IN" smtClean="0"/>
              <a:t>6</a:t>
            </a:fld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39217324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sphere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50374" y="0"/>
            <a:ext cx="2293626" cy="6858000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38400" y="3581400"/>
            <a:ext cx="3962400" cy="2133600"/>
          </a:xfrm>
        </p:spPr>
        <p:txBody>
          <a:bodyPr anchor="t">
            <a:normAutofit/>
          </a:bodyPr>
          <a:lstStyle>
            <a:lvl1pPr marL="0" indent="0" algn="r">
              <a:buNone/>
              <a:defRPr sz="14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6" name="Title 15"/>
          <p:cNvSpPr>
            <a:spLocks noGrp="1"/>
          </p:cNvSpPr>
          <p:nvPr>
            <p:ph type="title"/>
          </p:nvPr>
        </p:nvSpPr>
        <p:spPr>
          <a:xfrm>
            <a:off x="2438400" y="1447800"/>
            <a:ext cx="3962400" cy="2133600"/>
          </a:xfrm>
        </p:spPr>
        <p:txBody>
          <a:bodyPr anchor="b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>
          <a:xfrm>
            <a:off x="3582988" y="6426201"/>
            <a:ext cx="2819399" cy="126999"/>
          </a:xfrm>
        </p:spPr>
        <p:txBody>
          <a:bodyPr/>
          <a:lstStyle/>
          <a:p>
            <a:fld id="{0735A0EA-AA59-4091-AB3A-76AAF88E4A00}" type="datetime1">
              <a:rPr lang="en-US" smtClean="0"/>
              <a:t>7/29/2013</a:t>
            </a:fld>
            <a:endParaRPr lang="en-US" dirty="0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>
          <a:xfrm>
            <a:off x="6414976" y="6400800"/>
            <a:ext cx="457200" cy="152400"/>
          </a:xfrm>
        </p:spPr>
        <p:txBody>
          <a:bodyPr/>
          <a:lstStyle>
            <a:lvl1pPr algn="r"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>
          <a:xfrm>
            <a:off x="3581400" y="6296248"/>
            <a:ext cx="2820987" cy="152400"/>
          </a:xfrm>
        </p:spPr>
        <p:txBody>
          <a:bodyPr/>
          <a:lstStyle/>
          <a:p>
            <a:r>
              <a:rPr lang="en-IN" dirty="0" smtClean="0"/>
              <a:t>Mar Athanasius College of Engineering,Kothamangalam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77F109-E35B-43CE-83EA-C7F22C3045A7}" type="datetime1">
              <a:rPr lang="en-US" smtClean="0"/>
              <a:t>7/29/2013</a:t>
            </a:fld>
            <a:endParaRPr lang="en-US" dirty="0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IN" dirty="0" smtClean="0"/>
              <a:t>Mar Athanasius College of Engineering,Kothamangalam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D02686-8769-434C-A51A-2E22ED824442}" type="datetime1">
              <a:rPr lang="en-US" smtClean="0"/>
              <a:t>7/29/2013</a:t>
            </a:fld>
            <a:endParaRPr lang="en-US" dirty="0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IN" dirty="0" smtClean="0"/>
              <a:t>Mar Athanasius College of Engineering,Kothamangalam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57200"/>
            <a:ext cx="3657600" cy="5714999"/>
          </a:xfrm>
        </p:spPr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E23DB-1385-4E5A-954C-99C18B12B838}" type="datetime1">
              <a:rPr lang="en-US" smtClean="0"/>
              <a:t>7/29/2013</a:t>
            </a:fld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IN" dirty="0" smtClean="0"/>
              <a:t>Mar Athanasius College of Engineering,Kothamangalam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sphere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58000" y="0"/>
            <a:ext cx="2293626" cy="6858000"/>
          </a:xfrm>
          <a:prstGeom prst="rect">
            <a:avLst/>
          </a:prstGeom>
        </p:spPr>
      </p:pic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839788" y="6426201"/>
            <a:ext cx="2819399" cy="126999"/>
          </a:xfrm>
        </p:spPr>
        <p:txBody>
          <a:bodyPr/>
          <a:lstStyle/>
          <a:p>
            <a:fld id="{2DD1AE45-DA33-4282-BCDF-8872F2317F4D}" type="datetime1">
              <a:rPr lang="en-US" smtClean="0"/>
              <a:t>7/29/2013</a:t>
            </a:fld>
            <a:endParaRPr lang="en-US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4116388" y="6400800"/>
            <a:ext cx="533400" cy="152400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838200" y="6296248"/>
            <a:ext cx="2820987" cy="152400"/>
          </a:xfrm>
        </p:spPr>
        <p:txBody>
          <a:bodyPr/>
          <a:lstStyle/>
          <a:p>
            <a:r>
              <a:rPr lang="en-IN" dirty="0" smtClean="0"/>
              <a:t>Mar Athanasius College of Engineering,Kothamangalam</a:t>
            </a:r>
            <a:endParaRPr lang="en-US" dirty="0"/>
          </a:p>
        </p:txBody>
      </p:sp>
      <p:sp>
        <p:nvSpPr>
          <p:cNvPr id="15" name="Title 14"/>
          <p:cNvSpPr>
            <a:spLocks noGrp="1"/>
          </p:cNvSpPr>
          <p:nvPr>
            <p:ph type="title"/>
          </p:nvPr>
        </p:nvSpPr>
        <p:spPr>
          <a:xfrm>
            <a:off x="457200" y="1828800"/>
            <a:ext cx="3200400" cy="1752600"/>
          </a:xfrm>
        </p:spPr>
        <p:txBody>
          <a:bodyPr anchor="b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457200" y="3578224"/>
            <a:ext cx="3200645" cy="1459767"/>
          </a:xfrm>
        </p:spPr>
        <p:txBody>
          <a:bodyPr anchor="t">
            <a:normAutofit/>
          </a:bodyPr>
          <a:lstStyle>
            <a:lvl1pPr marL="0" indent="0" algn="r" defTabSz="914400" rtl="0" eaLnBrk="1" latinLnBrk="0" hangingPunct="1">
              <a:spcBef>
                <a:spcPct val="20000"/>
              </a:spcBef>
              <a:buClr>
                <a:schemeClr val="tx1">
                  <a:lumMod val="50000"/>
                  <a:lumOff val="50000"/>
                </a:schemeClr>
              </a:buClr>
              <a:buFont typeface="Wingdings" pitchFamily="2" charset="2"/>
              <a:buNone/>
              <a:defRPr lang="en-US" sz="140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3429000"/>
            <a:ext cx="3124200" cy="2667000"/>
          </a:xfrm>
        </p:spPr>
        <p:txBody>
          <a:bodyPr>
            <a:normAutofit/>
          </a:bodyPr>
          <a:lstStyle>
            <a:lvl1pPr marL="228600" indent="-182880"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457200"/>
            <a:ext cx="3124200" cy="2667000"/>
          </a:xfrm>
        </p:spPr>
        <p:txBody>
          <a:bodyPr>
            <a:normAutofit/>
          </a:bodyPr>
          <a:lstStyle>
            <a:lvl1pPr marL="228600" indent="-182880"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4876800" y="457200"/>
            <a:ext cx="2819400" cy="571499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1D6CE4-B28B-4037-8E00-AF6036F606B7}" type="datetime1">
              <a:rPr lang="en-US" smtClean="0"/>
              <a:t>7/29/2013</a:t>
            </a:fld>
            <a:endParaRPr lang="en-US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IN" dirty="0" smtClean="0"/>
              <a:t>Mar Athanasius College of Engineering,Kothamangalam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75238"/>
            <a:ext cx="3581400" cy="411162"/>
          </a:xfrm>
        </p:spPr>
        <p:txBody>
          <a:bodyPr anchor="b">
            <a:noAutofit/>
          </a:bodyPr>
          <a:lstStyle>
            <a:lvl1pPr marL="0" indent="0" algn="ctr">
              <a:buNone/>
              <a:defRPr sz="1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675288"/>
            <a:ext cx="3581400" cy="2525112"/>
          </a:xfrm>
        </p:spPr>
        <p:txBody>
          <a:bodyPr anchor="t">
            <a:normAutofit/>
          </a:bodyPr>
          <a:lstStyle>
            <a:lvl1pPr marL="228600" indent="-182880"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 baseline="0"/>
            </a:lvl4pPr>
            <a:lvl5pPr>
              <a:buFont typeface="Wingdings" pitchFamily="2" charset="2"/>
              <a:buChar char="§"/>
              <a:defRPr sz="1400"/>
            </a:lvl5pPr>
            <a:lvl6pPr>
              <a:buFont typeface="Wingdings" pitchFamily="2" charset="2"/>
              <a:buChar char="§"/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7199" y="3429000"/>
            <a:ext cx="3581400" cy="411162"/>
          </a:xfrm>
        </p:spPr>
        <p:txBody>
          <a:bodyPr anchor="b">
            <a:noAutofit/>
          </a:bodyPr>
          <a:lstStyle>
            <a:lvl1pPr marL="0" indent="0" algn="ctr">
              <a:buNone/>
              <a:defRPr sz="1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57199" y="3840162"/>
            <a:ext cx="3581400" cy="2515198"/>
          </a:xfrm>
        </p:spPr>
        <p:txBody>
          <a:bodyPr anchor="t">
            <a:normAutofit/>
          </a:bodyPr>
          <a:lstStyle>
            <a:lvl1pPr marL="228600" indent="-182880"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4876800" y="457200"/>
            <a:ext cx="2819400" cy="571499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083264-AE5D-43AD-B57E-976644C8E20E}" type="datetime1">
              <a:rPr lang="en-US" smtClean="0"/>
              <a:t>7/29/2013</a:t>
            </a:fld>
            <a:endParaRPr lang="en-US" dirty="0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IN" dirty="0" smtClean="0"/>
              <a:t>Mar Athanasius College of Engineering,Kothamangalam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33800" y="457200"/>
            <a:ext cx="3962400" cy="5715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156B5E-16EE-4D05-89EF-7C31E18EC305}" type="datetime1">
              <a:rPr lang="en-US" smtClean="0"/>
              <a:t>7/29/2013</a:t>
            </a:fld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IN" dirty="0" smtClean="0"/>
              <a:t>Mar Athanasius College of Engineering,Kothamangalam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0D61BA-9E5F-43BB-AF9E-8A62C1CD5D66}" type="datetime1">
              <a:rPr lang="en-US" smtClean="0"/>
              <a:t>7/29/2013</a:t>
            </a:fld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IN" dirty="0" smtClean="0"/>
              <a:t>Mar Athanasius College of Engineering,Kothamangalam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81600" y="1676400"/>
            <a:ext cx="2514600" cy="1874837"/>
          </a:xfrm>
        </p:spPr>
        <p:txBody>
          <a:bodyPr anchor="b">
            <a:normAutofit/>
          </a:bodyPr>
          <a:lstStyle>
            <a:lvl1pPr algn="r">
              <a:defRPr sz="2000" b="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76400"/>
            <a:ext cx="4700016" cy="3505200"/>
          </a:xfrm>
        </p:spPr>
        <p:txBody>
          <a:bodyPr>
            <a:normAutofit/>
          </a:bodyPr>
          <a:lstStyle>
            <a:lvl1pPr marL="228600" indent="-182880">
              <a:defRPr sz="1200"/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2"/>
          </p:nvPr>
        </p:nvSpPr>
        <p:spPr>
          <a:xfrm>
            <a:off x="5486400" y="3552372"/>
            <a:ext cx="2209800" cy="1629228"/>
          </a:xfrm>
        </p:spPr>
        <p:txBody>
          <a:bodyPr anchor="t">
            <a:normAutofit/>
          </a:bodyPr>
          <a:lstStyle>
            <a:lvl1pPr marL="0" indent="0" algn="r">
              <a:buNone/>
              <a:defRPr sz="12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A93B1-B36C-4C1B-8F46-CF762C371A58}" type="datetime1">
              <a:rPr lang="en-US" smtClean="0"/>
              <a:t>7/29/2013</a:t>
            </a:fld>
            <a:endParaRPr lang="en-US" dirty="0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IN" dirty="0" smtClean="0"/>
              <a:t>Mar Athanasius College of Engineering,Kothamangalam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4800" y="1676400"/>
            <a:ext cx="4696967" cy="35052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5181600" y="1676400"/>
            <a:ext cx="2514600" cy="1875972"/>
          </a:xfrm>
        </p:spPr>
        <p:txBody>
          <a:bodyPr anchor="b">
            <a:normAutofit/>
          </a:bodyPr>
          <a:lstStyle>
            <a:lvl1pPr algn="r">
              <a:defRPr sz="2000" b="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2"/>
          </p:nvPr>
        </p:nvSpPr>
        <p:spPr>
          <a:xfrm>
            <a:off x="5486400" y="3552372"/>
            <a:ext cx="2209800" cy="1629228"/>
          </a:xfrm>
        </p:spPr>
        <p:txBody>
          <a:bodyPr anchor="t">
            <a:normAutofit/>
          </a:bodyPr>
          <a:lstStyle>
            <a:lvl1pPr marL="0" indent="0" algn="r">
              <a:buNone/>
              <a:defRPr sz="12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AB24F4-DE5D-4CB8-8490-682D341FA32E}" type="datetime1">
              <a:rPr lang="en-US" smtClean="0"/>
              <a:t>7/29/2013</a:t>
            </a:fld>
            <a:endParaRPr lang="en-US" dirty="0"/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IN" dirty="0" smtClean="0"/>
              <a:t>Mar Athanasius College of Engineering,Kothamangalam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sphere2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8823693" y="0"/>
            <a:ext cx="320307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876800" y="457200"/>
            <a:ext cx="2819400" cy="5715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457200"/>
            <a:ext cx="3657600" cy="57149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7772400" y="6400800"/>
            <a:ext cx="533400" cy="152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5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2"/>
          </p:nvPr>
        </p:nvSpPr>
        <p:spPr>
          <a:xfrm>
            <a:off x="4876801" y="6426201"/>
            <a:ext cx="2819399" cy="1269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E9554C34-45EA-43D5-AF8D-313874311DD7}" type="datetime1">
              <a:rPr lang="en-US" smtClean="0"/>
              <a:t>7/29/2013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4875213" y="6296248"/>
            <a:ext cx="2820987" cy="1524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50">
                <a:solidFill>
                  <a:schemeClr val="tx1"/>
                </a:solidFill>
              </a:defRPr>
            </a:lvl1pPr>
          </a:lstStyle>
          <a:p>
            <a:r>
              <a:rPr lang="en-IN" dirty="0" smtClean="0"/>
              <a:t>Mar Athanasius College of Engineering,Kothamangalam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hf sldNum="0" hdr="0" dt="0"/>
  <p:txStyles>
    <p:titleStyle>
      <a:lvl1pPr algn="r" defTabSz="914400" rtl="0" eaLnBrk="1" latinLnBrk="0" hangingPunct="1">
        <a:spcBef>
          <a:spcPct val="0"/>
        </a:spcBef>
        <a:buNone/>
        <a:defRPr sz="2800" kern="1200">
          <a:gradFill>
            <a:gsLst>
              <a:gs pos="0">
                <a:schemeClr val="tx1">
                  <a:lumMod val="50000"/>
                </a:schemeClr>
              </a:gs>
              <a:gs pos="61000">
                <a:schemeClr val="tx1"/>
              </a:gs>
            </a:gsLst>
            <a:lin ang="5400000" scaled="0"/>
          </a:gradFill>
          <a:effectLst/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800" kern="1200">
          <a:solidFill>
            <a:schemeClr val="tx1">
              <a:lumMod val="85000"/>
            </a:schemeClr>
          </a:solidFill>
          <a:latin typeface="+mn-lt"/>
          <a:ea typeface="+mn-ea"/>
          <a:cs typeface="+mn-cs"/>
        </a:defRPr>
      </a:lvl1pPr>
      <a:lvl2pPr marL="411480" indent="-182880" algn="l" defTabSz="914400" rtl="0" eaLnBrk="1" latinLnBrk="0" hangingPunct="1">
        <a:spcBef>
          <a:spcPct val="20000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>
          <a:solidFill>
            <a:schemeClr val="tx1">
              <a:lumMod val="85000"/>
            </a:schemeClr>
          </a:solidFill>
          <a:latin typeface="+mn-lt"/>
          <a:ea typeface="+mn-ea"/>
          <a:cs typeface="+mn-cs"/>
        </a:defRPr>
      </a:lvl2pPr>
      <a:lvl3pPr marL="594360" indent="-182880" algn="l" defTabSz="914400" rtl="0" eaLnBrk="1" latinLnBrk="0" hangingPunct="1">
        <a:spcBef>
          <a:spcPct val="20000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>
          <a:solidFill>
            <a:schemeClr val="tx1">
              <a:lumMod val="85000"/>
            </a:schemeClr>
          </a:solidFill>
          <a:latin typeface="+mn-lt"/>
          <a:ea typeface="+mn-ea"/>
          <a:cs typeface="+mn-cs"/>
        </a:defRPr>
      </a:lvl3pPr>
      <a:lvl4pPr marL="777240" indent="-182880" algn="l" defTabSz="914400" rtl="0" eaLnBrk="1" latinLnBrk="0" hangingPunct="1">
        <a:spcBef>
          <a:spcPct val="20000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>
          <a:solidFill>
            <a:schemeClr val="tx1">
              <a:lumMod val="85000"/>
            </a:schemeClr>
          </a:solidFill>
          <a:latin typeface="+mn-lt"/>
          <a:ea typeface="+mn-ea"/>
          <a:cs typeface="+mn-cs"/>
        </a:defRPr>
      </a:lvl4pPr>
      <a:lvl5pPr marL="960120" indent="-182880" algn="l" defTabSz="914400" rtl="0" eaLnBrk="1" latinLnBrk="0" hangingPunct="1">
        <a:spcBef>
          <a:spcPct val="20000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>
          <a:solidFill>
            <a:schemeClr val="tx1">
              <a:lumMod val="85000"/>
            </a:schemeClr>
          </a:solidFill>
          <a:latin typeface="+mn-lt"/>
          <a:ea typeface="+mn-ea"/>
          <a:cs typeface="+mn-cs"/>
        </a:defRPr>
      </a:lvl5pPr>
      <a:lvl6pPr marL="1143000" indent="-182880" algn="l" defTabSz="914400" rtl="0" eaLnBrk="1" latinLnBrk="0" hangingPunct="1">
        <a:spcBef>
          <a:spcPts val="288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325880" indent="-182880" algn="l" defTabSz="914400" rtl="0" eaLnBrk="1" latinLnBrk="0" hangingPunct="1">
        <a:spcBef>
          <a:spcPts val="288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508760" indent="-182880" algn="l" defTabSz="914400" rtl="0" eaLnBrk="1" latinLnBrk="0" hangingPunct="1">
        <a:spcBef>
          <a:spcPts val="288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691640" indent="-182880" algn="l" defTabSz="914400" rtl="0" eaLnBrk="1" latinLnBrk="0" hangingPunct="1">
        <a:spcBef>
          <a:spcPts val="288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895600"/>
            <a:ext cx="5257800" cy="990600"/>
          </a:xfrm>
        </p:spPr>
        <p:txBody>
          <a:bodyPr>
            <a:noAutofit/>
          </a:bodyPr>
          <a:lstStyle/>
          <a:p>
            <a:r>
              <a:rPr lang="en-US" sz="7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WELCOME</a:t>
            </a:r>
            <a:endParaRPr lang="en-IN" sz="7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360593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371600"/>
            <a:ext cx="6705600" cy="4419600"/>
          </a:xfrm>
        </p:spPr>
        <p:txBody>
          <a:bodyPr>
            <a:noAutofit/>
          </a:bodyPr>
          <a:lstStyle/>
          <a:p>
            <a:pPr marL="0" indent="0" hangingPunct="0">
              <a:lnSpc>
                <a:spcPct val="150000"/>
              </a:lnSpc>
              <a:buNone/>
            </a:pPr>
            <a:r>
              <a:rPr lang="en-IN" sz="2800" dirty="0" smtClean="0"/>
              <a:t>• </a:t>
            </a:r>
            <a:r>
              <a:rPr lang="en-IN" sz="3200" dirty="0"/>
              <a:t>Three requirements </a:t>
            </a:r>
            <a:r>
              <a:rPr lang="en-IN" sz="2800" dirty="0" smtClean="0"/>
              <a:t>:</a:t>
            </a:r>
          </a:p>
          <a:p>
            <a:pPr hangingPunct="0">
              <a:lnSpc>
                <a:spcPct val="150000"/>
              </a:lnSpc>
              <a:buFont typeface="Wingdings" pitchFamily="2" charset="2"/>
              <a:buChar char="Ø"/>
            </a:pPr>
            <a:r>
              <a:rPr lang="en-IN" sz="2800" dirty="0" smtClean="0"/>
              <a:t>support </a:t>
            </a:r>
            <a:r>
              <a:rPr lang="en-IN" sz="2800" dirty="0"/>
              <a:t>exclusive or shared access </a:t>
            </a:r>
            <a:endParaRPr lang="en-IN" sz="2800" dirty="0" smtClean="0"/>
          </a:p>
          <a:p>
            <a:pPr hangingPunct="0">
              <a:lnSpc>
                <a:spcPct val="150000"/>
              </a:lnSpc>
              <a:buFont typeface="Wingdings" pitchFamily="2" charset="2"/>
              <a:buChar char="Ø"/>
            </a:pPr>
            <a:r>
              <a:rPr lang="en-IN" sz="2800" dirty="0"/>
              <a:t>never leak sensitive information </a:t>
            </a:r>
          </a:p>
          <a:p>
            <a:pPr hangingPunct="0">
              <a:lnSpc>
                <a:spcPct val="150000"/>
              </a:lnSpc>
              <a:buFont typeface="Wingdings" pitchFamily="2" charset="2"/>
              <a:buChar char="Ø"/>
            </a:pPr>
            <a:r>
              <a:rPr lang="en-IN" sz="2800" dirty="0"/>
              <a:t>prevent malicious </a:t>
            </a:r>
            <a:r>
              <a:rPr lang="en-IN" sz="2800" dirty="0" smtClean="0"/>
              <a:t>applications</a:t>
            </a:r>
            <a:endParaRPr lang="en-IN" sz="2800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7315200" cy="1828800"/>
          </a:xfrm>
        </p:spPr>
        <p:txBody>
          <a:bodyPr>
            <a:normAutofit/>
          </a:bodyPr>
          <a:lstStyle/>
          <a:p>
            <a:r>
              <a:rPr lang="en-US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System Architecture(cont..)</a:t>
            </a:r>
            <a:endParaRPr lang="en-IN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Footer Placeholder 1"/>
          <p:cNvSpPr txBox="1">
            <a:spLocks/>
          </p:cNvSpPr>
          <p:nvPr/>
        </p:nvSpPr>
        <p:spPr>
          <a:xfrm>
            <a:off x="1905000" y="6477000"/>
            <a:ext cx="4343400" cy="2286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defPPr>
              <a:defRPr lang="en-US"/>
            </a:defPPr>
            <a:lvl1pPr marL="0" algn="r" defTabSz="914400" rtl="0" eaLnBrk="1" latinLnBrk="0" hangingPunct="1">
              <a:defRPr sz="10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IN" dirty="0" smtClean="0"/>
              <a:t>Mar Athanasius College of Engineering,Kothamangalam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6830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1828800" y="457200"/>
            <a:ext cx="4572000" cy="1143000"/>
          </a:xfrm>
        </p:spPr>
        <p:txBody>
          <a:bodyPr>
            <a:noAutofit/>
          </a:bodyPr>
          <a:lstStyle/>
          <a:p>
            <a:r>
              <a:rPr lang="en-US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Cells Architecture</a:t>
            </a:r>
            <a:endParaRPr lang="en-IN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371600" y="1447800"/>
            <a:ext cx="2209800" cy="1982788"/>
          </a:xfrm>
          <a:prstGeom prst="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Root Namespace</a:t>
            </a:r>
          </a:p>
          <a:p>
            <a:pPr algn="ctr"/>
            <a:endParaRPr lang="en-US" dirty="0"/>
          </a:p>
          <a:p>
            <a:pPr algn="ctr"/>
            <a:endParaRPr lang="en-US" dirty="0" smtClean="0"/>
          </a:p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endParaRPr lang="en-IN" dirty="0"/>
          </a:p>
        </p:txBody>
      </p:sp>
      <p:sp>
        <p:nvSpPr>
          <p:cNvPr id="9" name="Rectangle 8"/>
          <p:cNvSpPr/>
          <p:nvPr/>
        </p:nvSpPr>
        <p:spPr>
          <a:xfrm>
            <a:off x="4953000" y="1447800"/>
            <a:ext cx="1524000" cy="1982788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Virtual Phone 1</a:t>
            </a:r>
          </a:p>
          <a:p>
            <a:pPr algn="ctr"/>
            <a:endParaRPr lang="en-US" dirty="0"/>
          </a:p>
          <a:p>
            <a:pPr algn="ctr"/>
            <a:endParaRPr lang="en-US" dirty="0" smtClean="0"/>
          </a:p>
          <a:p>
            <a:pPr algn="ctr"/>
            <a:r>
              <a:rPr lang="en-US" dirty="0" smtClean="0"/>
              <a:t>Full Android User Space</a:t>
            </a:r>
            <a:endParaRPr lang="en-IN" dirty="0"/>
          </a:p>
        </p:txBody>
      </p:sp>
      <p:sp>
        <p:nvSpPr>
          <p:cNvPr id="10" name="Rectangle 9"/>
          <p:cNvSpPr/>
          <p:nvPr/>
        </p:nvSpPr>
        <p:spPr>
          <a:xfrm>
            <a:off x="6629400" y="1447800"/>
            <a:ext cx="1524000" cy="1982788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Virtual Phone </a:t>
            </a:r>
            <a:r>
              <a:rPr lang="en-US" dirty="0" smtClean="0"/>
              <a:t>2</a:t>
            </a:r>
          </a:p>
          <a:p>
            <a:pPr algn="ctr"/>
            <a:endParaRPr lang="en-US" dirty="0"/>
          </a:p>
          <a:p>
            <a:pPr algn="ctr"/>
            <a:endParaRPr lang="en-US" dirty="0"/>
          </a:p>
          <a:p>
            <a:pPr algn="ctr"/>
            <a:r>
              <a:rPr lang="en-US" dirty="0"/>
              <a:t>Full Android User Space</a:t>
            </a:r>
            <a:endParaRPr lang="en-IN" dirty="0"/>
          </a:p>
        </p:txBody>
      </p:sp>
      <p:sp>
        <p:nvSpPr>
          <p:cNvPr id="11" name="Rectangle 10"/>
          <p:cNvSpPr/>
          <p:nvPr/>
        </p:nvSpPr>
        <p:spPr>
          <a:xfrm>
            <a:off x="1371600" y="3962400"/>
            <a:ext cx="6858000" cy="2438400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endParaRPr lang="en-US" dirty="0" smtClean="0"/>
          </a:p>
          <a:p>
            <a:pPr algn="ctr"/>
            <a:r>
              <a:rPr lang="en-US" dirty="0" smtClean="0"/>
              <a:t>LINUX KERNEL</a:t>
            </a:r>
            <a:endParaRPr lang="en-IN" dirty="0"/>
          </a:p>
        </p:txBody>
      </p:sp>
      <p:sp>
        <p:nvSpPr>
          <p:cNvPr id="12" name="Rectangle 11"/>
          <p:cNvSpPr/>
          <p:nvPr/>
        </p:nvSpPr>
        <p:spPr>
          <a:xfrm>
            <a:off x="1524000" y="1900634"/>
            <a:ext cx="952500" cy="380206"/>
          </a:xfrm>
          <a:prstGeom prst="rect">
            <a:avLst/>
          </a:prstGeom>
          <a:solidFill>
            <a:schemeClr val="accent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Cell-ID</a:t>
            </a:r>
            <a:endParaRPr lang="en-IN" dirty="0">
              <a:solidFill>
                <a:schemeClr val="bg1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2628900" y="1900634"/>
            <a:ext cx="800100" cy="380206"/>
          </a:xfrm>
          <a:prstGeom prst="rect">
            <a:avLst/>
          </a:prstGeom>
          <a:solidFill>
            <a:schemeClr val="accent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RIL</a:t>
            </a:r>
            <a:endParaRPr lang="en-IN" dirty="0">
              <a:solidFill>
                <a:schemeClr val="bg1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1752600" y="2439194"/>
            <a:ext cx="1600200" cy="381000"/>
          </a:xfrm>
          <a:prstGeom prst="rect">
            <a:avLst/>
          </a:prstGeom>
          <a:solidFill>
            <a:schemeClr val="accent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WIFI controls</a:t>
            </a:r>
            <a:endParaRPr lang="en-IN" dirty="0"/>
          </a:p>
        </p:txBody>
      </p:sp>
      <p:sp>
        <p:nvSpPr>
          <p:cNvPr id="15" name="Rectangle 14"/>
          <p:cNvSpPr/>
          <p:nvPr/>
        </p:nvSpPr>
        <p:spPr>
          <a:xfrm>
            <a:off x="1752600" y="3011488"/>
            <a:ext cx="1600200" cy="381000"/>
          </a:xfrm>
          <a:prstGeom prst="rect">
            <a:avLst/>
          </a:prstGeom>
          <a:solidFill>
            <a:schemeClr val="accent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NAT</a:t>
            </a:r>
            <a:endParaRPr lang="en-IN" dirty="0"/>
          </a:p>
        </p:txBody>
      </p:sp>
      <p:sp>
        <p:nvSpPr>
          <p:cNvPr id="18" name="Rectangle 17"/>
          <p:cNvSpPr/>
          <p:nvPr/>
        </p:nvSpPr>
        <p:spPr>
          <a:xfrm>
            <a:off x="1524000" y="4419600"/>
            <a:ext cx="952500" cy="15240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Wi-Fi</a:t>
            </a:r>
            <a:endParaRPr lang="en-IN" dirty="0"/>
          </a:p>
        </p:txBody>
      </p:sp>
      <p:sp>
        <p:nvSpPr>
          <p:cNvPr id="19" name="Rectangle 18"/>
          <p:cNvSpPr/>
          <p:nvPr/>
        </p:nvSpPr>
        <p:spPr>
          <a:xfrm>
            <a:off x="2628900" y="4419600"/>
            <a:ext cx="876300" cy="15240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Radio</a:t>
            </a:r>
            <a:endParaRPr lang="en-IN" dirty="0"/>
          </a:p>
        </p:txBody>
      </p:sp>
      <p:sp>
        <p:nvSpPr>
          <p:cNvPr id="20" name="Rectangle 19"/>
          <p:cNvSpPr/>
          <p:nvPr/>
        </p:nvSpPr>
        <p:spPr>
          <a:xfrm>
            <a:off x="4038600" y="4419600"/>
            <a:ext cx="3886200" cy="990600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Frame buffer, Virtual NIC</a:t>
            </a:r>
          </a:p>
          <a:p>
            <a:pPr algn="ctr"/>
            <a:r>
              <a:rPr lang="en-US" dirty="0" smtClean="0"/>
              <a:t>GPU, Input</a:t>
            </a:r>
          </a:p>
          <a:p>
            <a:pPr algn="ctr"/>
            <a:r>
              <a:rPr lang="en-US" dirty="0" smtClean="0"/>
              <a:t>Power Mgmt., Binder</a:t>
            </a:r>
          </a:p>
          <a:p>
            <a:pPr algn="ctr"/>
            <a:r>
              <a:rPr lang="en-US" dirty="0" smtClean="0"/>
              <a:t>Sensors etc..</a:t>
            </a:r>
            <a:endParaRPr lang="en-IN" dirty="0"/>
          </a:p>
        </p:txBody>
      </p:sp>
      <p:sp>
        <p:nvSpPr>
          <p:cNvPr id="21" name="Rectangle 20"/>
          <p:cNvSpPr/>
          <p:nvPr/>
        </p:nvSpPr>
        <p:spPr>
          <a:xfrm>
            <a:off x="4038600" y="5562600"/>
            <a:ext cx="3886200" cy="381000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Device Namespace</a:t>
            </a:r>
            <a:endParaRPr lang="en-IN" dirty="0"/>
          </a:p>
        </p:txBody>
      </p:sp>
      <p:sp>
        <p:nvSpPr>
          <p:cNvPr id="24" name="TextBox 23"/>
          <p:cNvSpPr txBox="1"/>
          <p:nvPr/>
        </p:nvSpPr>
        <p:spPr>
          <a:xfrm>
            <a:off x="3319462" y="3896380"/>
            <a:ext cx="71913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IPC</a:t>
            </a:r>
            <a:endParaRPr lang="en-IN" sz="2800" b="1" dirty="0"/>
          </a:p>
        </p:txBody>
      </p:sp>
      <p:cxnSp>
        <p:nvCxnSpPr>
          <p:cNvPr id="26" name="Elbow Connector 25"/>
          <p:cNvCxnSpPr>
            <a:stCxn id="24" idx="1"/>
            <a:endCxn id="6" idx="2"/>
          </p:cNvCxnSpPr>
          <p:nvPr/>
        </p:nvCxnSpPr>
        <p:spPr>
          <a:xfrm rot="10800000">
            <a:off x="2476500" y="3430588"/>
            <a:ext cx="842962" cy="727402"/>
          </a:xfrm>
          <a:prstGeom prst="bentConnector2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Elbow Connector 29"/>
          <p:cNvCxnSpPr>
            <a:stCxn id="24" idx="3"/>
            <a:endCxn id="9" idx="2"/>
          </p:cNvCxnSpPr>
          <p:nvPr/>
        </p:nvCxnSpPr>
        <p:spPr>
          <a:xfrm flipV="1">
            <a:off x="4038600" y="3430588"/>
            <a:ext cx="1676400" cy="727402"/>
          </a:xfrm>
          <a:prstGeom prst="bentConnector2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Elbow Connector 33"/>
          <p:cNvCxnSpPr>
            <a:endCxn id="10" idx="2"/>
          </p:cNvCxnSpPr>
          <p:nvPr/>
        </p:nvCxnSpPr>
        <p:spPr>
          <a:xfrm flipV="1">
            <a:off x="5715000" y="3430588"/>
            <a:ext cx="1676400" cy="727403"/>
          </a:xfrm>
          <a:prstGeom prst="bentConnector2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>
            <a:off x="1371600" y="3609623"/>
            <a:ext cx="76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/proc</a:t>
            </a:r>
            <a:endParaRPr lang="en-IN" dirty="0"/>
          </a:p>
        </p:txBody>
      </p:sp>
      <p:cxnSp>
        <p:nvCxnSpPr>
          <p:cNvPr id="38" name="Elbow Connector 37"/>
          <p:cNvCxnSpPr>
            <a:stCxn id="36" idx="0"/>
          </p:cNvCxnSpPr>
          <p:nvPr/>
        </p:nvCxnSpPr>
        <p:spPr>
          <a:xfrm rot="5400000" flipH="1" flipV="1">
            <a:off x="1663083" y="3520106"/>
            <a:ext cx="179035" cy="12700"/>
          </a:xfrm>
          <a:prstGeom prst="bentConnector3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Elbow Connector 45"/>
          <p:cNvCxnSpPr>
            <a:stCxn id="36" idx="2"/>
            <a:endCxn id="18" idx="0"/>
          </p:cNvCxnSpPr>
          <p:nvPr/>
        </p:nvCxnSpPr>
        <p:spPr>
          <a:xfrm rot="16200000" flipH="1">
            <a:off x="1656103" y="4075452"/>
            <a:ext cx="440645" cy="247650"/>
          </a:xfrm>
          <a:prstGeom prst="bentConnector3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Elbow Connector 47"/>
          <p:cNvCxnSpPr>
            <a:endCxn id="19" idx="0"/>
          </p:cNvCxnSpPr>
          <p:nvPr/>
        </p:nvCxnSpPr>
        <p:spPr>
          <a:xfrm>
            <a:off x="2000251" y="4199277"/>
            <a:ext cx="1066799" cy="220323"/>
          </a:xfrm>
          <a:prstGeom prst="bentConnector2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Elbow Connector 49"/>
          <p:cNvCxnSpPr>
            <a:stCxn id="21" idx="2"/>
          </p:cNvCxnSpPr>
          <p:nvPr/>
        </p:nvCxnSpPr>
        <p:spPr>
          <a:xfrm rot="5400000">
            <a:off x="4401740" y="4439840"/>
            <a:ext cx="76200" cy="3083720"/>
          </a:xfrm>
          <a:prstGeom prst="bentConnector2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Elbow Connector 51"/>
          <p:cNvCxnSpPr/>
          <p:nvPr/>
        </p:nvCxnSpPr>
        <p:spPr>
          <a:xfrm rot="5400000" flipH="1" flipV="1">
            <a:off x="2764630" y="5886450"/>
            <a:ext cx="266700" cy="12700"/>
          </a:xfrm>
          <a:prstGeom prst="bentConnector3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Elbow Connector 53"/>
          <p:cNvCxnSpPr>
            <a:endCxn id="18" idx="2"/>
          </p:cNvCxnSpPr>
          <p:nvPr/>
        </p:nvCxnSpPr>
        <p:spPr>
          <a:xfrm rot="10800000">
            <a:off x="2000250" y="5943600"/>
            <a:ext cx="891380" cy="82550"/>
          </a:xfrm>
          <a:prstGeom prst="bentConnector2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/>
          <p:cNvCxnSpPr>
            <a:stCxn id="21" idx="0"/>
            <a:endCxn id="20" idx="2"/>
          </p:cNvCxnSpPr>
          <p:nvPr/>
        </p:nvCxnSpPr>
        <p:spPr>
          <a:xfrm flipV="1">
            <a:off x="5981700" y="5410200"/>
            <a:ext cx="0" cy="1524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/>
          <p:cNvCxnSpPr/>
          <p:nvPr/>
        </p:nvCxnSpPr>
        <p:spPr>
          <a:xfrm>
            <a:off x="4439840" y="4309438"/>
            <a:ext cx="325636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Elbow Connector 59"/>
          <p:cNvCxnSpPr/>
          <p:nvPr/>
        </p:nvCxnSpPr>
        <p:spPr>
          <a:xfrm rot="16200000" flipH="1">
            <a:off x="4386545" y="4362733"/>
            <a:ext cx="110162" cy="3572"/>
          </a:xfrm>
          <a:prstGeom prst="bentConnector3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Elbow Connector 61"/>
          <p:cNvCxnSpPr/>
          <p:nvPr/>
        </p:nvCxnSpPr>
        <p:spPr>
          <a:xfrm rot="5400000">
            <a:off x="7641119" y="4364519"/>
            <a:ext cx="110162" cy="12700"/>
          </a:xfrm>
          <a:prstGeom prst="bentConnector3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Elbow Connector 63"/>
          <p:cNvCxnSpPr/>
          <p:nvPr/>
        </p:nvCxnSpPr>
        <p:spPr>
          <a:xfrm rot="5400000" flipH="1" flipV="1">
            <a:off x="5542276" y="3870013"/>
            <a:ext cx="878849" cy="12700"/>
          </a:xfrm>
          <a:prstGeom prst="bentConnector3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Elbow Connector 65"/>
          <p:cNvCxnSpPr/>
          <p:nvPr/>
        </p:nvCxnSpPr>
        <p:spPr>
          <a:xfrm rot="5400000" flipH="1" flipV="1">
            <a:off x="6650351" y="3873188"/>
            <a:ext cx="872499" cy="12700"/>
          </a:xfrm>
          <a:prstGeom prst="bentConnector3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Rectangle 69"/>
          <p:cNvSpPr/>
          <p:nvPr/>
        </p:nvSpPr>
        <p:spPr>
          <a:xfrm>
            <a:off x="5105400" y="2204243"/>
            <a:ext cx="1143000" cy="538957"/>
          </a:xfrm>
          <a:prstGeom prst="rect">
            <a:avLst/>
          </a:prstGeom>
          <a:solidFill>
            <a:schemeClr val="accent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Dalvik VM’s</a:t>
            </a:r>
            <a:endParaRPr lang="en-IN" dirty="0"/>
          </a:p>
        </p:txBody>
      </p:sp>
      <p:sp>
        <p:nvSpPr>
          <p:cNvPr id="71" name="Rectangle 70"/>
          <p:cNvSpPr/>
          <p:nvPr/>
        </p:nvSpPr>
        <p:spPr>
          <a:xfrm>
            <a:off x="6781800" y="2204243"/>
            <a:ext cx="1143000" cy="538957"/>
          </a:xfrm>
          <a:prstGeom prst="rect">
            <a:avLst/>
          </a:prstGeom>
          <a:solidFill>
            <a:schemeClr val="accent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Dalvik VM’s</a:t>
            </a:r>
            <a:endParaRPr lang="en-IN" dirty="0"/>
          </a:p>
        </p:txBody>
      </p:sp>
      <p:sp>
        <p:nvSpPr>
          <p:cNvPr id="3" name="TextBox 2"/>
          <p:cNvSpPr txBox="1"/>
          <p:nvPr/>
        </p:nvSpPr>
        <p:spPr>
          <a:xfrm>
            <a:off x="2247900" y="6334780"/>
            <a:ext cx="59055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Courtesy:ACM Transaction on Computer System, Vol 30,No.3,Artice 9, 2012</a:t>
            </a:r>
            <a:endParaRPr lang="en-IN" sz="1400" dirty="0"/>
          </a:p>
        </p:txBody>
      </p:sp>
    </p:spTree>
    <p:extLst>
      <p:ext uri="{BB962C8B-B14F-4D97-AF65-F5344CB8AC3E}">
        <p14:creationId xmlns:p14="http://schemas.microsoft.com/office/powerpoint/2010/main" val="1977496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066800"/>
            <a:ext cx="7772400" cy="4572000"/>
          </a:xfrm>
        </p:spPr>
        <p:txBody>
          <a:bodyPr>
            <a:noAutofit/>
          </a:bodyPr>
          <a:lstStyle/>
          <a:p>
            <a:pPr marL="0" indent="0" hangingPunct="0">
              <a:lnSpc>
                <a:spcPct val="200000"/>
              </a:lnSpc>
              <a:buNone/>
            </a:pPr>
            <a:r>
              <a:rPr lang="en-IN" sz="2800" dirty="0" smtClean="0"/>
              <a:t>•</a:t>
            </a:r>
            <a:r>
              <a:rPr lang="en-IN" sz="3200" dirty="0" smtClean="0"/>
              <a:t>Device namespace </a:t>
            </a:r>
            <a:r>
              <a:rPr lang="en-IN" sz="2800" dirty="0" smtClean="0"/>
              <a:t>-</a:t>
            </a:r>
            <a:r>
              <a:rPr lang="en-IN" sz="3200" dirty="0" smtClean="0"/>
              <a:t>designed to</a:t>
            </a:r>
          </a:p>
          <a:p>
            <a:pPr marL="0" indent="0" hangingPunct="0">
              <a:lnSpc>
                <a:spcPct val="200000"/>
              </a:lnSpc>
              <a:buNone/>
            </a:pPr>
            <a:r>
              <a:rPr lang="en-US" sz="2800" dirty="0"/>
              <a:t>	</a:t>
            </a:r>
            <a:r>
              <a:rPr lang="en-US" sz="2800" dirty="0" smtClean="0"/>
              <a:t>-&gt;used by individual device drivers or kernel 	-&gt;to register callback functions.</a:t>
            </a:r>
            <a:endParaRPr lang="en-IN" sz="2800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152400" y="381000"/>
            <a:ext cx="8001000" cy="1371600"/>
          </a:xfrm>
        </p:spPr>
        <p:txBody>
          <a:bodyPr>
            <a:normAutofit/>
          </a:bodyPr>
          <a:lstStyle/>
          <a:p>
            <a:r>
              <a:rPr lang="en-US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Kernel-Level Device Virtualization</a:t>
            </a:r>
            <a:endParaRPr lang="en-IN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Footer Placeholder 1"/>
          <p:cNvSpPr txBox="1">
            <a:spLocks/>
          </p:cNvSpPr>
          <p:nvPr/>
        </p:nvSpPr>
        <p:spPr>
          <a:xfrm>
            <a:off x="1905000" y="6477000"/>
            <a:ext cx="4343400" cy="2286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defPPr>
              <a:defRPr lang="en-US"/>
            </a:defPPr>
            <a:lvl1pPr marL="0" algn="r" defTabSz="914400" rtl="0" eaLnBrk="1" latinLnBrk="0" hangingPunct="1">
              <a:defRPr sz="10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IN" dirty="0" smtClean="0"/>
              <a:t>Mar Athanasius College of Engineering,Kothamangalam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4182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752600"/>
            <a:ext cx="7543800" cy="3733800"/>
          </a:xfrm>
        </p:spPr>
        <p:txBody>
          <a:bodyPr>
            <a:noAutofit/>
          </a:bodyPr>
          <a:lstStyle/>
          <a:p>
            <a:pPr hangingPunct="0">
              <a:lnSpc>
                <a:spcPct val="200000"/>
              </a:lnSpc>
              <a:buFont typeface="Wingdings" pitchFamily="2" charset="2"/>
              <a:buChar char="Ø"/>
            </a:pPr>
            <a:r>
              <a:rPr lang="en-IN" sz="2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Root namespace </a:t>
            </a:r>
            <a:r>
              <a:rPr lang="en-IN" sz="2800" dirty="0" smtClean="0"/>
              <a:t>trusted computing base </a:t>
            </a:r>
          </a:p>
          <a:p>
            <a:pPr hangingPunct="0">
              <a:lnSpc>
                <a:spcPct val="200000"/>
              </a:lnSpc>
              <a:buFont typeface="Wingdings" pitchFamily="2" charset="2"/>
              <a:buChar char="Ø"/>
            </a:pPr>
            <a:r>
              <a:rPr lang="en-IN" sz="2800" dirty="0" smtClean="0"/>
              <a:t>have full access to the entire file system</a:t>
            </a:r>
            <a:endParaRPr lang="en-IN" sz="2800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7772400" cy="1752600"/>
          </a:xfrm>
        </p:spPr>
        <p:txBody>
          <a:bodyPr>
            <a:normAutofit/>
          </a:bodyPr>
          <a:lstStyle/>
          <a:p>
            <a:r>
              <a:rPr lang="en-US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User-Level Device Virtualization</a:t>
            </a:r>
            <a:endParaRPr lang="en-IN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Footer Placeholder 1"/>
          <p:cNvSpPr txBox="1">
            <a:spLocks/>
          </p:cNvSpPr>
          <p:nvPr/>
        </p:nvSpPr>
        <p:spPr>
          <a:xfrm>
            <a:off x="1905000" y="6477000"/>
            <a:ext cx="4343400" cy="2286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defPPr>
              <a:defRPr lang="en-US"/>
            </a:defPPr>
            <a:lvl1pPr marL="0" algn="r" defTabSz="914400" rtl="0" eaLnBrk="1" latinLnBrk="0" hangingPunct="1">
              <a:defRPr sz="10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IN" dirty="0" smtClean="0"/>
              <a:t>Mar Athanasius College of Engineering,Kothamangalam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7496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905000"/>
            <a:ext cx="7696200" cy="3733800"/>
          </a:xfrm>
        </p:spPr>
        <p:txBody>
          <a:bodyPr>
            <a:noAutofit/>
          </a:bodyPr>
          <a:lstStyle/>
          <a:p>
            <a:pPr marL="0" indent="0" hangingPunct="0">
              <a:lnSpc>
                <a:spcPct val="200000"/>
              </a:lnSpc>
              <a:buNone/>
            </a:pPr>
            <a:r>
              <a:rPr lang="en-IN" sz="32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IN" sz="32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Three techniques:</a:t>
            </a:r>
          </a:p>
          <a:p>
            <a:pPr hangingPunct="0">
              <a:lnSpc>
                <a:spcPct val="200000"/>
              </a:lnSpc>
              <a:buFont typeface="Wingdings" pitchFamily="2" charset="2"/>
              <a:buChar char="Ø"/>
            </a:pPr>
            <a:r>
              <a:rPr lang="en-US" sz="2800" dirty="0" smtClean="0"/>
              <a:t>Same base file shared read only</a:t>
            </a:r>
          </a:p>
          <a:p>
            <a:pPr hangingPunct="0">
              <a:lnSpc>
                <a:spcPct val="200000"/>
              </a:lnSpc>
              <a:buFont typeface="Wingdings" pitchFamily="2" charset="2"/>
              <a:buChar char="Ø"/>
            </a:pPr>
            <a:r>
              <a:rPr lang="en-US" sz="2800" dirty="0" smtClean="0"/>
              <a:t>Linux Kernel Same Page Merging(KSM)</a:t>
            </a:r>
          </a:p>
          <a:p>
            <a:pPr hangingPunct="0">
              <a:lnSpc>
                <a:spcPct val="200000"/>
              </a:lnSpc>
              <a:buFont typeface="Wingdings" pitchFamily="2" charset="2"/>
              <a:buChar char="Ø"/>
            </a:pPr>
            <a:r>
              <a:rPr lang="en-US" sz="2800" dirty="0" smtClean="0"/>
              <a:t>Android low memory killer</a:t>
            </a: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7772400" cy="1752600"/>
          </a:xfrm>
        </p:spPr>
        <p:txBody>
          <a:bodyPr>
            <a:normAutofit/>
          </a:bodyPr>
          <a:lstStyle/>
          <a:p>
            <a:pPr algn="ctr"/>
            <a:r>
              <a:rPr lang="en-US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Scalability</a:t>
            </a:r>
            <a:endParaRPr lang="en-IN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Footer Placeholder 1"/>
          <p:cNvSpPr txBox="1">
            <a:spLocks/>
          </p:cNvSpPr>
          <p:nvPr/>
        </p:nvSpPr>
        <p:spPr>
          <a:xfrm>
            <a:off x="1905000" y="6477000"/>
            <a:ext cx="4343400" cy="2286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defPPr>
              <a:defRPr lang="en-US"/>
            </a:defPPr>
            <a:lvl1pPr marL="0" algn="r" defTabSz="914400" rtl="0" eaLnBrk="1" latinLnBrk="0" hangingPunct="1">
              <a:defRPr sz="10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IN" dirty="0" smtClean="0"/>
              <a:t>Mar Athanasius College of Engineering,Kothamangalam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4091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209800"/>
            <a:ext cx="7543800" cy="5562600"/>
          </a:xfrm>
        </p:spPr>
        <p:txBody>
          <a:bodyPr>
            <a:noAutofit/>
          </a:bodyPr>
          <a:lstStyle/>
          <a:p>
            <a:pPr marL="0" indent="0" hangingPunct="0">
              <a:lnSpc>
                <a:spcPct val="200000"/>
              </a:lnSpc>
              <a:buNone/>
            </a:pPr>
            <a:r>
              <a:rPr lang="en-US" sz="2800" dirty="0" smtClean="0"/>
              <a:t>Four techniques </a:t>
            </a:r>
            <a:r>
              <a:rPr lang="en-US" sz="2800" dirty="0"/>
              <a:t>-</a:t>
            </a:r>
            <a:r>
              <a:rPr lang="en-US" sz="2800" dirty="0" smtClean="0"/>
              <a:t>isolate root namespace:</a:t>
            </a:r>
          </a:p>
          <a:p>
            <a:pPr hangingPunct="0">
              <a:lnSpc>
                <a:spcPct val="200000"/>
              </a:lnSpc>
              <a:buFont typeface="Wingdings" pitchFamily="2" charset="2"/>
              <a:buChar char="Ø"/>
            </a:pPr>
            <a:r>
              <a:rPr lang="en-US" sz="2800" dirty="0" smtClean="0"/>
              <a:t>User credentials-UID names</a:t>
            </a:r>
          </a:p>
          <a:p>
            <a:pPr hangingPunct="0">
              <a:lnSpc>
                <a:spcPct val="200000"/>
              </a:lnSpc>
              <a:buFont typeface="Wingdings" pitchFamily="2" charset="2"/>
              <a:buChar char="Ø"/>
            </a:pPr>
            <a:r>
              <a:rPr lang="en-US" sz="2800" dirty="0" smtClean="0"/>
              <a:t>Kernel level device namespace</a:t>
            </a:r>
          </a:p>
          <a:p>
            <a:pPr hangingPunct="0">
              <a:lnSpc>
                <a:spcPct val="200000"/>
              </a:lnSpc>
              <a:buFont typeface="Wingdings" pitchFamily="2" charset="2"/>
              <a:buChar char="Ø"/>
            </a:pPr>
            <a:r>
              <a:rPr lang="en-US" sz="2800" dirty="0" smtClean="0"/>
              <a:t>Mount , provide separate FS view</a:t>
            </a:r>
          </a:p>
          <a:p>
            <a:pPr hangingPunct="0">
              <a:lnSpc>
                <a:spcPct val="200000"/>
              </a:lnSpc>
              <a:buFont typeface="Wingdings" pitchFamily="2" charset="2"/>
              <a:buChar char="Ø"/>
            </a:pPr>
            <a:r>
              <a:rPr lang="en-US" sz="2800" dirty="0" smtClean="0"/>
              <a:t>Cell ID-remove-device node creation</a:t>
            </a:r>
          </a:p>
          <a:p>
            <a:pPr hangingPunct="0">
              <a:lnSpc>
                <a:spcPct val="200000"/>
              </a:lnSpc>
              <a:buFont typeface="Wingdings" pitchFamily="2" charset="2"/>
              <a:buChar char="Ø"/>
            </a:pPr>
            <a:endParaRPr lang="en-US" sz="2800" dirty="0" smtClean="0"/>
          </a:p>
          <a:p>
            <a:pPr hangingPunct="0">
              <a:lnSpc>
                <a:spcPct val="200000"/>
              </a:lnSpc>
              <a:buFont typeface="Wingdings" pitchFamily="2" charset="2"/>
              <a:buChar char="Ø"/>
            </a:pPr>
            <a:endParaRPr lang="en-US" sz="2800" dirty="0" smtClean="0"/>
          </a:p>
          <a:p>
            <a:pPr marL="0" indent="0" hangingPunct="0">
              <a:lnSpc>
                <a:spcPct val="200000"/>
              </a:lnSpc>
              <a:buNone/>
            </a:pPr>
            <a:endParaRPr lang="en-IN" sz="2800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7772400" cy="1447800"/>
          </a:xfrm>
        </p:spPr>
        <p:txBody>
          <a:bodyPr>
            <a:normAutofit/>
          </a:bodyPr>
          <a:lstStyle/>
          <a:p>
            <a:pPr algn="ctr"/>
            <a:r>
              <a:rPr lang="en-US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Security</a:t>
            </a:r>
            <a:endParaRPr lang="en-IN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Footer Placeholder 1"/>
          <p:cNvSpPr txBox="1">
            <a:spLocks/>
          </p:cNvSpPr>
          <p:nvPr/>
        </p:nvSpPr>
        <p:spPr>
          <a:xfrm>
            <a:off x="1905000" y="6477000"/>
            <a:ext cx="4343400" cy="2286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defPPr>
              <a:defRPr lang="en-US"/>
            </a:defPPr>
            <a:lvl1pPr marL="0" algn="r" defTabSz="914400" rtl="0" eaLnBrk="1" latinLnBrk="0" hangingPunct="1">
              <a:defRPr sz="10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IN" dirty="0" smtClean="0"/>
              <a:t>Mar Athanasius College of Engineering,Kothamangalam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4091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524000"/>
            <a:ext cx="7543800" cy="4191000"/>
          </a:xfrm>
        </p:spPr>
        <p:txBody>
          <a:bodyPr>
            <a:noAutofit/>
          </a:bodyPr>
          <a:lstStyle/>
          <a:p>
            <a:pPr marL="0" indent="0" hangingPunct="0">
              <a:lnSpc>
                <a:spcPct val="200000"/>
              </a:lnSpc>
              <a:buNone/>
            </a:pPr>
            <a:r>
              <a:rPr lang="en-US" sz="3200" dirty="0" smtClean="0"/>
              <a:t>Cells layers</a:t>
            </a:r>
            <a:r>
              <a:rPr lang="en-US" sz="2800" dirty="0" smtClean="0"/>
              <a:t>:</a:t>
            </a:r>
          </a:p>
          <a:p>
            <a:pPr hangingPunct="0">
              <a:lnSpc>
                <a:spcPct val="200000"/>
              </a:lnSpc>
            </a:pPr>
            <a:r>
              <a:rPr lang="en-US" sz="2800" dirty="0" smtClean="0"/>
              <a:t>The Linux frame buffer interface</a:t>
            </a:r>
          </a:p>
          <a:p>
            <a:pPr hangingPunct="0">
              <a:lnSpc>
                <a:spcPct val="200000"/>
              </a:lnSpc>
            </a:pPr>
            <a:r>
              <a:rPr lang="en-US" sz="2800" dirty="0" smtClean="0"/>
              <a:t>The GPU used by OpenGL</a:t>
            </a:r>
          </a:p>
          <a:p>
            <a:pPr hangingPunct="0"/>
            <a:endParaRPr lang="en-IN" sz="2800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2438400" y="457200"/>
            <a:ext cx="2819400" cy="1219200"/>
          </a:xfrm>
        </p:spPr>
        <p:txBody>
          <a:bodyPr>
            <a:normAutofit/>
          </a:bodyPr>
          <a:lstStyle/>
          <a:p>
            <a:r>
              <a:rPr lang="en-US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Graphics</a:t>
            </a:r>
            <a:endParaRPr lang="en-IN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Footer Placeholder 1"/>
          <p:cNvSpPr txBox="1">
            <a:spLocks/>
          </p:cNvSpPr>
          <p:nvPr/>
        </p:nvSpPr>
        <p:spPr>
          <a:xfrm>
            <a:off x="1905000" y="6477000"/>
            <a:ext cx="4343400" cy="2286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defPPr>
              <a:defRPr lang="en-US"/>
            </a:defPPr>
            <a:lvl1pPr marL="0" algn="r" defTabSz="914400" rtl="0" eaLnBrk="1" latinLnBrk="0" hangingPunct="1">
              <a:defRPr sz="10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IN" dirty="0" smtClean="0"/>
              <a:t>Mar Athanasius College of Engineering,Kothamangalam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9984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981200"/>
            <a:ext cx="8001000" cy="3657600"/>
          </a:xfrm>
        </p:spPr>
        <p:txBody>
          <a:bodyPr>
            <a:noAutofit/>
          </a:bodyPr>
          <a:lstStyle/>
          <a:p>
            <a:pPr marL="0" indent="0" hangingPunct="0">
              <a:lnSpc>
                <a:spcPct val="150000"/>
              </a:lnSpc>
              <a:buNone/>
            </a:pPr>
            <a:r>
              <a:rPr lang="en-US" sz="3200" dirty="0" smtClean="0"/>
              <a:t>Frame buffer accesses</a:t>
            </a:r>
            <a:r>
              <a:rPr lang="en-US" sz="2800" dirty="0" smtClean="0"/>
              <a:t>:</a:t>
            </a:r>
          </a:p>
          <a:p>
            <a:pPr hangingPunct="0">
              <a:lnSpc>
                <a:spcPct val="150000"/>
              </a:lnSpc>
            </a:pPr>
            <a:r>
              <a:rPr lang="en-US" sz="2800" dirty="0" smtClean="0"/>
              <a:t>mmaps</a:t>
            </a:r>
          </a:p>
          <a:p>
            <a:pPr hangingPunct="0">
              <a:lnSpc>
                <a:spcPct val="150000"/>
              </a:lnSpc>
            </a:pPr>
            <a:r>
              <a:rPr lang="en-US" sz="2800" dirty="0" smtClean="0"/>
              <a:t>Standard control ioctls</a:t>
            </a:r>
          </a:p>
          <a:p>
            <a:pPr hangingPunct="0">
              <a:lnSpc>
                <a:spcPct val="150000"/>
              </a:lnSpc>
            </a:pPr>
            <a:r>
              <a:rPr lang="en-US" sz="2800" dirty="0" smtClean="0"/>
              <a:t>Custom ioctls</a:t>
            </a:r>
          </a:p>
          <a:p>
            <a:pPr hangingPunct="0"/>
            <a:endParaRPr lang="en-IN" sz="2800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1981200" y="457200"/>
            <a:ext cx="4343400" cy="990600"/>
          </a:xfrm>
        </p:spPr>
        <p:txBody>
          <a:bodyPr>
            <a:noAutofit/>
          </a:bodyPr>
          <a:lstStyle/>
          <a:p>
            <a:r>
              <a:rPr lang="en-US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Graphics(cont..)</a:t>
            </a:r>
            <a:endParaRPr lang="en-IN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Footer Placeholder 1"/>
          <p:cNvSpPr txBox="1">
            <a:spLocks/>
          </p:cNvSpPr>
          <p:nvPr/>
        </p:nvSpPr>
        <p:spPr>
          <a:xfrm>
            <a:off x="1905000" y="6477000"/>
            <a:ext cx="4343400" cy="2286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defPPr>
              <a:defRPr lang="en-US"/>
            </a:defPPr>
            <a:lvl1pPr marL="0" algn="r" defTabSz="914400" rtl="0" eaLnBrk="1" latinLnBrk="0" hangingPunct="1">
              <a:defRPr sz="10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IN" dirty="0" smtClean="0"/>
              <a:t>Mar Athanasius College of Engineering,Kothamangalam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6245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8800"/>
            <a:ext cx="6172200" cy="4191000"/>
          </a:xfrm>
        </p:spPr>
        <p:txBody>
          <a:bodyPr>
            <a:noAutofit/>
          </a:bodyPr>
          <a:lstStyle/>
          <a:p>
            <a:pPr marL="0" indent="0" hangingPunct="0">
              <a:lnSpc>
                <a:spcPct val="150000"/>
              </a:lnSpc>
              <a:buNone/>
            </a:pPr>
            <a:r>
              <a:rPr lang="en-US" sz="3200" dirty="0" smtClean="0"/>
              <a:t>Switching VPs four steps:</a:t>
            </a:r>
          </a:p>
          <a:p>
            <a:pPr hangingPunct="0">
              <a:lnSpc>
                <a:spcPct val="150000"/>
              </a:lnSpc>
            </a:pPr>
            <a:r>
              <a:rPr lang="en-US" sz="2800" dirty="0" smtClean="0"/>
              <a:t>Screen memory remapping</a:t>
            </a:r>
          </a:p>
          <a:p>
            <a:pPr hangingPunct="0">
              <a:lnSpc>
                <a:spcPct val="150000"/>
              </a:lnSpc>
            </a:pPr>
            <a:r>
              <a:rPr lang="en-US" sz="2800" dirty="0" smtClean="0"/>
              <a:t>Screen memory deep copy</a:t>
            </a:r>
          </a:p>
          <a:p>
            <a:pPr hangingPunct="0">
              <a:lnSpc>
                <a:spcPct val="150000"/>
              </a:lnSpc>
            </a:pPr>
            <a:r>
              <a:rPr lang="en-US" sz="2800" dirty="0" smtClean="0"/>
              <a:t>Hardware state synchronization</a:t>
            </a:r>
          </a:p>
          <a:p>
            <a:pPr hangingPunct="0">
              <a:lnSpc>
                <a:spcPct val="150000"/>
              </a:lnSpc>
            </a:pPr>
            <a:r>
              <a:rPr lang="en-US" sz="2800" dirty="0" smtClean="0"/>
              <a:t>GPU coordination</a:t>
            </a:r>
            <a:endParaRPr lang="en-IN" sz="2800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1981200" y="304800"/>
            <a:ext cx="4114800" cy="1447800"/>
          </a:xfrm>
        </p:spPr>
        <p:txBody>
          <a:bodyPr>
            <a:normAutofit/>
          </a:bodyPr>
          <a:lstStyle/>
          <a:p>
            <a:r>
              <a:rPr lang="en-US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Graphics(cont..)</a:t>
            </a:r>
            <a:endParaRPr lang="en-IN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Footer Placeholder 1"/>
          <p:cNvSpPr txBox="1">
            <a:spLocks/>
          </p:cNvSpPr>
          <p:nvPr/>
        </p:nvSpPr>
        <p:spPr>
          <a:xfrm>
            <a:off x="1905000" y="6477000"/>
            <a:ext cx="4343400" cy="2286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defPPr>
              <a:defRPr lang="en-US"/>
            </a:defPPr>
            <a:lvl1pPr marL="0" algn="r" defTabSz="914400" rtl="0" eaLnBrk="1" latinLnBrk="0" hangingPunct="1">
              <a:defRPr sz="10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IN" dirty="0" smtClean="0"/>
              <a:t>Mar Athanasius College of Engineering,Kothamangalam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4233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981200"/>
            <a:ext cx="7010400" cy="3810000"/>
          </a:xfrm>
        </p:spPr>
        <p:txBody>
          <a:bodyPr>
            <a:noAutofit/>
          </a:bodyPr>
          <a:lstStyle/>
          <a:p>
            <a:pPr marL="0" indent="0" hangingPunct="0">
              <a:lnSpc>
                <a:spcPct val="150000"/>
              </a:lnSpc>
              <a:buNone/>
            </a:pPr>
            <a:r>
              <a:rPr lang="en-US" sz="3200" dirty="0" smtClean="0"/>
              <a:t>Virtualization principles</a:t>
            </a:r>
            <a:r>
              <a:rPr lang="en-US" sz="2800" dirty="0" smtClean="0"/>
              <a:t>:</a:t>
            </a:r>
          </a:p>
          <a:p>
            <a:pPr marL="0" indent="0" hangingPunct="0">
              <a:lnSpc>
                <a:spcPct val="150000"/>
              </a:lnSpc>
              <a:buNone/>
            </a:pPr>
            <a:r>
              <a:rPr lang="en-US" sz="2800" dirty="0" smtClean="0"/>
              <a:t>Background VPs </a:t>
            </a:r>
          </a:p>
          <a:p>
            <a:pPr hangingPunct="0">
              <a:lnSpc>
                <a:spcPct val="150000"/>
              </a:lnSpc>
              <a:buFont typeface="Wingdings" pitchFamily="2" charset="2"/>
              <a:buChar char="q"/>
            </a:pPr>
            <a:r>
              <a:rPr lang="en-US" sz="2800" dirty="0" smtClean="0"/>
              <a:t>not put the </a:t>
            </a:r>
            <a:r>
              <a:rPr lang="en-US" sz="2800" dirty="0"/>
              <a:t>device to low power mode</a:t>
            </a:r>
            <a:endParaRPr lang="en-US" sz="2800" dirty="0" smtClean="0"/>
          </a:p>
          <a:p>
            <a:pPr hangingPunct="0">
              <a:lnSpc>
                <a:spcPct val="150000"/>
              </a:lnSpc>
              <a:buFont typeface="Wingdings" pitchFamily="2" charset="2"/>
              <a:buChar char="q"/>
            </a:pPr>
            <a:r>
              <a:rPr lang="en-US" sz="2800" dirty="0" smtClean="0"/>
              <a:t>not prevent foreground VP from above</a:t>
            </a:r>
          </a:p>
          <a:p>
            <a:pPr marL="0" indent="0" hangingPunct="0">
              <a:lnSpc>
                <a:spcPct val="150000"/>
              </a:lnSpc>
              <a:buNone/>
            </a:pPr>
            <a:r>
              <a:rPr lang="en-US" sz="2400" dirty="0" smtClean="0"/>
              <a:t>                                                       </a:t>
            </a: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1828800" y="228600"/>
            <a:ext cx="4724400" cy="1676400"/>
          </a:xfrm>
        </p:spPr>
        <p:txBody>
          <a:bodyPr>
            <a:normAutofit/>
          </a:bodyPr>
          <a:lstStyle/>
          <a:p>
            <a:r>
              <a:rPr lang="en-US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Power Management</a:t>
            </a:r>
            <a:endParaRPr lang="en-IN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Footer Placeholder 1"/>
          <p:cNvSpPr txBox="1">
            <a:spLocks/>
          </p:cNvSpPr>
          <p:nvPr/>
        </p:nvSpPr>
        <p:spPr>
          <a:xfrm>
            <a:off x="1905000" y="6477000"/>
            <a:ext cx="4343400" cy="2286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defPPr>
              <a:defRPr lang="en-US"/>
            </a:defPPr>
            <a:lvl1pPr marL="0" algn="r" defTabSz="914400" rtl="0" eaLnBrk="1" latinLnBrk="0" hangingPunct="1">
              <a:defRPr sz="10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IN" dirty="0" smtClean="0"/>
              <a:t>Mar Athanasius College of Engineering,Kothamangalam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456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52600" y="533400"/>
            <a:ext cx="3962400" cy="4267200"/>
          </a:xfrm>
        </p:spPr>
        <p:txBody>
          <a:bodyPr>
            <a:noAutofit/>
          </a:bodyPr>
          <a:lstStyle/>
          <a:p>
            <a:r>
              <a:rPr lang="en-US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Design, Implementation and Evaluation of Cells:</a:t>
            </a:r>
            <a:br>
              <a:rPr lang="en-US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 Virtual Smartphone Architecture</a:t>
            </a:r>
            <a:endParaRPr lang="en-IN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152400" y="5486400"/>
            <a:ext cx="3962400" cy="1219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r" defTabSz="914400" rtl="0" eaLnBrk="1" latinLnBrk="0" hangingPunct="1">
              <a:spcBef>
                <a:spcPct val="0"/>
              </a:spcBef>
              <a:buNone/>
              <a:defRPr sz="2800" kern="1200">
                <a:gradFill>
                  <a:gsLst>
                    <a:gs pos="0">
                      <a:schemeClr val="tx1">
                        <a:lumMod val="50000"/>
                      </a:schemeClr>
                    </a:gs>
                    <a:gs pos="61000">
                      <a:schemeClr val="tx1"/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</a:lstStyle>
          <a:p>
            <a:endParaRPr lang="en-IN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114800" y="5486400"/>
            <a:ext cx="2286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AMAL.P.S</a:t>
            </a:r>
          </a:p>
          <a:p>
            <a:r>
              <a:rPr lang="en-US" dirty="0" smtClean="0"/>
              <a:t>ROLL NO:4,S7R</a:t>
            </a:r>
            <a:endParaRPr lang="en-IN" dirty="0"/>
          </a:p>
        </p:txBody>
      </p:sp>
      <p:sp>
        <p:nvSpPr>
          <p:cNvPr id="5" name="TextBox 4"/>
          <p:cNvSpPr txBox="1"/>
          <p:nvPr/>
        </p:nvSpPr>
        <p:spPr>
          <a:xfrm>
            <a:off x="457200" y="5449669"/>
            <a:ext cx="3048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TITLE APPROVAL:26-06-2013</a:t>
            </a:r>
          </a:p>
          <a:p>
            <a:r>
              <a:rPr lang="en-US" dirty="0" smtClean="0"/>
              <a:t>SLIDE APPROVAL:23-07-2013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4100281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2209800"/>
            <a:ext cx="6248400" cy="3810000"/>
          </a:xfrm>
        </p:spPr>
        <p:txBody>
          <a:bodyPr>
            <a:noAutofit/>
          </a:bodyPr>
          <a:lstStyle/>
          <a:p>
            <a:pPr marL="0" indent="0" hangingPunct="0">
              <a:lnSpc>
                <a:spcPct val="200000"/>
              </a:lnSpc>
              <a:buNone/>
            </a:pPr>
            <a:r>
              <a:rPr lang="en-US" sz="2800" dirty="0" smtClean="0"/>
              <a:t>Three interfaces extend the battery life:</a:t>
            </a:r>
          </a:p>
          <a:p>
            <a:pPr hangingPunct="0">
              <a:lnSpc>
                <a:spcPct val="200000"/>
              </a:lnSpc>
            </a:pPr>
            <a:r>
              <a:rPr lang="en-US" sz="2800" dirty="0"/>
              <a:t>e</a:t>
            </a:r>
            <a:r>
              <a:rPr lang="en-US" sz="2800" dirty="0" smtClean="0"/>
              <a:t>arly suspend </a:t>
            </a:r>
          </a:p>
          <a:p>
            <a:pPr hangingPunct="0">
              <a:lnSpc>
                <a:spcPct val="200000"/>
              </a:lnSpc>
            </a:pPr>
            <a:r>
              <a:rPr lang="en-US" sz="2800" dirty="0" smtClean="0"/>
              <a:t>fbearlysuspend</a:t>
            </a:r>
          </a:p>
          <a:p>
            <a:pPr hangingPunct="0">
              <a:lnSpc>
                <a:spcPct val="200000"/>
              </a:lnSpc>
            </a:pPr>
            <a:r>
              <a:rPr lang="en-US" sz="2800" dirty="0"/>
              <a:t>w</a:t>
            </a:r>
            <a:r>
              <a:rPr lang="en-US" sz="2800" dirty="0" smtClean="0"/>
              <a:t>ake locks</a:t>
            </a:r>
          </a:p>
          <a:p>
            <a:pPr hangingPunct="0"/>
            <a:endParaRPr lang="en-US" sz="2800" dirty="0" smtClean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1371600" y="457200"/>
            <a:ext cx="6019800" cy="1219200"/>
          </a:xfrm>
        </p:spPr>
        <p:txBody>
          <a:bodyPr>
            <a:normAutofit/>
          </a:bodyPr>
          <a:lstStyle/>
          <a:p>
            <a:r>
              <a:rPr lang="en-US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Power Management(cont..)</a:t>
            </a:r>
            <a:endParaRPr lang="en-IN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Footer Placeholder 1"/>
          <p:cNvSpPr txBox="1">
            <a:spLocks/>
          </p:cNvSpPr>
          <p:nvPr/>
        </p:nvSpPr>
        <p:spPr>
          <a:xfrm>
            <a:off x="1905000" y="6477000"/>
            <a:ext cx="4343400" cy="2286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defPPr>
              <a:defRPr lang="en-US"/>
            </a:defPPr>
            <a:lvl1pPr marL="0" algn="r" defTabSz="914400" rtl="0" eaLnBrk="1" latinLnBrk="0" hangingPunct="1">
              <a:defRPr sz="10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IN" dirty="0" smtClean="0"/>
              <a:t>Mar Athanasius College of Engineering,Kothamangalam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8733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981200"/>
            <a:ext cx="6858000" cy="3810000"/>
          </a:xfrm>
        </p:spPr>
        <p:txBody>
          <a:bodyPr>
            <a:noAutofit/>
          </a:bodyPr>
          <a:lstStyle/>
          <a:p>
            <a:pPr marL="0" indent="0" hangingPunct="0">
              <a:lnSpc>
                <a:spcPct val="200000"/>
              </a:lnSpc>
              <a:buNone/>
            </a:pPr>
            <a:r>
              <a:rPr lang="en-US" sz="2800" dirty="0" smtClean="0"/>
              <a:t>    Cells provide each VP – </a:t>
            </a:r>
          </a:p>
          <a:p>
            <a:pPr hangingPunct="0">
              <a:lnSpc>
                <a:spcPct val="200000"/>
              </a:lnSpc>
              <a:buFont typeface="Wingdings" pitchFamily="2" charset="2"/>
              <a:buChar char="Ø"/>
            </a:pPr>
            <a:r>
              <a:rPr lang="en-US" sz="2800" dirty="0" smtClean="0"/>
              <a:t>separate telephony functionality </a:t>
            </a:r>
          </a:p>
          <a:p>
            <a:pPr hangingPunct="0">
              <a:lnSpc>
                <a:spcPct val="200000"/>
              </a:lnSpc>
              <a:buFont typeface="Wingdings" pitchFamily="2" charset="2"/>
              <a:buChar char="Ø"/>
            </a:pPr>
            <a:r>
              <a:rPr lang="en-US" sz="2800" dirty="0" smtClean="0"/>
              <a:t>per-VP call logs </a:t>
            </a:r>
          </a:p>
          <a:p>
            <a:pPr hangingPunct="0">
              <a:lnSpc>
                <a:spcPct val="200000"/>
              </a:lnSpc>
              <a:buFont typeface="Wingdings" pitchFamily="2" charset="2"/>
              <a:buChar char="Ø"/>
            </a:pPr>
            <a:r>
              <a:rPr lang="en-US" sz="2800" dirty="0" smtClean="0"/>
              <a:t>independent phone numbers</a:t>
            </a: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1600200" y="228600"/>
            <a:ext cx="5791200" cy="1600200"/>
          </a:xfrm>
        </p:spPr>
        <p:txBody>
          <a:bodyPr>
            <a:normAutofit/>
          </a:bodyPr>
          <a:lstStyle/>
          <a:p>
            <a:pPr algn="ctr"/>
            <a:r>
              <a:rPr lang="en-US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Telephony</a:t>
            </a:r>
            <a:endParaRPr lang="en-IN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Footer Placeholder 1"/>
          <p:cNvSpPr txBox="1">
            <a:spLocks/>
          </p:cNvSpPr>
          <p:nvPr/>
        </p:nvSpPr>
        <p:spPr>
          <a:xfrm>
            <a:off x="1905000" y="6477000"/>
            <a:ext cx="4343400" cy="2286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defPPr>
              <a:defRPr lang="en-US"/>
            </a:defPPr>
            <a:lvl1pPr marL="0" algn="r" defTabSz="914400" rtl="0" eaLnBrk="1" latinLnBrk="0" hangingPunct="1">
              <a:defRPr sz="10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IN" dirty="0" smtClean="0"/>
              <a:t>Mar Athanasius College of Engineering,Kothamangalam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813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76400"/>
            <a:ext cx="8229600" cy="3886200"/>
          </a:xfrm>
        </p:spPr>
        <p:txBody>
          <a:bodyPr>
            <a:noAutofit/>
          </a:bodyPr>
          <a:lstStyle/>
          <a:p>
            <a:pPr marL="0" indent="0" hangingPunct="0">
              <a:lnSpc>
                <a:spcPct val="150000"/>
              </a:lnSpc>
              <a:buNone/>
            </a:pPr>
            <a:r>
              <a:rPr lang="en-US" sz="2800" dirty="0" smtClean="0"/>
              <a:t>  Cells Android telephony system-three key features:</a:t>
            </a:r>
          </a:p>
          <a:p>
            <a:pPr hangingPunct="0">
              <a:lnSpc>
                <a:spcPct val="150000"/>
              </a:lnSpc>
            </a:pPr>
            <a:r>
              <a:rPr lang="en-US" sz="2800" dirty="0" smtClean="0"/>
              <a:t>No hardware support </a:t>
            </a:r>
          </a:p>
          <a:p>
            <a:pPr hangingPunct="0">
              <a:lnSpc>
                <a:spcPct val="150000"/>
              </a:lnSpc>
            </a:pPr>
            <a:r>
              <a:rPr lang="en-US" sz="2800" dirty="0"/>
              <a:t>w</a:t>
            </a:r>
            <a:r>
              <a:rPr lang="en-US" sz="2800" dirty="0" smtClean="0"/>
              <a:t>orks with a stock Android environment</a:t>
            </a:r>
          </a:p>
          <a:p>
            <a:pPr hangingPunct="0">
              <a:lnSpc>
                <a:spcPct val="150000"/>
              </a:lnSpc>
            </a:pPr>
            <a:r>
              <a:rPr lang="en-US" sz="2800" dirty="0"/>
              <a:t>O</a:t>
            </a:r>
            <a:r>
              <a:rPr lang="en-US" sz="2800" dirty="0" smtClean="0"/>
              <a:t>perates -well-defined interface</a:t>
            </a: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914400" y="533400"/>
            <a:ext cx="5486400" cy="1066800"/>
          </a:xfrm>
        </p:spPr>
        <p:txBody>
          <a:bodyPr>
            <a:normAutofit/>
          </a:bodyPr>
          <a:lstStyle/>
          <a:p>
            <a:r>
              <a:rPr lang="en-US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Telephony(cont..)</a:t>
            </a:r>
            <a:endParaRPr lang="en-IN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Footer Placeholder 1"/>
          <p:cNvSpPr txBox="1">
            <a:spLocks/>
          </p:cNvSpPr>
          <p:nvPr/>
        </p:nvSpPr>
        <p:spPr>
          <a:xfrm>
            <a:off x="1905000" y="6477000"/>
            <a:ext cx="4343400" cy="2286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defPPr>
              <a:defRPr lang="en-US"/>
            </a:defPPr>
            <a:lvl1pPr marL="0" algn="r" defTabSz="914400" rtl="0" eaLnBrk="1" latinLnBrk="0" hangingPunct="1">
              <a:defRPr sz="10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IN" dirty="0" smtClean="0"/>
              <a:t>Mar Athanasius College of Engineering,Kothamangalam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195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1905000" y="0"/>
            <a:ext cx="4572000" cy="1143000"/>
          </a:xfrm>
        </p:spPr>
        <p:txBody>
          <a:bodyPr>
            <a:normAutofit/>
          </a:bodyPr>
          <a:lstStyle/>
          <a:p>
            <a:r>
              <a:rPr lang="en-US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Radio Interface Layer</a:t>
            </a:r>
            <a:endParaRPr lang="en-IN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838200" y="1562100"/>
            <a:ext cx="2362200" cy="3276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/>
          </a:p>
        </p:txBody>
      </p:sp>
      <p:sp>
        <p:nvSpPr>
          <p:cNvPr id="11" name="Rectangle 10"/>
          <p:cNvSpPr/>
          <p:nvPr/>
        </p:nvSpPr>
        <p:spPr>
          <a:xfrm>
            <a:off x="3810000" y="1524000"/>
            <a:ext cx="4800600" cy="3276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/>
          </a:p>
        </p:txBody>
      </p:sp>
      <p:sp>
        <p:nvSpPr>
          <p:cNvPr id="12" name="Rectangle 11"/>
          <p:cNvSpPr/>
          <p:nvPr/>
        </p:nvSpPr>
        <p:spPr>
          <a:xfrm>
            <a:off x="838200" y="5029200"/>
            <a:ext cx="2362200" cy="1371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/>
          </a:p>
        </p:txBody>
      </p:sp>
      <p:sp>
        <p:nvSpPr>
          <p:cNvPr id="13" name="Rectangle 12"/>
          <p:cNvSpPr/>
          <p:nvPr/>
        </p:nvSpPr>
        <p:spPr>
          <a:xfrm>
            <a:off x="3810000" y="5029200"/>
            <a:ext cx="4800600" cy="1371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/>
          </a:p>
        </p:txBody>
      </p:sp>
      <p:sp>
        <p:nvSpPr>
          <p:cNvPr id="6" name="TextBox 5"/>
          <p:cNvSpPr txBox="1"/>
          <p:nvPr/>
        </p:nvSpPr>
        <p:spPr>
          <a:xfrm>
            <a:off x="1295400" y="1752600"/>
            <a:ext cx="152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Android Java</a:t>
            </a:r>
            <a:endParaRPr lang="en-IN" dirty="0"/>
          </a:p>
        </p:txBody>
      </p:sp>
      <p:sp>
        <p:nvSpPr>
          <p:cNvPr id="10" name="TextBox 9"/>
          <p:cNvSpPr txBox="1"/>
          <p:nvPr/>
        </p:nvSpPr>
        <p:spPr>
          <a:xfrm>
            <a:off x="4419600" y="1752600"/>
            <a:ext cx="137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Android Java</a:t>
            </a:r>
            <a:endParaRPr lang="en-IN" dirty="0"/>
          </a:p>
        </p:txBody>
      </p:sp>
      <p:sp>
        <p:nvSpPr>
          <p:cNvPr id="14" name="Flowchart: Alternate Process 13"/>
          <p:cNvSpPr/>
          <p:nvPr/>
        </p:nvSpPr>
        <p:spPr>
          <a:xfrm>
            <a:off x="1295400" y="2133600"/>
            <a:ext cx="1447800" cy="685800"/>
          </a:xfrm>
          <a:prstGeom prst="flowChartAlternateProcess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Java Phone/RIL Services</a:t>
            </a:r>
            <a:endParaRPr lang="en-IN" dirty="0"/>
          </a:p>
        </p:txBody>
      </p:sp>
      <p:sp>
        <p:nvSpPr>
          <p:cNvPr id="17" name="Flowchart: Alternate Process 16"/>
          <p:cNvSpPr/>
          <p:nvPr/>
        </p:nvSpPr>
        <p:spPr>
          <a:xfrm>
            <a:off x="1295400" y="3200400"/>
            <a:ext cx="1447800" cy="342900"/>
          </a:xfrm>
          <a:prstGeom prst="flowChartAlternateProcess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RilD</a:t>
            </a:r>
            <a:endParaRPr lang="en-IN" dirty="0"/>
          </a:p>
        </p:txBody>
      </p:sp>
      <p:sp>
        <p:nvSpPr>
          <p:cNvPr id="18" name="Flowchart: Alternate Process 17"/>
          <p:cNvSpPr/>
          <p:nvPr/>
        </p:nvSpPr>
        <p:spPr>
          <a:xfrm>
            <a:off x="1295400" y="3657600"/>
            <a:ext cx="1447800" cy="342900"/>
          </a:xfrm>
          <a:prstGeom prst="flowChartAlternateProcess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Vendor RIL</a:t>
            </a:r>
            <a:endParaRPr lang="en-IN" dirty="0"/>
          </a:p>
        </p:txBody>
      </p:sp>
      <p:sp>
        <p:nvSpPr>
          <p:cNvPr id="15" name="TextBox 14"/>
          <p:cNvSpPr txBox="1"/>
          <p:nvPr/>
        </p:nvSpPr>
        <p:spPr>
          <a:xfrm>
            <a:off x="1447800" y="2819400"/>
            <a:ext cx="1295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Libraries</a:t>
            </a:r>
            <a:endParaRPr lang="en-IN" dirty="0"/>
          </a:p>
        </p:txBody>
      </p:sp>
      <p:sp>
        <p:nvSpPr>
          <p:cNvPr id="16" name="TextBox 15"/>
          <p:cNvSpPr txBox="1"/>
          <p:nvPr/>
        </p:nvSpPr>
        <p:spPr>
          <a:xfrm>
            <a:off x="1524000" y="4020972"/>
            <a:ext cx="1295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Kernel</a:t>
            </a:r>
            <a:endParaRPr lang="en-IN" dirty="0"/>
          </a:p>
        </p:txBody>
      </p:sp>
      <p:sp>
        <p:nvSpPr>
          <p:cNvPr id="21" name="Flowchart: Alternate Process 20"/>
          <p:cNvSpPr/>
          <p:nvPr/>
        </p:nvSpPr>
        <p:spPr>
          <a:xfrm>
            <a:off x="1295400" y="4381500"/>
            <a:ext cx="1447800" cy="342900"/>
          </a:xfrm>
          <a:prstGeom prst="flowChartAlternateProcess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Drivers/PPP</a:t>
            </a:r>
            <a:endParaRPr lang="en-IN" dirty="0"/>
          </a:p>
        </p:txBody>
      </p:sp>
      <p:sp>
        <p:nvSpPr>
          <p:cNvPr id="22" name="TextBox 21"/>
          <p:cNvSpPr txBox="1"/>
          <p:nvPr/>
        </p:nvSpPr>
        <p:spPr>
          <a:xfrm>
            <a:off x="5943600" y="4038600"/>
            <a:ext cx="1295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Kernel</a:t>
            </a:r>
            <a:endParaRPr lang="en-IN" dirty="0"/>
          </a:p>
        </p:txBody>
      </p:sp>
      <p:sp>
        <p:nvSpPr>
          <p:cNvPr id="23" name="Flowchart: Alternate Process 22"/>
          <p:cNvSpPr/>
          <p:nvPr/>
        </p:nvSpPr>
        <p:spPr>
          <a:xfrm>
            <a:off x="5638800" y="4343400"/>
            <a:ext cx="1447800" cy="342900"/>
          </a:xfrm>
          <a:prstGeom prst="flowChartAlternateProcess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Drivers/PPP</a:t>
            </a:r>
            <a:endParaRPr lang="en-IN" dirty="0"/>
          </a:p>
        </p:txBody>
      </p:sp>
      <p:sp>
        <p:nvSpPr>
          <p:cNvPr id="19" name="TextBox 18"/>
          <p:cNvSpPr txBox="1"/>
          <p:nvPr/>
        </p:nvSpPr>
        <p:spPr>
          <a:xfrm>
            <a:off x="1447800" y="5257800"/>
            <a:ext cx="1295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Baseband</a:t>
            </a:r>
            <a:endParaRPr lang="en-IN" dirty="0"/>
          </a:p>
        </p:txBody>
      </p:sp>
      <p:sp>
        <p:nvSpPr>
          <p:cNvPr id="20" name="TextBox 19"/>
          <p:cNvSpPr txBox="1"/>
          <p:nvPr/>
        </p:nvSpPr>
        <p:spPr>
          <a:xfrm>
            <a:off x="5791200" y="5257800"/>
            <a:ext cx="16846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Baseband</a:t>
            </a:r>
            <a:endParaRPr lang="en-IN" dirty="0"/>
          </a:p>
        </p:txBody>
      </p:sp>
      <p:sp>
        <p:nvSpPr>
          <p:cNvPr id="26" name="Flowchart: Alternate Process 25"/>
          <p:cNvSpPr/>
          <p:nvPr/>
        </p:nvSpPr>
        <p:spPr>
          <a:xfrm>
            <a:off x="1295400" y="5715000"/>
            <a:ext cx="1447800" cy="342900"/>
          </a:xfrm>
          <a:prstGeom prst="flowChartAlternateProcess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GSM/CDMA</a:t>
            </a:r>
            <a:endParaRPr lang="en-IN" dirty="0"/>
          </a:p>
        </p:txBody>
      </p:sp>
      <p:sp>
        <p:nvSpPr>
          <p:cNvPr id="27" name="Flowchart: Alternate Process 26"/>
          <p:cNvSpPr/>
          <p:nvPr/>
        </p:nvSpPr>
        <p:spPr>
          <a:xfrm>
            <a:off x="5638800" y="5715000"/>
            <a:ext cx="1447800" cy="342900"/>
          </a:xfrm>
          <a:prstGeom prst="flowChartAlternateProcess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GSM/CDMA</a:t>
            </a:r>
            <a:endParaRPr lang="en-IN" dirty="0"/>
          </a:p>
        </p:txBody>
      </p:sp>
      <p:sp>
        <p:nvSpPr>
          <p:cNvPr id="28" name="TextBox 27"/>
          <p:cNvSpPr txBox="1"/>
          <p:nvPr/>
        </p:nvSpPr>
        <p:spPr>
          <a:xfrm>
            <a:off x="4419600" y="2819400"/>
            <a:ext cx="1295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VP Libraries</a:t>
            </a:r>
            <a:endParaRPr lang="en-IN" dirty="0"/>
          </a:p>
        </p:txBody>
      </p:sp>
      <p:sp>
        <p:nvSpPr>
          <p:cNvPr id="29" name="TextBox 28"/>
          <p:cNvSpPr txBox="1"/>
          <p:nvPr/>
        </p:nvSpPr>
        <p:spPr>
          <a:xfrm>
            <a:off x="6515101" y="2831068"/>
            <a:ext cx="20954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Root namespace</a:t>
            </a:r>
            <a:endParaRPr lang="en-IN" dirty="0"/>
          </a:p>
        </p:txBody>
      </p:sp>
      <p:sp>
        <p:nvSpPr>
          <p:cNvPr id="30" name="Flowchart: Alternate Process 29"/>
          <p:cNvSpPr/>
          <p:nvPr/>
        </p:nvSpPr>
        <p:spPr>
          <a:xfrm>
            <a:off x="4343400" y="2133600"/>
            <a:ext cx="1447800" cy="685800"/>
          </a:xfrm>
          <a:prstGeom prst="flowChartAlternateProcess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Java Phone/RIL Services</a:t>
            </a:r>
            <a:endParaRPr lang="en-IN" dirty="0"/>
          </a:p>
        </p:txBody>
      </p:sp>
      <p:sp>
        <p:nvSpPr>
          <p:cNvPr id="31" name="Flowchart: Alternate Process 30"/>
          <p:cNvSpPr/>
          <p:nvPr/>
        </p:nvSpPr>
        <p:spPr>
          <a:xfrm>
            <a:off x="4343400" y="3200400"/>
            <a:ext cx="1447800" cy="342900"/>
          </a:xfrm>
          <a:prstGeom prst="flowChartAlternateProcess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RilD</a:t>
            </a:r>
            <a:endParaRPr lang="en-IN" dirty="0"/>
          </a:p>
        </p:txBody>
      </p:sp>
      <p:sp>
        <p:nvSpPr>
          <p:cNvPr id="32" name="Flowchart: Alternate Process 31"/>
          <p:cNvSpPr/>
          <p:nvPr/>
        </p:nvSpPr>
        <p:spPr>
          <a:xfrm>
            <a:off x="4343400" y="3695700"/>
            <a:ext cx="1447800" cy="342900"/>
          </a:xfrm>
          <a:prstGeom prst="flowChartAlternateProcess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Cells RilD</a:t>
            </a:r>
            <a:endParaRPr lang="en-IN" dirty="0"/>
          </a:p>
        </p:txBody>
      </p:sp>
      <p:sp>
        <p:nvSpPr>
          <p:cNvPr id="33" name="Flowchart: Alternate Process 32"/>
          <p:cNvSpPr/>
          <p:nvPr/>
        </p:nvSpPr>
        <p:spPr>
          <a:xfrm>
            <a:off x="6629400" y="3200400"/>
            <a:ext cx="1447800" cy="342900"/>
          </a:xfrm>
          <a:prstGeom prst="flowChartAlternateProcess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Cell ID</a:t>
            </a:r>
            <a:endParaRPr lang="en-IN" dirty="0"/>
          </a:p>
        </p:txBody>
      </p:sp>
      <p:sp>
        <p:nvSpPr>
          <p:cNvPr id="35" name="Flowchart: Alternate Process 34"/>
          <p:cNvSpPr/>
          <p:nvPr/>
        </p:nvSpPr>
        <p:spPr>
          <a:xfrm>
            <a:off x="6629400" y="3619500"/>
            <a:ext cx="1447800" cy="342900"/>
          </a:xfrm>
          <a:prstGeom prst="flowChartAlternateProcess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Vendor RIL</a:t>
            </a:r>
            <a:endParaRPr lang="en-IN" dirty="0"/>
          </a:p>
        </p:txBody>
      </p:sp>
      <p:sp>
        <p:nvSpPr>
          <p:cNvPr id="24" name="TextBox 23"/>
          <p:cNvSpPr txBox="1"/>
          <p:nvPr/>
        </p:nvSpPr>
        <p:spPr>
          <a:xfrm>
            <a:off x="1295400" y="1066800"/>
            <a:ext cx="152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Android RIL</a:t>
            </a:r>
            <a:endParaRPr lang="en-IN" dirty="0"/>
          </a:p>
        </p:txBody>
      </p:sp>
      <p:sp>
        <p:nvSpPr>
          <p:cNvPr id="37" name="TextBox 36"/>
          <p:cNvSpPr txBox="1"/>
          <p:nvPr/>
        </p:nvSpPr>
        <p:spPr>
          <a:xfrm>
            <a:off x="5791200" y="1066800"/>
            <a:ext cx="152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Cells RIL</a:t>
            </a:r>
            <a:endParaRPr lang="en-IN" dirty="0"/>
          </a:p>
        </p:txBody>
      </p:sp>
      <p:sp>
        <p:nvSpPr>
          <p:cNvPr id="52" name="Curved Right Arrow 51"/>
          <p:cNvSpPr/>
          <p:nvPr/>
        </p:nvSpPr>
        <p:spPr>
          <a:xfrm>
            <a:off x="914400" y="2155698"/>
            <a:ext cx="381000" cy="1216152"/>
          </a:xfrm>
          <a:prstGeom prst="curved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>
              <a:solidFill>
                <a:schemeClr val="tx1"/>
              </a:solidFill>
            </a:endParaRPr>
          </a:p>
        </p:txBody>
      </p:sp>
      <p:sp>
        <p:nvSpPr>
          <p:cNvPr id="53" name="Curved Left Arrow 52"/>
          <p:cNvSpPr/>
          <p:nvPr/>
        </p:nvSpPr>
        <p:spPr>
          <a:xfrm>
            <a:off x="2743200" y="3276600"/>
            <a:ext cx="457200" cy="723900"/>
          </a:xfrm>
          <a:prstGeom prst="curvedLeft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>
              <a:solidFill>
                <a:schemeClr val="tx1"/>
              </a:solidFill>
            </a:endParaRPr>
          </a:p>
        </p:txBody>
      </p:sp>
      <p:sp>
        <p:nvSpPr>
          <p:cNvPr id="56" name="Curved Right Arrow 55"/>
          <p:cNvSpPr/>
          <p:nvPr/>
        </p:nvSpPr>
        <p:spPr>
          <a:xfrm>
            <a:off x="990600" y="3736848"/>
            <a:ext cx="304800" cy="949452"/>
          </a:xfrm>
          <a:prstGeom prst="curved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>
              <a:solidFill>
                <a:schemeClr val="tx1"/>
              </a:solidFill>
            </a:endParaRPr>
          </a:p>
        </p:txBody>
      </p:sp>
      <p:sp>
        <p:nvSpPr>
          <p:cNvPr id="57" name="Curved Left Arrow 56"/>
          <p:cNvSpPr/>
          <p:nvPr/>
        </p:nvSpPr>
        <p:spPr>
          <a:xfrm>
            <a:off x="2743200" y="4533900"/>
            <a:ext cx="457200" cy="1524000"/>
          </a:xfrm>
          <a:prstGeom prst="curvedLeft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>
              <a:solidFill>
                <a:schemeClr val="tx1"/>
              </a:solidFill>
            </a:endParaRPr>
          </a:p>
        </p:txBody>
      </p:sp>
      <p:sp>
        <p:nvSpPr>
          <p:cNvPr id="58" name="Curved Right Arrow 57"/>
          <p:cNvSpPr/>
          <p:nvPr/>
        </p:nvSpPr>
        <p:spPr>
          <a:xfrm>
            <a:off x="3962400" y="2289048"/>
            <a:ext cx="381000" cy="1216152"/>
          </a:xfrm>
          <a:prstGeom prst="curved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>
              <a:solidFill>
                <a:schemeClr val="tx1"/>
              </a:solidFill>
            </a:endParaRPr>
          </a:p>
        </p:txBody>
      </p:sp>
      <p:sp>
        <p:nvSpPr>
          <p:cNvPr id="59" name="Curved Right Arrow 58"/>
          <p:cNvSpPr/>
          <p:nvPr/>
        </p:nvSpPr>
        <p:spPr>
          <a:xfrm>
            <a:off x="3962400" y="3505200"/>
            <a:ext cx="381000" cy="419100"/>
          </a:xfrm>
          <a:prstGeom prst="curved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>
              <a:solidFill>
                <a:schemeClr val="tx1"/>
              </a:solidFill>
            </a:endParaRPr>
          </a:p>
        </p:txBody>
      </p:sp>
      <p:sp>
        <p:nvSpPr>
          <p:cNvPr id="60" name="Curved Left Arrow 59"/>
          <p:cNvSpPr/>
          <p:nvPr/>
        </p:nvSpPr>
        <p:spPr>
          <a:xfrm>
            <a:off x="8077200" y="3276600"/>
            <a:ext cx="380999" cy="723900"/>
          </a:xfrm>
          <a:prstGeom prst="curvedLeft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>
              <a:solidFill>
                <a:schemeClr val="tx1"/>
              </a:solidFill>
            </a:endParaRPr>
          </a:p>
        </p:txBody>
      </p:sp>
      <p:sp>
        <p:nvSpPr>
          <p:cNvPr id="61" name="Curved Left Arrow 60"/>
          <p:cNvSpPr/>
          <p:nvPr/>
        </p:nvSpPr>
        <p:spPr>
          <a:xfrm>
            <a:off x="7086600" y="4495800"/>
            <a:ext cx="380999" cy="1390650"/>
          </a:xfrm>
          <a:prstGeom prst="curvedLeft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>
              <a:solidFill>
                <a:schemeClr val="tx1"/>
              </a:solidFill>
            </a:endParaRPr>
          </a:p>
        </p:txBody>
      </p:sp>
      <p:cxnSp>
        <p:nvCxnSpPr>
          <p:cNvPr id="55" name="Curved Connector 54"/>
          <p:cNvCxnSpPr/>
          <p:nvPr/>
        </p:nvCxnSpPr>
        <p:spPr>
          <a:xfrm rot="10800000" flipV="1">
            <a:off x="5676900" y="3886200"/>
            <a:ext cx="952500" cy="723900"/>
          </a:xfrm>
          <a:prstGeom prst="curvedConnector3">
            <a:avLst>
              <a:gd name="adj1" fmla="val 124000"/>
            </a:avLst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76" name="Curved Connector 3075"/>
          <p:cNvCxnSpPr>
            <a:stCxn id="32" idx="3"/>
            <a:endCxn id="33" idx="1"/>
          </p:cNvCxnSpPr>
          <p:nvPr/>
        </p:nvCxnSpPr>
        <p:spPr>
          <a:xfrm flipV="1">
            <a:off x="5791200" y="3371850"/>
            <a:ext cx="838200" cy="495300"/>
          </a:xfrm>
          <a:prstGeom prst="curvedConnector3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40"/>
          <p:cNvSpPr txBox="1"/>
          <p:nvPr/>
        </p:nvSpPr>
        <p:spPr>
          <a:xfrm>
            <a:off x="1905000" y="6397823"/>
            <a:ext cx="59055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Courtesy:ACM Transaction on Computer System, Vol 30,No.3,Artice 9, 2012</a:t>
            </a:r>
            <a:endParaRPr lang="en-IN" sz="1400" dirty="0"/>
          </a:p>
        </p:txBody>
      </p:sp>
    </p:spTree>
    <p:extLst>
      <p:ext uri="{BB962C8B-B14F-4D97-AF65-F5344CB8AC3E}">
        <p14:creationId xmlns:p14="http://schemas.microsoft.com/office/powerpoint/2010/main" val="2019836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00200"/>
            <a:ext cx="7467600" cy="3810000"/>
          </a:xfrm>
          <a:noFill/>
        </p:spPr>
        <p:txBody>
          <a:bodyPr>
            <a:noAutofit/>
          </a:bodyPr>
          <a:lstStyle/>
          <a:p>
            <a:pPr hangingPunct="0">
              <a:lnSpc>
                <a:spcPct val="150000"/>
              </a:lnSpc>
            </a:pPr>
            <a:r>
              <a:rPr lang="en-US" sz="2800" dirty="0" smtClean="0"/>
              <a:t>Real network devices </a:t>
            </a:r>
            <a:r>
              <a:rPr lang="en-US" sz="2800" dirty="0"/>
              <a:t>-</a:t>
            </a:r>
            <a:r>
              <a:rPr lang="en-US" sz="2800" dirty="0" smtClean="0"/>
              <a:t>not visible in VPs.</a:t>
            </a:r>
          </a:p>
          <a:p>
            <a:pPr hangingPunct="0">
              <a:lnSpc>
                <a:spcPct val="150000"/>
              </a:lnSpc>
            </a:pPr>
            <a:r>
              <a:rPr lang="en-US" sz="2800" dirty="0" smtClean="0"/>
              <a:t>A Virtual Ethernet pair is setup from the root namespace</a:t>
            </a:r>
          </a:p>
          <a:p>
            <a:pPr hangingPunct="0">
              <a:lnSpc>
                <a:spcPct val="150000"/>
              </a:lnSpc>
            </a:pPr>
            <a:r>
              <a:rPr lang="en-US" sz="2800" dirty="0" smtClean="0"/>
              <a:t>Cells uses NAT(Network Address </a:t>
            </a:r>
            <a:r>
              <a:rPr lang="en-US" sz="2800" smtClean="0"/>
              <a:t>Translation</a:t>
            </a:r>
            <a:r>
              <a:rPr lang="en-US" sz="2800" smtClean="0"/>
              <a:t>)</a:t>
            </a:r>
            <a:endParaRPr lang="en-US" sz="2800" dirty="0" smtClean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334000" cy="914400"/>
          </a:xfrm>
        </p:spPr>
        <p:txBody>
          <a:bodyPr>
            <a:normAutofit/>
          </a:bodyPr>
          <a:lstStyle/>
          <a:p>
            <a:pPr algn="ctr"/>
            <a:r>
              <a:rPr lang="en-US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Networking</a:t>
            </a:r>
            <a:endParaRPr lang="en-IN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Footer Placeholder 1"/>
          <p:cNvSpPr txBox="1">
            <a:spLocks/>
          </p:cNvSpPr>
          <p:nvPr/>
        </p:nvSpPr>
        <p:spPr>
          <a:xfrm>
            <a:off x="1905000" y="6477000"/>
            <a:ext cx="4343400" cy="2286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defPPr>
              <a:defRPr lang="en-US"/>
            </a:defPPr>
            <a:lvl1pPr marL="0" algn="r" defTabSz="914400" rtl="0" eaLnBrk="1" latinLnBrk="0" hangingPunct="1">
              <a:defRPr sz="10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IN" dirty="0" smtClean="0"/>
              <a:t>Mar Athanasius College of Engineering,Kothamangalam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4895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00200"/>
            <a:ext cx="8229600" cy="3352800"/>
          </a:xfrm>
        </p:spPr>
        <p:txBody>
          <a:bodyPr>
            <a:noAutofit/>
          </a:bodyPr>
          <a:lstStyle/>
          <a:p>
            <a:pPr hangingPunct="0">
              <a:lnSpc>
                <a:spcPct val="150000"/>
              </a:lnSpc>
            </a:pPr>
            <a:r>
              <a:rPr lang="en-US" sz="2800" dirty="0" smtClean="0"/>
              <a:t>Leverages the user-level device namespace proxy </a:t>
            </a:r>
          </a:p>
          <a:p>
            <a:pPr hangingPunct="0">
              <a:lnSpc>
                <a:spcPct val="150000"/>
              </a:lnSpc>
            </a:pPr>
            <a:r>
              <a:rPr lang="en-US" sz="2800" dirty="0" smtClean="0"/>
              <a:t>fore ground- back ground model </a:t>
            </a:r>
          </a:p>
          <a:p>
            <a:pPr hangingPunct="0">
              <a:lnSpc>
                <a:spcPct val="150000"/>
              </a:lnSpc>
            </a:pPr>
            <a:r>
              <a:rPr lang="en-US" sz="2800" dirty="0" smtClean="0"/>
              <a:t>Cell ID</a:t>
            </a: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5943600" cy="990600"/>
          </a:xfrm>
        </p:spPr>
        <p:txBody>
          <a:bodyPr>
            <a:normAutofit/>
          </a:bodyPr>
          <a:lstStyle/>
          <a:p>
            <a:r>
              <a:rPr lang="en-US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Networking(cont..)</a:t>
            </a:r>
            <a:endParaRPr lang="en-IN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Footer Placeholder 1"/>
          <p:cNvSpPr txBox="1">
            <a:spLocks/>
          </p:cNvSpPr>
          <p:nvPr/>
        </p:nvSpPr>
        <p:spPr>
          <a:xfrm>
            <a:off x="1905000" y="6477000"/>
            <a:ext cx="4343400" cy="2286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defPPr>
              <a:defRPr lang="en-US"/>
            </a:defPPr>
            <a:lvl1pPr marL="0" algn="r" defTabSz="914400" rtl="0" eaLnBrk="1" latinLnBrk="0" hangingPunct="1">
              <a:defRPr sz="10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IN" dirty="0" smtClean="0"/>
              <a:t>Mar Athanasius College of Engineering,Kothamangalam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9296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2209800"/>
            <a:ext cx="5638800" cy="3733800"/>
          </a:xfrm>
        </p:spPr>
        <p:txBody>
          <a:bodyPr>
            <a:noAutofit/>
          </a:bodyPr>
          <a:lstStyle/>
          <a:p>
            <a:pPr marL="0" indent="0" hangingPunct="0">
              <a:buNone/>
            </a:pPr>
            <a:r>
              <a:rPr lang="en-US" sz="2800" dirty="0" smtClean="0"/>
              <a:t>SETUP</a:t>
            </a:r>
          </a:p>
          <a:p>
            <a:pPr hangingPunct="0"/>
            <a:r>
              <a:rPr lang="en-US" sz="2800" dirty="0" smtClean="0"/>
              <a:t>CPU&lt; Linpack &gt;</a:t>
            </a:r>
          </a:p>
          <a:p>
            <a:pPr hangingPunct="0"/>
            <a:r>
              <a:rPr lang="en-US" sz="2800" dirty="0" smtClean="0"/>
              <a:t>Graphics&lt; Neocore &gt;</a:t>
            </a:r>
          </a:p>
          <a:p>
            <a:pPr hangingPunct="0"/>
            <a:r>
              <a:rPr lang="en-US" sz="2800" dirty="0" smtClean="0"/>
              <a:t>Storage&lt; Quadrant &gt;</a:t>
            </a:r>
          </a:p>
          <a:p>
            <a:pPr hangingPunct="0"/>
            <a:r>
              <a:rPr lang="en-US" sz="2800" dirty="0" smtClean="0"/>
              <a:t>Web browsing&lt; Sun Spider &gt;</a:t>
            </a:r>
          </a:p>
          <a:p>
            <a:pPr hangingPunct="0"/>
            <a:r>
              <a:rPr lang="en-US" sz="2800" dirty="0" smtClean="0"/>
              <a:t>Networking&lt; Custom Wi-Fi Test &gt;</a:t>
            </a:r>
          </a:p>
          <a:p>
            <a:pPr hangingPunct="0"/>
            <a:endParaRPr lang="en-US" sz="2800" dirty="0" smtClean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990600" y="381000"/>
            <a:ext cx="6781800" cy="1371600"/>
          </a:xfrm>
        </p:spPr>
        <p:txBody>
          <a:bodyPr>
            <a:normAutofit/>
          </a:bodyPr>
          <a:lstStyle/>
          <a:p>
            <a:pPr algn="ctr"/>
            <a:r>
              <a:rPr lang="en-US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Experimental Results</a:t>
            </a:r>
            <a:endParaRPr lang="en-IN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Footer Placeholder 1"/>
          <p:cNvSpPr txBox="1">
            <a:spLocks/>
          </p:cNvSpPr>
          <p:nvPr/>
        </p:nvSpPr>
        <p:spPr>
          <a:xfrm>
            <a:off x="1905000" y="6477000"/>
            <a:ext cx="4343400" cy="2286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defPPr>
              <a:defRPr lang="en-US"/>
            </a:defPPr>
            <a:lvl1pPr marL="0" algn="r" defTabSz="914400" rtl="0" eaLnBrk="1" latinLnBrk="0" hangingPunct="1">
              <a:defRPr sz="10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IN" dirty="0" smtClean="0"/>
              <a:t>Mar Athanasius College of Engineering,Kothamangalam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5667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838200" y="609600"/>
            <a:ext cx="6858000" cy="914400"/>
          </a:xfrm>
        </p:spPr>
        <p:txBody>
          <a:bodyPr>
            <a:noAutofit/>
          </a:bodyPr>
          <a:lstStyle/>
          <a:p>
            <a:r>
              <a:rPr lang="en-US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Experimental Results(cont..)</a:t>
            </a:r>
            <a:endParaRPr lang="en-IN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050" name="Picture 2" descr="D:\edi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1828800"/>
            <a:ext cx="6934200" cy="45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/>
          <p:cNvSpPr/>
          <p:nvPr/>
        </p:nvSpPr>
        <p:spPr>
          <a:xfrm>
            <a:off x="1066800" y="5029200"/>
            <a:ext cx="6934200" cy="1143000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RUNTIME  OVERHEAD</a:t>
            </a:r>
            <a:endParaRPr lang="en-IN" dirty="0"/>
          </a:p>
        </p:txBody>
      </p:sp>
      <p:sp>
        <p:nvSpPr>
          <p:cNvPr id="6" name="TextBox 5"/>
          <p:cNvSpPr txBox="1"/>
          <p:nvPr/>
        </p:nvSpPr>
        <p:spPr>
          <a:xfrm>
            <a:off x="1562100" y="6334780"/>
            <a:ext cx="59055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Courtesy:ACM Transaction on Computer System, Vol 30,No.3,Artice 9, 2012</a:t>
            </a:r>
            <a:endParaRPr lang="en-IN" sz="1400" dirty="0"/>
          </a:p>
        </p:txBody>
      </p:sp>
    </p:spTree>
    <p:extLst>
      <p:ext uri="{BB962C8B-B14F-4D97-AF65-F5344CB8AC3E}">
        <p14:creationId xmlns:p14="http://schemas.microsoft.com/office/powerpoint/2010/main" val="1111110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76400"/>
            <a:ext cx="7620000" cy="3886200"/>
          </a:xfrm>
        </p:spPr>
        <p:txBody>
          <a:bodyPr>
            <a:normAutofit/>
          </a:bodyPr>
          <a:lstStyle/>
          <a:p>
            <a:pPr hangingPunct="0">
              <a:lnSpc>
                <a:spcPct val="150000"/>
              </a:lnSpc>
            </a:pPr>
            <a:r>
              <a:rPr lang="en-IN" sz="2800" dirty="0" smtClean="0"/>
              <a:t>foreground-background </a:t>
            </a:r>
            <a:r>
              <a:rPr lang="en-IN" sz="2800" dirty="0"/>
              <a:t>usage model </a:t>
            </a:r>
            <a:endParaRPr lang="en-IN" sz="2800" dirty="0" smtClean="0"/>
          </a:p>
          <a:p>
            <a:pPr hangingPunct="0">
              <a:lnSpc>
                <a:spcPct val="150000"/>
              </a:lnSpc>
            </a:pPr>
            <a:r>
              <a:rPr lang="en-IN" sz="2800" dirty="0" smtClean="0"/>
              <a:t>zero </a:t>
            </a:r>
            <a:r>
              <a:rPr lang="en-IN" sz="2800" dirty="0"/>
              <a:t>performance </a:t>
            </a:r>
            <a:r>
              <a:rPr lang="en-IN" sz="2800" dirty="0" smtClean="0"/>
              <a:t>overhead.</a:t>
            </a:r>
          </a:p>
          <a:p>
            <a:pPr hangingPunct="0">
              <a:lnSpc>
                <a:spcPct val="150000"/>
              </a:lnSpc>
            </a:pPr>
            <a:r>
              <a:rPr lang="en-US" sz="2800" dirty="0" smtClean="0"/>
              <a:t>The bandwidth can be improved by using cloud</a:t>
            </a:r>
            <a:endParaRPr lang="en-IN" sz="28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52600" y="838200"/>
            <a:ext cx="5334000" cy="457200"/>
          </a:xfrm>
        </p:spPr>
        <p:txBody>
          <a:bodyPr>
            <a:noAutofit/>
          </a:bodyPr>
          <a:lstStyle/>
          <a:p>
            <a:pPr algn="ctr"/>
            <a:r>
              <a:rPr lang="en-US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Conclusion</a:t>
            </a:r>
            <a:endParaRPr lang="en-IN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Footer Placeholder 1"/>
          <p:cNvSpPr txBox="1">
            <a:spLocks/>
          </p:cNvSpPr>
          <p:nvPr/>
        </p:nvSpPr>
        <p:spPr>
          <a:xfrm>
            <a:off x="1905000" y="6477000"/>
            <a:ext cx="4343400" cy="2286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defPPr>
              <a:defRPr lang="en-US"/>
            </a:defPPr>
            <a:lvl1pPr marL="0" algn="r" defTabSz="914400" rtl="0" eaLnBrk="1" latinLnBrk="0" hangingPunct="1">
              <a:defRPr sz="10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IN" dirty="0" smtClean="0"/>
              <a:t>Mar Athanasius College of Engineering,Kothamangalam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0746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209800"/>
            <a:ext cx="7543800" cy="4571999"/>
          </a:xfrm>
        </p:spPr>
        <p:txBody>
          <a:bodyPr>
            <a:normAutofit/>
          </a:bodyPr>
          <a:lstStyle/>
          <a:p>
            <a:pPr lvl="0" hangingPunct="0"/>
            <a:r>
              <a:rPr lang="en-IN" sz="2200" dirty="0" smtClean="0"/>
              <a:t>The </a:t>
            </a:r>
            <a:r>
              <a:rPr lang="en-IN" sz="2200" dirty="0"/>
              <a:t>VMware Mobile Virtualization Platform: Is That a </a:t>
            </a:r>
            <a:r>
              <a:rPr lang="en-IN" sz="2200" dirty="0" smtClean="0"/>
              <a:t>   Hypervisor </a:t>
            </a:r>
            <a:r>
              <a:rPr lang="en-IN" sz="2200" dirty="0"/>
              <a:t>in Your Pocket? ACM SIGOPS Operating Systems Review, K. Barr, P. Bungale, S. Deasy, V. Gyuris, P. Hung, Newell, H. Tuch, and B. Zoppis. , Dec. 2010. </a:t>
            </a:r>
          </a:p>
          <a:p>
            <a:pPr lvl="0" hangingPunct="0"/>
            <a:r>
              <a:rPr lang="en-IN" sz="2200" dirty="0" smtClean="0"/>
              <a:t>Virtual </a:t>
            </a:r>
            <a:r>
              <a:rPr lang="en-IN" sz="2200" dirty="0"/>
              <a:t>Servers and Checkpoint/Restart in Mainstream Linux. ACM SIGOPS Operating Systems Review, S. Bhattiprolu, E. W. Biederman, S. Hallyn, and Lezcano</a:t>
            </a:r>
            <a:r>
              <a:rPr lang="en-IN" sz="2200" dirty="0" smtClean="0"/>
              <a:t>. , </a:t>
            </a:r>
            <a:r>
              <a:rPr lang="en-IN" sz="2200" dirty="0"/>
              <a:t>July 2008. </a:t>
            </a:r>
            <a:endParaRPr lang="en-IN" sz="2200" dirty="0" smtClean="0"/>
          </a:p>
          <a:p>
            <a:pPr hangingPunct="0"/>
            <a:r>
              <a:rPr lang="en-IN" sz="2200" dirty="0"/>
              <a:t>ZDNet. Stolen Apps that Root Android, Steal Data and Open Backdoors Available for Download from Google Market.  http://zd.net/gGUhOo. </a:t>
            </a:r>
          </a:p>
          <a:p>
            <a:pPr lvl="0" hangingPunct="0"/>
            <a:endParaRPr lang="en-IN" sz="2200" dirty="0"/>
          </a:p>
          <a:p>
            <a:endParaRPr lang="en-IN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67000" y="609600"/>
            <a:ext cx="2819400" cy="914400"/>
          </a:xfrm>
        </p:spPr>
        <p:txBody>
          <a:bodyPr>
            <a:normAutofit/>
          </a:bodyPr>
          <a:lstStyle/>
          <a:p>
            <a:r>
              <a:rPr lang="en-US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References</a:t>
            </a:r>
            <a:endParaRPr lang="en-IN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Footer Placeholder 1"/>
          <p:cNvSpPr txBox="1">
            <a:spLocks/>
          </p:cNvSpPr>
          <p:nvPr/>
        </p:nvSpPr>
        <p:spPr>
          <a:xfrm>
            <a:off x="1905000" y="6477000"/>
            <a:ext cx="4343400" cy="2286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defPPr>
              <a:defRPr lang="en-US"/>
            </a:defPPr>
            <a:lvl1pPr marL="0" algn="r" defTabSz="914400" rtl="0" eaLnBrk="1" latinLnBrk="0" hangingPunct="1">
              <a:defRPr sz="10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IN" dirty="0" smtClean="0"/>
              <a:t>Mar Athanasius College of Engineering,Kothamangalam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8440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내용 개체 틀 2"/>
          <p:cNvSpPr>
            <a:spLocks noGrp="1"/>
          </p:cNvSpPr>
          <p:nvPr>
            <p:ph idx="1"/>
          </p:nvPr>
        </p:nvSpPr>
        <p:spPr>
          <a:xfrm>
            <a:off x="838200" y="1524001"/>
            <a:ext cx="3657600" cy="571499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1" hangingPunct="1">
              <a:spcBef>
                <a:spcPct val="20000"/>
              </a:spcBef>
              <a:buClr>
                <a:srgbClr val="C00000"/>
              </a:buClr>
              <a:buFont typeface="Wingdings" pitchFamily="2" charset="2"/>
              <a:buChar char="§"/>
              <a:defRPr sz="2400" kern="1200">
                <a:solidFill>
                  <a:schemeClr val="tx1"/>
                </a:solidFill>
                <a:latin typeface="Calibri" pitchFamily="34" charset="0"/>
                <a:ea typeface="+mn-ea"/>
                <a:cs typeface="Calibri" pitchFamily="34" charset="0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Clr>
                <a:srgbClr val="C00000"/>
              </a:buClr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Calibri" pitchFamily="34" charset="0"/>
                <a:ea typeface="+mn-ea"/>
                <a:cs typeface="Calibri" pitchFamily="34" charset="0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Clr>
                <a:srgbClr val="C00000"/>
              </a:buClr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Calibri" pitchFamily="34" charset="0"/>
                <a:ea typeface="+mn-ea"/>
                <a:cs typeface="Calibri" pitchFamily="34" charset="0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Clr>
                <a:srgbClr val="C00000"/>
              </a:buClr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Calibri" pitchFamily="34" charset="0"/>
                <a:ea typeface="+mn-ea"/>
                <a:cs typeface="Calibri" pitchFamily="34" charset="0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Clr>
                <a:srgbClr val="C00000"/>
              </a:buClr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Calibri" pitchFamily="34" charset="0"/>
                <a:ea typeface="+mn-ea"/>
                <a:cs typeface="Calibri" pitchFamily="34" charset="0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dirty="0" smtClean="0"/>
              <a:t>Introduction to Cells</a:t>
            </a:r>
          </a:p>
          <a:p>
            <a:r>
              <a:rPr lang="en-US" altLang="ko-KR" dirty="0" smtClean="0"/>
              <a:t>Usage Model</a:t>
            </a:r>
          </a:p>
          <a:p>
            <a:r>
              <a:rPr lang="en-US" altLang="ko-KR" dirty="0" smtClean="0"/>
              <a:t>System Architecture</a:t>
            </a:r>
          </a:p>
          <a:p>
            <a:r>
              <a:rPr lang="en-US" altLang="ko-KR" dirty="0" smtClean="0"/>
              <a:t>Graphics</a:t>
            </a:r>
          </a:p>
          <a:p>
            <a:r>
              <a:rPr lang="en-US" altLang="ko-KR" dirty="0" smtClean="0"/>
              <a:t>Power Management</a:t>
            </a:r>
          </a:p>
          <a:p>
            <a:r>
              <a:rPr lang="en-US" altLang="ko-KR" dirty="0" smtClean="0"/>
              <a:t>Telephony</a:t>
            </a:r>
          </a:p>
          <a:p>
            <a:r>
              <a:rPr lang="en-US" altLang="ko-KR" dirty="0" smtClean="0"/>
              <a:t>Networking</a:t>
            </a:r>
          </a:p>
          <a:p>
            <a:r>
              <a:rPr lang="en-US" altLang="ko-KR" dirty="0" smtClean="0"/>
              <a:t>Experimental Results</a:t>
            </a:r>
          </a:p>
          <a:p>
            <a:r>
              <a:rPr lang="en-US" altLang="ko-KR" dirty="0" smtClean="0"/>
              <a:t>Conclusions</a:t>
            </a:r>
          </a:p>
          <a:p>
            <a:r>
              <a:rPr lang="en-US" altLang="ko-KR" dirty="0" smtClean="0"/>
              <a:t>References</a:t>
            </a:r>
          </a:p>
          <a:p>
            <a:endParaRPr lang="en-US" altLang="ko-KR" dirty="0" smtClean="0"/>
          </a:p>
          <a:p>
            <a:pPr marL="0" indent="0">
              <a:buNone/>
            </a:pPr>
            <a:endParaRPr lang="en-US" altLang="ko-KR" dirty="0" smtClean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685800" y="533400"/>
            <a:ext cx="2057400" cy="1371600"/>
          </a:xfrm>
        </p:spPr>
        <p:txBody>
          <a:bodyPr>
            <a:normAutofit/>
          </a:bodyPr>
          <a:lstStyle/>
          <a:p>
            <a:r>
              <a:rPr lang="en-US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Outline</a:t>
            </a:r>
            <a:endParaRPr lang="en-IN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2"/>
          </p:nvPr>
        </p:nvSpPr>
        <p:spPr>
          <a:xfrm>
            <a:off x="1905000" y="6477000"/>
            <a:ext cx="4343400" cy="228600"/>
          </a:xfrm>
        </p:spPr>
        <p:txBody>
          <a:bodyPr/>
          <a:lstStyle/>
          <a:p>
            <a:r>
              <a:rPr lang="en-IN" dirty="0" smtClean="0"/>
              <a:t>Mar Athanasius College of Engineering, Kothamangalam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7444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2286001"/>
            <a:ext cx="7543800" cy="4571999"/>
          </a:xfrm>
        </p:spPr>
        <p:txBody>
          <a:bodyPr>
            <a:normAutofit/>
          </a:bodyPr>
          <a:lstStyle/>
          <a:p>
            <a:pPr hangingPunct="0"/>
            <a:r>
              <a:rPr lang="en-IN" sz="2400" dirty="0"/>
              <a:t>HFS HTTP File Server.  </a:t>
            </a:r>
            <a:r>
              <a:rPr lang="en-IN" sz="2400" dirty="0">
                <a:solidFill>
                  <a:schemeClr val="tx1"/>
                </a:solidFill>
              </a:rPr>
              <a:t>http://</a:t>
            </a:r>
            <a:r>
              <a:rPr lang="en-IN" sz="2400" dirty="0" smtClean="0">
                <a:solidFill>
                  <a:schemeClr val="tx1"/>
                </a:solidFill>
              </a:rPr>
              <a:t>www.rejetto.com/hfs </a:t>
            </a:r>
            <a:endParaRPr lang="en-IN" sz="2400" dirty="0">
              <a:solidFill>
                <a:schemeClr val="tx1"/>
              </a:solidFill>
            </a:endParaRPr>
          </a:p>
          <a:p>
            <a:pPr lvl="0" hangingPunct="0"/>
            <a:r>
              <a:rPr lang="en-IN" sz="2400" dirty="0"/>
              <a:t>Red Bend Software. VLX Mobile Virtualization.  </a:t>
            </a:r>
            <a:r>
              <a:rPr lang="en-IN" sz="2400" dirty="0">
                <a:solidFill>
                  <a:schemeClr val="tx1"/>
                </a:solidFill>
              </a:rPr>
              <a:t>http://www.redbend.com</a:t>
            </a:r>
            <a:r>
              <a:rPr lang="en-IN" sz="2400" dirty="0"/>
              <a:t>. </a:t>
            </a:r>
            <a:endParaRPr lang="en-IN" sz="2400" dirty="0" smtClean="0"/>
          </a:p>
          <a:p>
            <a:pPr lvl="0" hangingPunct="0"/>
            <a:r>
              <a:rPr lang="en-IN" sz="2400" dirty="0"/>
              <a:t>Microsoft. About the Wireless Hosted Network</a:t>
            </a:r>
            <a:r>
              <a:rPr lang="en-IN" sz="2400" dirty="0" smtClean="0"/>
              <a:t>.</a:t>
            </a:r>
            <a:r>
              <a:rPr lang="en-IN" sz="2400" dirty="0"/>
              <a:t> http://msdn.microsoft.com/en-us/library/  dd815243(v=vs.85).aspx.</a:t>
            </a:r>
            <a:endParaRPr lang="en-IN" sz="2400" dirty="0" smtClean="0"/>
          </a:p>
          <a:p>
            <a:pPr hangingPunct="0"/>
            <a:r>
              <a:rPr lang="en-IN" sz="2400" dirty="0"/>
              <a:t>Google. Nexus One - Google Phone Gallery, May 2011.  </a:t>
            </a:r>
            <a:r>
              <a:rPr lang="en-IN" sz="2400" dirty="0">
                <a:solidFill>
                  <a:schemeClr val="tx1"/>
                </a:solidFill>
              </a:rPr>
              <a:t>http://</a:t>
            </a:r>
            <a:r>
              <a:rPr lang="en-IN" sz="2400" dirty="0" smtClean="0">
                <a:solidFill>
                  <a:schemeClr val="tx1"/>
                </a:solidFill>
              </a:rPr>
              <a:t>www.google.com/phone/detail/nexus-one</a:t>
            </a:r>
          </a:p>
          <a:p>
            <a:pPr hangingPunct="0"/>
            <a:endParaRPr lang="en-IN" sz="2400" dirty="0">
              <a:solidFill>
                <a:schemeClr val="tx1"/>
              </a:solidFill>
            </a:endParaRPr>
          </a:p>
          <a:p>
            <a:pPr lvl="0" hangingPunct="0"/>
            <a:endParaRPr lang="en-IN" sz="2800" dirty="0"/>
          </a:p>
          <a:p>
            <a:endParaRPr lang="en-IN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38400" y="609600"/>
            <a:ext cx="4038600" cy="914400"/>
          </a:xfrm>
        </p:spPr>
        <p:txBody>
          <a:bodyPr>
            <a:normAutofit/>
          </a:bodyPr>
          <a:lstStyle/>
          <a:p>
            <a:r>
              <a:rPr lang="en-US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References(cont..)</a:t>
            </a:r>
            <a:endParaRPr lang="en-IN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Footer Placeholder 1"/>
          <p:cNvSpPr txBox="1">
            <a:spLocks/>
          </p:cNvSpPr>
          <p:nvPr/>
        </p:nvSpPr>
        <p:spPr>
          <a:xfrm>
            <a:off x="1905000" y="6477000"/>
            <a:ext cx="4343400" cy="2286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defPPr>
              <a:defRPr lang="en-US"/>
            </a:defPPr>
            <a:lvl1pPr marL="0" algn="r" defTabSz="914400" rtl="0" eaLnBrk="1" latinLnBrk="0" hangingPunct="1">
              <a:defRPr sz="10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IN" dirty="0" smtClean="0"/>
              <a:t>Mar Athanasius College of Engineering,Kothamangalam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465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676400"/>
            <a:ext cx="8229600" cy="2667000"/>
          </a:xfrm>
        </p:spPr>
        <p:txBody>
          <a:bodyPr>
            <a:norm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Questions?..</a:t>
            </a:r>
            <a:endParaRPr lang="en-IN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728440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676400"/>
            <a:ext cx="8229600" cy="2667000"/>
          </a:xfrm>
        </p:spPr>
        <p:txBody>
          <a:bodyPr>
            <a:norm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Thank You</a:t>
            </a:r>
            <a:endParaRPr lang="en-IN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720756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143000"/>
            <a:ext cx="7924800" cy="4906963"/>
          </a:xfrm>
        </p:spPr>
        <p:txBody>
          <a:bodyPr>
            <a:normAutofit/>
          </a:bodyPr>
          <a:lstStyle/>
          <a:p>
            <a:pPr algn="just">
              <a:lnSpc>
                <a:spcPct val="200000"/>
              </a:lnSpc>
              <a:buFont typeface="Wingdings" pitchFamily="2" charset="2"/>
              <a:buChar char="Ø"/>
            </a:pPr>
            <a:r>
              <a:rPr lang="en-IN" sz="2800" dirty="0" smtClean="0"/>
              <a:t> virtualization architecture</a:t>
            </a:r>
          </a:p>
          <a:p>
            <a:pPr algn="just">
              <a:lnSpc>
                <a:spcPct val="200000"/>
              </a:lnSpc>
              <a:buFont typeface="Wingdings" pitchFamily="2" charset="2"/>
              <a:buChar char="Ø"/>
            </a:pPr>
            <a:r>
              <a:rPr lang="en-IN" sz="2800" dirty="0" smtClean="0"/>
              <a:t> multiple virtual </a:t>
            </a:r>
            <a:r>
              <a:rPr lang="en-IN" sz="2800" dirty="0"/>
              <a:t>smartphones </a:t>
            </a:r>
            <a:r>
              <a:rPr lang="en-IN" sz="2800" dirty="0" smtClean="0"/>
              <a:t>in single smartphone</a:t>
            </a:r>
          </a:p>
          <a:p>
            <a:pPr algn="just">
              <a:lnSpc>
                <a:spcPct val="200000"/>
              </a:lnSpc>
              <a:buFont typeface="Wingdings" pitchFamily="2" charset="2"/>
              <a:buChar char="Ø"/>
            </a:pPr>
            <a:r>
              <a:rPr lang="en-IN" sz="2800" dirty="0" smtClean="0"/>
              <a:t>an </a:t>
            </a:r>
            <a:r>
              <a:rPr lang="en-IN" sz="2800" dirty="0"/>
              <a:t>isolated, secure manner.</a:t>
            </a:r>
            <a:endParaRPr lang="en-US" sz="2800" dirty="0"/>
          </a:p>
          <a:p>
            <a:pPr marL="0" indent="0" algn="just">
              <a:buNone/>
            </a:pPr>
            <a:endParaRPr lang="en-IN" dirty="0" smtClean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304800" y="4572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Introduction to Cells</a:t>
            </a:r>
            <a:endParaRPr lang="en-IN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Footer Placeholder 1"/>
          <p:cNvSpPr txBox="1">
            <a:spLocks/>
          </p:cNvSpPr>
          <p:nvPr/>
        </p:nvSpPr>
        <p:spPr>
          <a:xfrm>
            <a:off x="1905000" y="6477000"/>
            <a:ext cx="4343400" cy="2286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defPPr>
              <a:defRPr lang="en-US"/>
            </a:defPPr>
            <a:lvl1pPr marL="0" algn="r" defTabSz="914400" rtl="0" eaLnBrk="1" latinLnBrk="0" hangingPunct="1">
              <a:defRPr sz="10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IN" dirty="0" smtClean="0"/>
              <a:t>Mar Athanasius College of Engineering,Kothamangalam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5820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219200"/>
            <a:ext cx="8229600" cy="4267200"/>
          </a:xfrm>
        </p:spPr>
        <p:txBody>
          <a:bodyPr>
            <a:noAutofit/>
          </a:bodyPr>
          <a:lstStyle/>
          <a:p>
            <a:pPr>
              <a:lnSpc>
                <a:spcPct val="200000"/>
              </a:lnSpc>
              <a:buFont typeface="Wingdings" pitchFamily="2" charset="2"/>
              <a:buChar char="Ø"/>
            </a:pPr>
            <a:r>
              <a:rPr lang="en-IN" sz="2800" dirty="0" smtClean="0"/>
              <a:t>same </a:t>
            </a:r>
            <a:r>
              <a:rPr lang="en-IN" sz="2800" dirty="0"/>
              <a:t>ARM </a:t>
            </a:r>
            <a:r>
              <a:rPr lang="en-IN" sz="2800" dirty="0" smtClean="0"/>
              <a:t>hardware.</a:t>
            </a:r>
          </a:p>
          <a:p>
            <a:pPr>
              <a:lnSpc>
                <a:spcPct val="200000"/>
              </a:lnSpc>
              <a:buFont typeface="Wingdings" pitchFamily="2" charset="2"/>
              <a:buChar char="Ø"/>
            </a:pPr>
            <a:r>
              <a:rPr lang="en-US" sz="2800" dirty="0" smtClean="0"/>
              <a:t>modifications both-user and kernel levels of software stack.</a:t>
            </a:r>
            <a:endParaRPr lang="en-IN" sz="2800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85800"/>
            <a:ext cx="8229600" cy="715962"/>
          </a:xfrm>
        </p:spPr>
        <p:txBody>
          <a:bodyPr>
            <a:normAutofit/>
          </a:bodyPr>
          <a:lstStyle/>
          <a:p>
            <a:pPr algn="ctr"/>
            <a:r>
              <a:rPr lang="en-US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Why does it matter?</a:t>
            </a:r>
            <a:endParaRPr lang="en-IN" sz="4000" dirty="0"/>
          </a:p>
        </p:txBody>
      </p:sp>
      <p:sp>
        <p:nvSpPr>
          <p:cNvPr id="5" name="Footer Placeholder 1"/>
          <p:cNvSpPr txBox="1">
            <a:spLocks/>
          </p:cNvSpPr>
          <p:nvPr/>
        </p:nvSpPr>
        <p:spPr>
          <a:xfrm>
            <a:off x="1905000" y="6477000"/>
            <a:ext cx="4343400" cy="2286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defPPr>
              <a:defRPr lang="en-US"/>
            </a:defPPr>
            <a:lvl1pPr marL="0" algn="r" defTabSz="914400" rtl="0" eaLnBrk="1" latinLnBrk="0" hangingPunct="1">
              <a:defRPr sz="10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IN" dirty="0" smtClean="0"/>
              <a:t>Mar Athanasius College of Engineering,Kothamangalam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9480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447800"/>
            <a:ext cx="8229600" cy="3505200"/>
          </a:xfrm>
        </p:spPr>
        <p:txBody>
          <a:bodyPr>
            <a:normAutofit/>
          </a:bodyPr>
          <a:lstStyle/>
          <a:p>
            <a:pPr fontAlgn="base">
              <a:lnSpc>
                <a:spcPct val="150000"/>
              </a:lnSpc>
              <a:buFont typeface="Wingdings" pitchFamily="2" charset="2"/>
              <a:buChar char="Ø"/>
            </a:pPr>
            <a:r>
              <a:rPr lang="en-IN" sz="2800" dirty="0"/>
              <a:t>H</a:t>
            </a:r>
            <a:r>
              <a:rPr lang="en-IN" sz="2800" dirty="0" smtClean="0"/>
              <a:t>igh </a:t>
            </a:r>
            <a:r>
              <a:rPr lang="en-IN" sz="2800" dirty="0"/>
              <a:t>overhead and </a:t>
            </a:r>
            <a:r>
              <a:rPr lang="en-IN" sz="2800" dirty="0" smtClean="0"/>
              <a:t>limits instances </a:t>
            </a:r>
          </a:p>
          <a:p>
            <a:pPr fontAlgn="base">
              <a:lnSpc>
                <a:spcPct val="150000"/>
              </a:lnSpc>
              <a:buFont typeface="Wingdings" pitchFamily="2" charset="2"/>
              <a:buChar char="Ø"/>
            </a:pPr>
            <a:r>
              <a:rPr lang="en-IN" sz="2800" dirty="0" smtClean="0"/>
              <a:t>Slow </a:t>
            </a:r>
            <a:r>
              <a:rPr lang="en-IN" sz="2800" dirty="0"/>
              <a:t>system </a:t>
            </a:r>
            <a:r>
              <a:rPr lang="en-IN" sz="2800" dirty="0" smtClean="0"/>
              <a:t>responsiveness </a:t>
            </a:r>
          </a:p>
          <a:p>
            <a:pPr fontAlgn="base">
              <a:lnSpc>
                <a:spcPct val="150000"/>
              </a:lnSpc>
              <a:buFont typeface="Wingdings" pitchFamily="2" charset="2"/>
              <a:buChar char="Ø"/>
            </a:pPr>
            <a:r>
              <a:rPr lang="en-IN" sz="2800" dirty="0"/>
              <a:t>D</a:t>
            </a:r>
            <a:r>
              <a:rPr lang="en-IN" sz="2800" dirty="0" smtClean="0"/>
              <a:t>oes </a:t>
            </a:r>
            <a:r>
              <a:rPr lang="en-IN" sz="2800" dirty="0"/>
              <a:t>not require running multiple OS </a:t>
            </a:r>
            <a:r>
              <a:rPr lang="en-IN" sz="2800" dirty="0" smtClean="0"/>
              <a:t>instances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76200"/>
            <a:ext cx="5791200" cy="1981200"/>
          </a:xfrm>
        </p:spPr>
        <p:txBody>
          <a:bodyPr>
            <a:normAutofit/>
          </a:bodyPr>
          <a:lstStyle/>
          <a:p>
            <a:r>
              <a:rPr lang="en-US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How is Cells different?</a:t>
            </a:r>
            <a:endParaRPr lang="en-IN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Footer Placeholder 1"/>
          <p:cNvSpPr txBox="1">
            <a:spLocks/>
          </p:cNvSpPr>
          <p:nvPr/>
        </p:nvSpPr>
        <p:spPr>
          <a:xfrm>
            <a:off x="1905000" y="6477000"/>
            <a:ext cx="4343400" cy="2286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defPPr>
              <a:defRPr lang="en-US"/>
            </a:defPPr>
            <a:lvl1pPr marL="0" algn="r" defTabSz="914400" rtl="0" eaLnBrk="1" latinLnBrk="0" hangingPunct="1">
              <a:defRPr sz="10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IN" dirty="0" smtClean="0"/>
              <a:t>Mar Athanasius College of Engineering,Kothamangalam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575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219200"/>
            <a:ext cx="8229600" cy="3505200"/>
          </a:xfrm>
        </p:spPr>
        <p:txBody>
          <a:bodyPr>
            <a:noAutofit/>
          </a:bodyPr>
          <a:lstStyle/>
          <a:p>
            <a:pPr marL="0" indent="0">
              <a:lnSpc>
                <a:spcPct val="250000"/>
              </a:lnSpc>
              <a:buNone/>
            </a:pPr>
            <a:r>
              <a:rPr lang="en-IN" sz="2800" dirty="0" smtClean="0"/>
              <a:t>• </a:t>
            </a:r>
            <a:r>
              <a:rPr lang="en-US" sz="3200" dirty="0"/>
              <a:t>R</a:t>
            </a:r>
            <a:r>
              <a:rPr lang="en-US" sz="3200" dirty="0" smtClean="0"/>
              <a:t>uns multiple VPs on a single hardware phone</a:t>
            </a:r>
            <a:endParaRPr lang="en-US" sz="3200" dirty="0"/>
          </a:p>
          <a:p>
            <a:pPr lvl="1">
              <a:lnSpc>
                <a:spcPct val="110000"/>
              </a:lnSpc>
            </a:pPr>
            <a:r>
              <a:rPr lang="en-US" sz="2800" dirty="0" smtClean="0"/>
              <a:t>Interacted through touch screen</a:t>
            </a:r>
          </a:p>
          <a:p>
            <a:pPr marL="0" indent="0">
              <a:lnSpc>
                <a:spcPct val="110000"/>
              </a:lnSpc>
              <a:buNone/>
            </a:pPr>
            <a:endParaRPr lang="en-IN" sz="2800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1219200" y="381000"/>
            <a:ext cx="6172200" cy="1371600"/>
          </a:xfrm>
        </p:spPr>
        <p:txBody>
          <a:bodyPr>
            <a:normAutofit/>
          </a:bodyPr>
          <a:lstStyle/>
          <a:p>
            <a:pPr algn="ctr"/>
            <a:r>
              <a:rPr lang="en-US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Usage Model</a:t>
            </a:r>
            <a:endParaRPr lang="en-IN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Footer Placeholder 1"/>
          <p:cNvSpPr txBox="1">
            <a:spLocks/>
          </p:cNvSpPr>
          <p:nvPr/>
        </p:nvSpPr>
        <p:spPr>
          <a:xfrm>
            <a:off x="1905000" y="6477000"/>
            <a:ext cx="4343400" cy="2286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defPPr>
              <a:defRPr lang="en-US"/>
            </a:defPPr>
            <a:lvl1pPr marL="0" algn="r" defTabSz="914400" rtl="0" eaLnBrk="1" latinLnBrk="0" hangingPunct="1">
              <a:defRPr sz="10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IN" dirty="0" smtClean="0"/>
              <a:t>Mar Athanasius College of Engineering,Kothamangalam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2402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2438400"/>
            <a:ext cx="8229600" cy="3352800"/>
          </a:xfrm>
        </p:spPr>
        <p:txBody>
          <a:bodyPr>
            <a:noAutofit/>
          </a:bodyPr>
          <a:lstStyle/>
          <a:p>
            <a:pPr marL="0" indent="0">
              <a:lnSpc>
                <a:spcPct val="200000"/>
              </a:lnSpc>
              <a:buNone/>
            </a:pPr>
            <a:r>
              <a:rPr lang="en-IN" sz="2800" dirty="0" smtClean="0"/>
              <a:t>•</a:t>
            </a:r>
            <a:r>
              <a:rPr lang="en-IN" sz="3200" dirty="0" smtClean="0"/>
              <a:t>Access rights </a:t>
            </a:r>
          </a:p>
          <a:p>
            <a:pPr>
              <a:lnSpc>
                <a:spcPct val="200000"/>
              </a:lnSpc>
              <a:buFont typeface="Wingdings" pitchFamily="2" charset="2"/>
              <a:buChar char="Ø"/>
            </a:pPr>
            <a:r>
              <a:rPr lang="en-US" sz="2800" dirty="0" smtClean="0"/>
              <a:t>No access		</a:t>
            </a:r>
            <a:endParaRPr lang="en-US" sz="2800" dirty="0"/>
          </a:p>
          <a:p>
            <a:pPr>
              <a:lnSpc>
                <a:spcPct val="200000"/>
              </a:lnSpc>
              <a:buFont typeface="Wingdings" pitchFamily="2" charset="2"/>
              <a:buChar char="Ø"/>
            </a:pPr>
            <a:r>
              <a:rPr lang="en-US" sz="2800" dirty="0" smtClean="0"/>
              <a:t>Shared access</a:t>
            </a:r>
            <a:r>
              <a:rPr lang="en-US" sz="2800" dirty="0"/>
              <a:t>	</a:t>
            </a:r>
          </a:p>
          <a:p>
            <a:pPr>
              <a:lnSpc>
                <a:spcPct val="200000"/>
              </a:lnSpc>
              <a:buFont typeface="Wingdings" pitchFamily="2" charset="2"/>
              <a:buChar char="Ø"/>
            </a:pPr>
            <a:r>
              <a:rPr lang="en-US" sz="2800" dirty="0" smtClean="0"/>
              <a:t>Exclusive</a:t>
            </a:r>
            <a:endParaRPr lang="en-IN" sz="2800" dirty="0"/>
          </a:p>
          <a:p>
            <a:pPr marL="0" indent="0">
              <a:lnSpc>
                <a:spcPct val="110000"/>
              </a:lnSpc>
              <a:buNone/>
            </a:pPr>
            <a:endParaRPr lang="en-IN" sz="2800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762000" y="76200"/>
            <a:ext cx="7543800" cy="1981200"/>
          </a:xfrm>
        </p:spPr>
        <p:txBody>
          <a:bodyPr>
            <a:normAutofit/>
          </a:bodyPr>
          <a:lstStyle/>
          <a:p>
            <a:pPr algn="ctr"/>
            <a:r>
              <a:rPr lang="en-US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Usage Model(cont..)</a:t>
            </a:r>
            <a:endParaRPr lang="en-IN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Footer Placeholder 1"/>
          <p:cNvSpPr txBox="1">
            <a:spLocks/>
          </p:cNvSpPr>
          <p:nvPr/>
        </p:nvSpPr>
        <p:spPr>
          <a:xfrm>
            <a:off x="1905000" y="6477000"/>
            <a:ext cx="4343400" cy="2286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defPPr>
              <a:defRPr lang="en-US"/>
            </a:defPPr>
            <a:lvl1pPr marL="0" algn="r" defTabSz="914400" rtl="0" eaLnBrk="1" latinLnBrk="0" hangingPunct="1">
              <a:defRPr sz="10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IN" dirty="0" smtClean="0"/>
              <a:t>Mar Athanasius College of Engineering,Kothamangalam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9582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371600"/>
            <a:ext cx="8229600" cy="3124200"/>
          </a:xfrm>
        </p:spPr>
        <p:txBody>
          <a:bodyPr>
            <a:noAutofit/>
          </a:bodyPr>
          <a:lstStyle/>
          <a:p>
            <a:pPr hangingPunct="0">
              <a:lnSpc>
                <a:spcPct val="200000"/>
              </a:lnSpc>
              <a:buFont typeface="Wingdings" pitchFamily="2" charset="2"/>
              <a:buChar char="Ø"/>
            </a:pPr>
            <a:r>
              <a:rPr lang="en-US" sz="2800" dirty="0" smtClean="0"/>
              <a:t>Each process - their own </a:t>
            </a:r>
            <a:r>
              <a:rPr lang="en-US" sz="2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Dalvik VM</a:t>
            </a:r>
            <a:endParaRPr lang="en-US" sz="2800" dirty="0" smtClean="0"/>
          </a:p>
          <a:p>
            <a:pPr hangingPunct="0">
              <a:lnSpc>
                <a:spcPct val="200000"/>
              </a:lnSpc>
              <a:buFont typeface="Wingdings" pitchFamily="2" charset="2"/>
              <a:buChar char="Ø"/>
            </a:pPr>
            <a:r>
              <a:rPr lang="en-US" sz="2800" dirty="0" smtClean="0"/>
              <a:t>Dalvik </a:t>
            </a:r>
            <a:r>
              <a:rPr lang="en-US" sz="2800" dirty="0"/>
              <a:t>-</a:t>
            </a:r>
            <a:r>
              <a:rPr lang="en-US" sz="2800" dirty="0" smtClean="0"/>
              <a:t> no mechanism - multiple phones.</a:t>
            </a: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304800" y="90985"/>
            <a:ext cx="6400800" cy="1890215"/>
          </a:xfrm>
        </p:spPr>
        <p:txBody>
          <a:bodyPr>
            <a:normAutofit/>
          </a:bodyPr>
          <a:lstStyle/>
          <a:p>
            <a:r>
              <a:rPr lang="en-US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System Architecture</a:t>
            </a:r>
            <a:endParaRPr lang="en-IN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Footer Placeholder 1"/>
          <p:cNvSpPr txBox="1">
            <a:spLocks/>
          </p:cNvSpPr>
          <p:nvPr/>
        </p:nvSpPr>
        <p:spPr>
          <a:xfrm>
            <a:off x="1905000" y="6477000"/>
            <a:ext cx="4343400" cy="2286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defPPr>
              <a:defRPr lang="en-US"/>
            </a:defPPr>
            <a:lvl1pPr marL="0" algn="r" defTabSz="914400" rtl="0" eaLnBrk="1" latinLnBrk="0" hangingPunct="1">
              <a:defRPr sz="10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IN" dirty="0" smtClean="0"/>
              <a:t>Mar Athanasius College of Engineering,Kothamangalam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4182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omposite">
  <a:themeElements>
    <a:clrScheme name="Composite">
      <a:dk1>
        <a:sysClr val="windowText" lastClr="000000"/>
      </a:dk1>
      <a:lt1>
        <a:sysClr val="window" lastClr="FFFFFF"/>
      </a:lt1>
      <a:dk2>
        <a:srgbClr val="5B6973"/>
      </a:dk2>
      <a:lt2>
        <a:srgbClr val="E7ECED"/>
      </a:lt2>
      <a:accent1>
        <a:srgbClr val="98C723"/>
      </a:accent1>
      <a:accent2>
        <a:srgbClr val="59B0B9"/>
      </a:accent2>
      <a:accent3>
        <a:srgbClr val="DEAE00"/>
      </a:accent3>
      <a:accent4>
        <a:srgbClr val="B77BB4"/>
      </a:accent4>
      <a:accent5>
        <a:srgbClr val="E0773C"/>
      </a:accent5>
      <a:accent6>
        <a:srgbClr val="A98D63"/>
      </a:accent6>
      <a:hlink>
        <a:srgbClr val="26CBEC"/>
      </a:hlink>
      <a:folHlink>
        <a:srgbClr val="598C8C"/>
      </a:folHlink>
    </a:clrScheme>
    <a:fontScheme name="Composit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ompos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5000"/>
                <a:satMod val="300000"/>
              </a:schemeClr>
            </a:gs>
            <a:gs pos="12000">
              <a:schemeClr val="phClr">
                <a:tint val="50000"/>
                <a:shade val="90000"/>
                <a:satMod val="250000"/>
              </a:schemeClr>
            </a:gs>
            <a:gs pos="100000">
              <a:schemeClr val="phClr">
                <a:tint val="85000"/>
                <a:shade val="75000"/>
                <a:satMod val="1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75000"/>
                <a:shade val="95000"/>
                <a:satMod val="175000"/>
              </a:schemeClr>
            </a:gs>
            <a:gs pos="12000">
              <a:schemeClr val="phClr">
                <a:tint val="90000"/>
                <a:shade val="90000"/>
                <a:satMod val="150000"/>
              </a:schemeClr>
            </a:gs>
            <a:gs pos="100000">
              <a:schemeClr val="phClr">
                <a:tint val="100000"/>
                <a:shade val="75000"/>
                <a:satMod val="150000"/>
              </a:schemeClr>
            </a:gs>
          </a:gsLst>
          <a:lin ang="16200000" scaled="1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freezing" dir="t">
              <a:rot lat="0" lon="0" rev="6000000"/>
            </a:lightRig>
          </a:scene3d>
          <a:sp3d contourW="12700" prstMaterial="dkEdge">
            <a:bevelT w="44450" h="25400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80000"/>
                <a:satMod val="110000"/>
                <a:lumMod val="80000"/>
              </a:schemeClr>
            </a:gs>
            <a:gs pos="79000">
              <a:schemeClr val="phClr">
                <a:tint val="100000"/>
                <a:shade val="90000"/>
                <a:satMod val="105000"/>
                <a:lumMod val="100000"/>
              </a:schemeClr>
            </a:gs>
            <a:gs pos="100000">
              <a:schemeClr val="phClr">
                <a:tint val="95000"/>
                <a:shade val="100000"/>
                <a:satMod val="110000"/>
                <a:lumMod val="11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hade val="100000"/>
                <a:satMod val="100000"/>
                <a:lumMod val="110000"/>
              </a:schemeClr>
            </a:gs>
            <a:gs pos="83000">
              <a:schemeClr val="phClr">
                <a:shade val="75000"/>
                <a:satMod val="200000"/>
              </a:schemeClr>
            </a:gs>
            <a:gs pos="100000">
              <a:schemeClr val="phClr">
                <a:shade val="90000"/>
                <a:satMod val="200000"/>
              </a:schemeClr>
            </a:gs>
          </a:gsLst>
          <a:path path="circle">
            <a:fillToRect l="75000" t="100000" b="3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Composite</Template>
  <TotalTime>2546</TotalTime>
  <Words>870</Words>
  <Application>Microsoft Office PowerPoint</Application>
  <PresentationFormat>On-screen Show (4:3)</PresentationFormat>
  <Paragraphs>224</Paragraphs>
  <Slides>32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3" baseType="lpstr">
      <vt:lpstr>Composite</vt:lpstr>
      <vt:lpstr>WELCOME</vt:lpstr>
      <vt:lpstr>The Design, Implementation and Evaluation of Cells: A Virtual Smartphone Architecture</vt:lpstr>
      <vt:lpstr>Outline</vt:lpstr>
      <vt:lpstr>PowerPoint Presentation</vt:lpstr>
      <vt:lpstr>Why does it matter?</vt:lpstr>
      <vt:lpstr>How is Cells different?</vt:lpstr>
      <vt:lpstr>Usage Model</vt:lpstr>
      <vt:lpstr>Usage Model(cont..)</vt:lpstr>
      <vt:lpstr>System Architecture</vt:lpstr>
      <vt:lpstr>System Architecture(cont..)</vt:lpstr>
      <vt:lpstr>Cells Architecture</vt:lpstr>
      <vt:lpstr>Kernel-Level Device Virtualization</vt:lpstr>
      <vt:lpstr>User-Level Device Virtualization</vt:lpstr>
      <vt:lpstr>Scalability</vt:lpstr>
      <vt:lpstr>Security</vt:lpstr>
      <vt:lpstr>Graphics</vt:lpstr>
      <vt:lpstr>Graphics(cont..)</vt:lpstr>
      <vt:lpstr>Graphics(cont..)</vt:lpstr>
      <vt:lpstr>Power Management</vt:lpstr>
      <vt:lpstr>Power Management(cont..)</vt:lpstr>
      <vt:lpstr>Telephony</vt:lpstr>
      <vt:lpstr>Telephony(cont..)</vt:lpstr>
      <vt:lpstr>Radio Interface Layer</vt:lpstr>
      <vt:lpstr>Networking</vt:lpstr>
      <vt:lpstr>Networking(cont..)</vt:lpstr>
      <vt:lpstr>Experimental Results</vt:lpstr>
      <vt:lpstr>Experimental Results(cont..)</vt:lpstr>
      <vt:lpstr>Conclusion</vt:lpstr>
      <vt:lpstr>References</vt:lpstr>
      <vt:lpstr>References(cont..)</vt:lpstr>
      <vt:lpstr>Questions?..</vt:lpstr>
      <vt:lpstr>Thank You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Design, Implementation and Evaluation of Cells: A Virtual Smartphone Architecture</dc:title>
  <dc:creator>PS</dc:creator>
  <cp:lastModifiedBy>DELL</cp:lastModifiedBy>
  <cp:revision>374</cp:revision>
  <dcterms:created xsi:type="dcterms:W3CDTF">2006-08-16T00:00:00Z</dcterms:created>
  <dcterms:modified xsi:type="dcterms:W3CDTF">2013-07-29T19:04:15Z</dcterms:modified>
</cp:coreProperties>
</file>