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295" r:id="rId24"/>
    <p:sldId id="288" r:id="rId25"/>
    <p:sldId id="289" r:id="rId26"/>
    <p:sldId id="290" r:id="rId27"/>
    <p:sldId id="281" r:id="rId28"/>
    <p:sldId id="282" r:id="rId29"/>
    <p:sldId id="292" r:id="rId30"/>
    <p:sldId id="293" r:id="rId31"/>
    <p:sldId id="294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90E1E2-88B1-4F01-A7B3-14C9EB77C33C}" type="datetimeFigureOut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8AD7A-FC73-4BB2-82EC-AF0860FFFE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8AD7A-FC73-4BB2-82EC-AF0860FFFE7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8AD7A-FC73-4BB2-82EC-AF0860FFFE76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8AD7A-FC73-4BB2-82EC-AF0860FFFE76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EDBD7-16BE-4C75-B060-DB9086893809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461A5-46EE-454E-A4E3-6E4EDB1AB717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BC193-33E1-4FE8-9F3B-611932E8BD3B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D4353-36C3-4264-AEE6-F6F3440AED34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1B687-F97C-4EA9-B43E-336369D4317F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E1BC4-A33F-47F7-95E2-96A8371BEBC1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AE33C-D654-482C-AE17-CC55E4209E9D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5419C-CAAE-467D-9CCB-780A76A6D284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8AE11-858F-4AEF-9F13-2BBB777C8198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93F5D-1EA3-47BE-B9B8-6BAB91AC10E2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A000-402B-49C4-8DE5-488D50C44387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855C1B-1B1C-41AF-A5C3-7F088E5CD276}" type="datetime1">
              <a:rPr lang="en-US" smtClean="0"/>
              <a:pPr/>
              <a:t>10/24/2013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COMPUTER SCIENCE DEPARTMENT, MA COLLEGE OF ENGINEERING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2D7422-5EBB-475F-90CE-662A5590D85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40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WELCOME</a:t>
            </a:r>
            <a:endParaRPr lang="en-US" sz="8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6388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ALGORITHM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5344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u="sng" dirty="0" smtClean="0">
                <a:latin typeface="Trebuchet MS" pitchFamily="34" charset="0"/>
              </a:rPr>
              <a:t>Steps: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>
                <a:latin typeface="Trebuchet MS" pitchFamily="34" charset="0"/>
              </a:rPr>
              <a:t>Generate a schedule for each input task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>
                <a:latin typeface="Trebuchet MS" pitchFamily="34" charset="0"/>
              </a:rPr>
              <a:t>while there are 2 or more schedules.  do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>
                <a:latin typeface="Trebuchet MS" pitchFamily="34" charset="0"/>
              </a:rPr>
              <a:t>Choose 2 schedules </a:t>
            </a:r>
            <a:r>
              <a:rPr lang="en-US" sz="3200" dirty="0" err="1" smtClean="0">
                <a:latin typeface="Trebuchet MS" pitchFamily="34" charset="0"/>
              </a:rPr>
              <a:t>s,t</a:t>
            </a:r>
            <a:r>
              <a:rPr lang="en-US" sz="3200" dirty="0" smtClean="0">
                <a:latin typeface="Trebuchet MS" pitchFamily="34" charset="0"/>
              </a:rPr>
              <a:t> to be concatenated that satisfy Criteria 1 and 2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>
                <a:latin typeface="Trebuchet MS" pitchFamily="34" charset="0"/>
              </a:rPr>
              <a:t>Concatenate s and t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>
                <a:latin typeface="Trebuchet MS" pitchFamily="34" charset="0"/>
              </a:rPr>
              <a:t>end while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3200" dirty="0" smtClean="0">
                <a:latin typeface="Trebuchet MS" pitchFamily="34" charset="0"/>
              </a:rPr>
              <a:t>Return the final schedule</a:t>
            </a:r>
          </a:p>
          <a:p>
            <a:pPr marL="514350" indent="-514350">
              <a:buClrTx/>
              <a:buFont typeface="+mj-lt"/>
              <a:buAutoNum type="arabicPeriod"/>
            </a:pPr>
            <a:endParaRPr lang="en-US" sz="3200" dirty="0" smtClean="0">
              <a:latin typeface="Trebuchet MS" pitchFamily="34" charset="0"/>
            </a:endParaRPr>
          </a:p>
          <a:p>
            <a:pPr>
              <a:buNone/>
            </a:pPr>
            <a:endParaRPr lang="en-US" sz="3200" dirty="0" smtClean="0">
              <a:latin typeface="Trebuchet MS" pitchFamily="34" charset="0"/>
            </a:endParaRPr>
          </a:p>
          <a:p>
            <a:pPr>
              <a:buNone/>
            </a:pPr>
            <a:endParaRPr lang="en-US" sz="3200" u="sng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1816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CRITERION 1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To concatenate t to the end of s, there must not be a path from t to s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u="sng" dirty="0" smtClean="0">
                <a:latin typeface="Trebuchet MS" pitchFamily="34" charset="0"/>
              </a:rPr>
              <a:t>Example:</a:t>
            </a:r>
          </a:p>
          <a:p>
            <a:pPr>
              <a:buClrTx/>
              <a:buNone/>
            </a:pPr>
            <a:endParaRPr lang="en-US" sz="3200" u="sng" dirty="0" smtClean="0">
              <a:latin typeface="Trebuchet MS" pitchFamily="34" charset="0"/>
            </a:endParaRPr>
          </a:p>
          <a:p>
            <a:pPr>
              <a:buClrTx/>
              <a:buNone/>
            </a:pPr>
            <a:endParaRPr lang="en-US" sz="3200" u="sng" dirty="0" smtClean="0">
              <a:latin typeface="Trebuchet MS" pitchFamily="34" charset="0"/>
            </a:endParaRPr>
          </a:p>
          <a:p>
            <a:pPr lvl="4">
              <a:buClrTx/>
              <a:buFont typeface="Wingdings" pitchFamily="2" charset="2"/>
              <a:buChar char="§"/>
            </a:pPr>
            <a:endParaRPr lang="en-US" sz="2600" u="sng" dirty="0" smtClean="0">
              <a:latin typeface="Trebuchet MS" pitchFamily="34" charset="0"/>
            </a:endParaRPr>
          </a:p>
          <a:p>
            <a:pPr lvl="4">
              <a:buClrTx/>
              <a:buFont typeface="Wingdings" pitchFamily="2" charset="2"/>
              <a:buChar char="§"/>
            </a:pPr>
            <a:r>
              <a:rPr lang="en-US" sz="2600" u="sng" dirty="0" smtClean="0">
                <a:latin typeface="Trebuchet MS" pitchFamily="34" charset="0"/>
              </a:rPr>
              <a:t> </a:t>
            </a:r>
          </a:p>
          <a:p>
            <a:pPr>
              <a:buClrTx/>
              <a:buFont typeface="Wingdings" pitchFamily="2" charset="2"/>
              <a:buChar char="§"/>
            </a:pPr>
            <a:endParaRPr lang="en-US" sz="3200" u="sng" dirty="0" smtClean="0">
              <a:latin typeface="Trebuchet MS" pitchFamily="34" charset="0"/>
            </a:endParaRPr>
          </a:p>
          <a:p>
            <a:pPr>
              <a:buClrTx/>
              <a:buNone/>
            </a:pPr>
            <a:endParaRPr lang="en-US" sz="3200" u="sng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US" sz="3200" u="sng" dirty="0" smtClean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3340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219200" y="3733800"/>
            <a:ext cx="6096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95400" y="37338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</a:t>
            </a:r>
            <a:endParaRPr lang="en-US" sz="3600" dirty="0"/>
          </a:p>
        </p:txBody>
      </p:sp>
      <p:sp>
        <p:nvSpPr>
          <p:cNvPr id="21" name="Oval 20"/>
          <p:cNvSpPr/>
          <p:nvPr/>
        </p:nvSpPr>
        <p:spPr>
          <a:xfrm>
            <a:off x="2819400" y="3733800"/>
            <a:ext cx="6096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895600" y="38100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</a:t>
            </a:r>
            <a:endParaRPr lang="en-US" sz="3600" dirty="0"/>
          </a:p>
        </p:txBody>
      </p:sp>
      <p:cxnSp>
        <p:nvCxnSpPr>
          <p:cNvPr id="44" name="Straight Arrow Connector 43"/>
          <p:cNvCxnSpPr>
            <a:endCxn id="21" idx="2"/>
          </p:cNvCxnSpPr>
          <p:nvPr/>
        </p:nvCxnSpPr>
        <p:spPr>
          <a:xfrm>
            <a:off x="1828800" y="4114800"/>
            <a:ext cx="990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/>
          <p:cNvSpPr/>
          <p:nvPr/>
        </p:nvSpPr>
        <p:spPr>
          <a:xfrm>
            <a:off x="1371600" y="4953000"/>
            <a:ext cx="762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§"/>
            </a:pP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447800" y="5029200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st</a:t>
            </a: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CRITERION 2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There must not be a path between s and t with a path length greater than 1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u="sng" dirty="0" smtClean="0">
                <a:latin typeface="Trebuchet MS" pitchFamily="34" charset="0"/>
              </a:rPr>
              <a:t>Example</a:t>
            </a:r>
          </a:p>
          <a:p>
            <a:pPr>
              <a:buClrTx/>
              <a:buFont typeface="Wingdings" pitchFamily="2" charset="2"/>
              <a:buChar char="Ø"/>
            </a:pPr>
            <a:endParaRPr lang="en-US" sz="3200" u="sng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u="sng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§"/>
            </a:pPr>
            <a:r>
              <a:rPr lang="en-US" sz="3200" dirty="0" smtClean="0">
                <a:latin typeface="Trebuchet MS" pitchFamily="34" charset="0"/>
              </a:rPr>
              <a:t>s and t cannot be concatenated</a:t>
            </a:r>
          </a:p>
          <a:p>
            <a:pPr>
              <a:buClrTx/>
              <a:buNone/>
            </a:pPr>
            <a:endParaRPr lang="en-US" sz="3200" u="sng" dirty="0" smtClean="0">
              <a:latin typeface="Trebuchet MS" pitchFamily="34" charset="0"/>
            </a:endParaRPr>
          </a:p>
          <a:p>
            <a:pPr>
              <a:buClrTx/>
              <a:buNone/>
            </a:pPr>
            <a:endParaRPr lang="en-US" sz="32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7912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219200" y="4343400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124200" y="4343400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029200" y="4343400"/>
            <a:ext cx="9906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6" idx="6"/>
            <a:endCxn id="7" idx="2"/>
          </p:cNvCxnSpPr>
          <p:nvPr/>
        </p:nvCxnSpPr>
        <p:spPr>
          <a:xfrm>
            <a:off x="2209800" y="48006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6"/>
            <a:endCxn id="8" idx="2"/>
          </p:cNvCxnSpPr>
          <p:nvPr/>
        </p:nvCxnSpPr>
        <p:spPr>
          <a:xfrm>
            <a:off x="4114800" y="4800600"/>
            <a:ext cx="914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24000" y="4419600"/>
            <a:ext cx="53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endParaRPr lang="en-US" sz="40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0" y="4419600"/>
            <a:ext cx="53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PROPERTIES OF CONCATENATION OPERATION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229600" cy="438912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Not Commutative</a:t>
            </a:r>
          </a:p>
          <a:p>
            <a:pPr lvl="3">
              <a:buClrTx/>
              <a:buFont typeface="Wingdings" pitchFamily="2" charset="2"/>
              <a:buChar char="§"/>
            </a:pPr>
            <a:endParaRPr lang="en-US" sz="28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Associative</a:t>
            </a:r>
          </a:p>
          <a:p>
            <a:pPr lvl="3">
              <a:buClrTx/>
              <a:buFont typeface="Wingdings" pitchFamily="2" charset="2"/>
              <a:buChar char="§"/>
            </a:pPr>
            <a:endParaRPr lang="en-US" sz="28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4102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32770" name="Equation" r:id="rId3" imgW="0" imgH="0" progId="Equation.3">
              <p:embed/>
            </p:oleObj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1371601" y="2971800"/>
          <a:ext cx="2666999" cy="559961"/>
        </p:xfrm>
        <a:graphic>
          <a:graphicData uri="http://schemas.openxmlformats.org/presentationml/2006/ole">
            <p:oleObj spid="_x0000_s32771" name="Equation" r:id="rId4" imgW="698400" imgH="152280" progId="Equation.3">
              <p:embed/>
            </p:oleObj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1295400" y="4648200"/>
          <a:ext cx="3886200" cy="797169"/>
        </p:xfrm>
        <a:graphic>
          <a:graphicData uri="http://schemas.openxmlformats.org/presentationml/2006/ole">
            <p:oleObj spid="_x0000_s32772" name="Equation" r:id="rId5" imgW="1320480" imgH="2030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SCHEDULE SELECTION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Schedules are selected by the term Similarity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Similarity between 2 schedules</a:t>
            </a:r>
          </a:p>
          <a:p>
            <a:pPr lvl="3">
              <a:buClrTx/>
              <a:buFont typeface="Wingdings" pitchFamily="2" charset="2"/>
              <a:buChar char="§"/>
            </a:pPr>
            <a:r>
              <a:rPr lang="en-US" sz="2800" dirty="0" smtClean="0">
                <a:latin typeface="Trebuchet MS" pitchFamily="34" charset="0"/>
              </a:rPr>
              <a:t>|hits|-|misses|-C|dirty evictions|</a:t>
            </a:r>
          </a:p>
          <a:p>
            <a:pPr lvl="3">
              <a:buClrTx/>
              <a:buFont typeface="Wingdings" pitchFamily="2" charset="2"/>
              <a:buChar char="§"/>
            </a:pPr>
            <a:r>
              <a:rPr lang="en-US" sz="2800" dirty="0" smtClean="0">
                <a:latin typeface="Trebuchet MS" pitchFamily="34" charset="0"/>
              </a:rPr>
              <a:t>C is a constant greater than 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49530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SCHEDULE SELECTION(CONTD..)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Hits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800" dirty="0" smtClean="0">
                <a:latin typeface="Trebuchet MS" pitchFamily="34" charset="0"/>
              </a:rPr>
              <a:t>Data that t needs for its first task and was used by last task in s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Misses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800" dirty="0" smtClean="0">
                <a:latin typeface="Trebuchet MS" pitchFamily="34" charset="0"/>
              </a:rPr>
              <a:t>Data that first task in t needs but last task in s was not used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Dirty evictions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800" dirty="0" smtClean="0">
                <a:latin typeface="Trebuchet MS" pitchFamily="34" charset="0"/>
              </a:rPr>
              <a:t>Data that last task in s writes to, but is not used by first task in t</a:t>
            </a:r>
          </a:p>
          <a:p>
            <a:pPr lvl="2">
              <a:buClrTx/>
              <a:buNone/>
            </a:pPr>
            <a:endParaRPr lang="en-US" sz="2800" dirty="0" smtClean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7150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EXAMPLE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200"/>
          </a:xfrm>
        </p:spPr>
        <p:txBody>
          <a:bodyPr>
            <a:normAutofit lnSpcReduction="1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Initial schedule graph</a:t>
            </a: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Take C=5</a:t>
            </a:r>
          </a:p>
          <a:p>
            <a:pPr lvl="2">
              <a:buClrTx/>
              <a:buNone/>
            </a:pPr>
            <a:endParaRPr lang="en-US" sz="27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7150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905000" y="2362200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14800" y="2438400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14800" y="3657600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905000" y="3657600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048000" y="5181600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5" idx="4"/>
            <a:endCxn id="8" idx="0"/>
          </p:cNvCxnSpPr>
          <p:nvPr/>
        </p:nvCxnSpPr>
        <p:spPr>
          <a:xfrm rot="5400000">
            <a:off x="1943100" y="33528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4"/>
            <a:endCxn id="7" idx="0"/>
          </p:cNvCxnSpPr>
          <p:nvPr/>
        </p:nvCxnSpPr>
        <p:spPr>
          <a:xfrm rot="5400000">
            <a:off x="4191000" y="33909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4"/>
            <a:endCxn id="7" idx="1"/>
          </p:cNvCxnSpPr>
          <p:nvPr/>
        </p:nvCxnSpPr>
        <p:spPr>
          <a:xfrm rot="16200000" flipH="1">
            <a:off x="2876550" y="2419349"/>
            <a:ext cx="710033" cy="19673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4"/>
            <a:endCxn id="9" idx="0"/>
          </p:cNvCxnSpPr>
          <p:nvPr/>
        </p:nvCxnSpPr>
        <p:spPr>
          <a:xfrm rot="16200000" flipH="1">
            <a:off x="2400300" y="4191000"/>
            <a:ext cx="8382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7" idx="4"/>
            <a:endCxn id="9" idx="0"/>
          </p:cNvCxnSpPr>
          <p:nvPr/>
        </p:nvCxnSpPr>
        <p:spPr>
          <a:xfrm rot="5400000">
            <a:off x="3505200" y="4229100"/>
            <a:ext cx="838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981200" y="2286000"/>
            <a:ext cx="76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1</a:t>
            </a:r>
            <a:endParaRPr lang="en-US" sz="4000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4191000" y="2362200"/>
            <a:ext cx="91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2</a:t>
            </a:r>
            <a:endParaRPr lang="en-US" sz="4000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1981200" y="3581400"/>
            <a:ext cx="83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3</a:t>
            </a:r>
            <a:endParaRPr lang="en-US" sz="4000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4191000" y="3559314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4</a:t>
            </a:r>
            <a:endParaRPr lang="en-US" sz="4000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3124200" y="5083314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5</a:t>
            </a:r>
            <a:endParaRPr lang="en-US" sz="4000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EXAMPLE(CONTD..)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5626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81600"/>
          </a:xfrm>
        </p:spPr>
        <p:txBody>
          <a:bodyPr/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First Schedule Selection</a:t>
            </a:r>
          </a:p>
          <a:p>
            <a:pPr>
              <a:buClrTx/>
              <a:buNone/>
            </a:pPr>
            <a:endParaRPr lang="en-US" sz="3200" dirty="0" smtClean="0">
              <a:latin typeface="Trebuchet MS" pitchFamily="34" charset="0"/>
            </a:endParaRPr>
          </a:p>
          <a:p>
            <a:pPr fontAlgn="t">
              <a:buNone/>
            </a:pPr>
            <a:endParaRPr lang="en-US" sz="3200" b="1" dirty="0" smtClean="0"/>
          </a:p>
          <a:p>
            <a:pPr fontAlgn="t"/>
            <a:endParaRPr lang="en-US" sz="3200" b="1" dirty="0" smtClean="0"/>
          </a:p>
          <a:p>
            <a:pPr fontAlgn="t"/>
            <a:endParaRPr lang="en-US" sz="3200" b="1" dirty="0" smtClean="0"/>
          </a:p>
          <a:p>
            <a:pPr fontAlgn="t"/>
            <a:endParaRPr lang="en-US" sz="3200" b="1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 fontAlgn="t"/>
            <a:endParaRPr lang="en-US" sz="3200" dirty="0" smtClean="0"/>
          </a:p>
          <a:p>
            <a:pPr>
              <a:buClrTx/>
              <a:buNone/>
            </a:pPr>
            <a:endParaRPr lang="en-US" sz="3200" dirty="0">
              <a:latin typeface="Trebuchet MS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762000" y="1524000"/>
          <a:ext cx="7696200" cy="48464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533400"/>
                <a:gridCol w="838200"/>
                <a:gridCol w="1295400"/>
                <a:gridCol w="2743200"/>
                <a:gridCol w="1752600"/>
              </a:tblGrid>
              <a:tr h="884013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t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hits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rebuchet MS" pitchFamily="34" charset="0"/>
                        </a:rPr>
                        <a:t>misses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rebuchet MS" pitchFamily="34" charset="0"/>
                        </a:rPr>
                        <a:t>dirty  evictions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similarity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  <a:endParaRPr lang="en-US" sz="2000" baseline="-25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-6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  <a:endParaRPr lang="en-US" sz="20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1800" baseline="-25000" dirty="0" smtClean="0">
                          <a:latin typeface="Trebuchet MS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-5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  <a:endParaRPr lang="en-US" sz="2000" baseline="-25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D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0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S1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5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baseline="-25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A,C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-6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baseline="-25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0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baseline="-25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A,D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baseline="-25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5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2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</a:t>
                      </a:r>
                      <a:endParaRPr lang="en-US" sz="2000" baseline="-25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21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</a:t>
                      </a:r>
                      <a:endParaRPr lang="en-US" sz="2000" baseline="-25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1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EXAMPLE(CONTD..)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60198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1371600"/>
          <a:ext cx="83820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838200"/>
                <a:gridCol w="914400"/>
                <a:gridCol w="1295400"/>
                <a:gridCol w="25908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t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hits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misses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dirty evictions 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similarity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A,D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B,C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B,C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-7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B,C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-7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EXAMPLE(CONTD..)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4152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S</a:t>
            </a:r>
            <a:r>
              <a:rPr lang="en-US" sz="3200" baseline="-25000" dirty="0" smtClean="0">
                <a:latin typeface="Trebuchet MS" pitchFamily="34" charset="0"/>
              </a:rPr>
              <a:t>3</a:t>
            </a:r>
            <a:r>
              <a:rPr lang="en-US" sz="3200" dirty="0" smtClean="0">
                <a:latin typeface="Trebuchet MS" pitchFamily="34" charset="0"/>
              </a:rPr>
              <a:t> and S</a:t>
            </a:r>
            <a:r>
              <a:rPr lang="en-US" sz="3200" baseline="-25000" dirty="0" smtClean="0">
                <a:latin typeface="Trebuchet MS" pitchFamily="34" charset="0"/>
              </a:rPr>
              <a:t>5</a:t>
            </a:r>
            <a:r>
              <a:rPr lang="en-US" sz="3200" dirty="0" smtClean="0">
                <a:latin typeface="Trebuchet MS" pitchFamily="34" charset="0"/>
              </a:rPr>
              <a:t> are concatenated because of higher similarity of 2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Second Schedule Graph             </a:t>
            </a: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None/>
            </a:pPr>
            <a:r>
              <a:rPr lang="en-US" sz="3200" dirty="0" smtClean="0">
                <a:latin typeface="Trebuchet MS" pitchFamily="34" charset="0"/>
              </a:rPr>
              <a:t>                                        </a:t>
            </a:r>
          </a:p>
          <a:p>
            <a:pPr>
              <a:buClrTx/>
              <a:buNone/>
            </a:pPr>
            <a:endParaRPr lang="en-US" sz="32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9436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3962400" y="55626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257800" y="4160302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2667000" y="41910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5257800" y="2743200"/>
            <a:ext cx="838200" cy="83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5410200" y="27432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2</a:t>
            </a:r>
            <a:endParaRPr lang="en-US" sz="4000" baseline="-25000" dirty="0"/>
          </a:p>
        </p:txBody>
      </p:sp>
      <p:sp>
        <p:nvSpPr>
          <p:cNvPr id="62" name="TextBox 61"/>
          <p:cNvSpPr txBox="1"/>
          <p:nvPr/>
        </p:nvSpPr>
        <p:spPr>
          <a:xfrm>
            <a:off x="2819400" y="41910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1</a:t>
            </a:r>
            <a:endParaRPr lang="en-US" sz="4000" baseline="-25000" dirty="0"/>
          </a:p>
        </p:txBody>
      </p:sp>
      <p:sp>
        <p:nvSpPr>
          <p:cNvPr id="63" name="TextBox 62"/>
          <p:cNvSpPr txBox="1"/>
          <p:nvPr/>
        </p:nvSpPr>
        <p:spPr>
          <a:xfrm>
            <a:off x="5410200" y="4191000"/>
            <a:ext cx="99060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aseline="-25000" dirty="0" smtClean="0"/>
              <a:t>S4</a:t>
            </a:r>
            <a:endParaRPr lang="en-US" sz="4000" baseline="-25000" dirty="0"/>
          </a:p>
        </p:txBody>
      </p:sp>
      <p:sp>
        <p:nvSpPr>
          <p:cNvPr id="64" name="TextBox 63"/>
          <p:cNvSpPr txBox="1"/>
          <p:nvPr/>
        </p:nvSpPr>
        <p:spPr>
          <a:xfrm>
            <a:off x="4114800" y="5562600"/>
            <a:ext cx="13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35</a:t>
            </a:r>
            <a:endParaRPr lang="en-US" sz="4000" baseline="-25000" dirty="0"/>
          </a:p>
        </p:txBody>
      </p:sp>
      <p:cxnSp>
        <p:nvCxnSpPr>
          <p:cNvPr id="65" name="Straight Arrow Connector 64"/>
          <p:cNvCxnSpPr>
            <a:stCxn id="60" idx="4"/>
            <a:endCxn id="58" idx="0"/>
          </p:cNvCxnSpPr>
          <p:nvPr/>
        </p:nvCxnSpPr>
        <p:spPr>
          <a:xfrm rot="5400000">
            <a:off x="5387449" y="3870851"/>
            <a:ext cx="57890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endCxn id="58" idx="2"/>
          </p:cNvCxnSpPr>
          <p:nvPr/>
        </p:nvCxnSpPr>
        <p:spPr>
          <a:xfrm>
            <a:off x="3505200" y="4572000"/>
            <a:ext cx="1752600" cy="74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58" idx="3"/>
          </p:cNvCxnSpPr>
          <p:nvPr/>
        </p:nvCxnSpPr>
        <p:spPr>
          <a:xfrm rot="5400000">
            <a:off x="4594752" y="4776799"/>
            <a:ext cx="686849" cy="884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62" idx="2"/>
          </p:cNvCxnSpPr>
          <p:nvPr/>
        </p:nvCxnSpPr>
        <p:spPr>
          <a:xfrm rot="16200000" flipH="1">
            <a:off x="3554343" y="4697343"/>
            <a:ext cx="663714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219200"/>
            <a:ext cx="86106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5400" dirty="0" smtClean="0">
                <a:latin typeface="Trebuchet MS" pitchFamily="34" charset="0"/>
              </a:rPr>
              <a:t>SCHEDULING TO OPTIMIZE</a:t>
            </a:r>
            <a:br>
              <a:rPr lang="en-US" sz="5400" dirty="0" smtClean="0">
                <a:latin typeface="Trebuchet MS" pitchFamily="34" charset="0"/>
              </a:rPr>
            </a:br>
            <a:r>
              <a:rPr lang="en-US" sz="5400" dirty="0" smtClean="0">
                <a:latin typeface="Trebuchet MS" pitchFamily="34" charset="0"/>
              </a:rPr>
              <a:t>CACHE UTILIZATION FOR</a:t>
            </a:r>
            <a:br>
              <a:rPr lang="en-US" sz="5400" dirty="0" smtClean="0">
                <a:latin typeface="Trebuchet MS" pitchFamily="34" charset="0"/>
              </a:rPr>
            </a:br>
            <a:r>
              <a:rPr lang="en-US" sz="5400" dirty="0" smtClean="0">
                <a:latin typeface="Trebuchet MS" pitchFamily="34" charset="0"/>
              </a:rPr>
              <a:t>NON-VOLATILE MAIN MEMORY</a:t>
            </a:r>
            <a:endParaRPr lang="en-US" sz="5400" dirty="0">
              <a:latin typeface="Trebuchet MS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00800" y="4038600"/>
            <a:ext cx="3429000" cy="1600200"/>
          </a:xfrm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solidFill>
                  <a:schemeClr val="bg1"/>
                </a:solidFill>
              </a:rPr>
              <a:t>AKSHAY VIJAYAN</a:t>
            </a:r>
          </a:p>
          <a:p>
            <a:pPr algn="just"/>
            <a:r>
              <a:rPr lang="en-US" sz="2400" dirty="0" smtClean="0">
                <a:solidFill>
                  <a:schemeClr val="bg1"/>
                </a:solidFill>
              </a:rPr>
              <a:t>ROLL NO:</a:t>
            </a:r>
            <a:r>
              <a:rPr lang="en-US" sz="2400" dirty="0" smtClean="0">
                <a:solidFill>
                  <a:schemeClr val="bg1"/>
                </a:solidFill>
                <a:latin typeface="Trebuchet MS" pitchFamily="34" charset="0"/>
              </a:rPr>
              <a:t>03</a:t>
            </a:r>
          </a:p>
          <a:p>
            <a:pPr algn="just"/>
            <a:r>
              <a:rPr lang="en-US" sz="2400" dirty="0" smtClean="0">
                <a:solidFill>
                  <a:schemeClr val="bg1"/>
                </a:solidFill>
                <a:latin typeface="Trebuchet MS" pitchFamily="34" charset="0"/>
              </a:rPr>
              <a:t>S</a:t>
            </a:r>
            <a:r>
              <a:rPr lang="en-US" sz="2400" baseline="-25000" dirty="0" smtClean="0">
                <a:solidFill>
                  <a:schemeClr val="bg1"/>
                </a:solidFill>
                <a:latin typeface="Trebuchet MS" pitchFamily="34" charset="0"/>
              </a:rPr>
              <a:t>7</a:t>
            </a:r>
            <a:r>
              <a:rPr lang="en-US" sz="2400" dirty="0" smtClean="0">
                <a:solidFill>
                  <a:schemeClr val="bg1"/>
                </a:solidFill>
                <a:latin typeface="Trebuchet MS" pitchFamily="34" charset="0"/>
              </a:rPr>
              <a:t>R</a:t>
            </a:r>
            <a:endParaRPr lang="en-US" sz="2400" dirty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6388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4191000"/>
            <a:ext cx="5936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400" dirty="0">
                <a:solidFill>
                  <a:schemeClr val="bg1"/>
                </a:solidFill>
              </a:rPr>
              <a:t>TOPIC APPROVAL  	-	</a:t>
            </a:r>
            <a:r>
              <a:rPr lang="en-IN" sz="2400" dirty="0" smtClean="0">
                <a:solidFill>
                  <a:schemeClr val="bg1"/>
                </a:solidFill>
              </a:rPr>
              <a:t>05/09/2013</a:t>
            </a:r>
            <a:endParaRPr lang="en-IN" sz="2400" dirty="0">
              <a:solidFill>
                <a:schemeClr val="bg1"/>
              </a:solidFill>
            </a:endParaRPr>
          </a:p>
          <a:p>
            <a:r>
              <a:rPr lang="en-IN" sz="2400" dirty="0">
                <a:solidFill>
                  <a:schemeClr val="bg1"/>
                </a:solidFill>
              </a:rPr>
              <a:t>SLIDE APPROVAL   	-	</a:t>
            </a:r>
            <a:r>
              <a:rPr lang="en-IN" sz="2400" dirty="0" smtClean="0">
                <a:solidFill>
                  <a:schemeClr val="bg1"/>
                </a:solidFill>
              </a:rPr>
              <a:t>12/09/2013</a:t>
            </a:r>
            <a:endParaRPr lang="en-IN" sz="2400" dirty="0">
              <a:solidFill>
                <a:schemeClr val="bg1"/>
              </a:solidFill>
            </a:endParaRPr>
          </a:p>
          <a:p>
            <a:r>
              <a:rPr lang="en-IN" sz="2400" dirty="0">
                <a:solidFill>
                  <a:schemeClr val="bg1"/>
                </a:solidFill>
              </a:rPr>
              <a:t>TOPIC AND SLIDE APPROVED</a:t>
            </a:r>
          </a:p>
          <a:p>
            <a:r>
              <a:rPr lang="en-IN" sz="2400" dirty="0">
                <a:solidFill>
                  <a:schemeClr val="bg1"/>
                </a:solidFill>
              </a:rPr>
              <a:t>By :  </a:t>
            </a:r>
            <a:r>
              <a:rPr lang="en-IN" sz="2400" dirty="0" smtClean="0">
                <a:solidFill>
                  <a:schemeClr val="bg1"/>
                </a:solidFill>
              </a:rPr>
              <a:t>Mrs</a:t>
            </a:r>
            <a:r>
              <a:rPr lang="en-IN" sz="2400" dirty="0">
                <a:solidFill>
                  <a:schemeClr val="bg1"/>
                </a:solidFill>
              </a:rPr>
              <a:t>. JISHA P ABRAHAM</a:t>
            </a:r>
          </a:p>
          <a:p>
            <a:endParaRPr lang="en-IN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EXAMPLE(CONTD..)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/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Second Schedule Selection</a:t>
            </a:r>
          </a:p>
          <a:p>
            <a:pPr>
              <a:buClrTx/>
              <a:buNone/>
            </a:pPr>
            <a:endParaRPr lang="en-US" sz="32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8674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" y="1219200"/>
          <a:ext cx="7772400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85800"/>
                <a:gridCol w="838200"/>
                <a:gridCol w="1295400"/>
                <a:gridCol w="2590800"/>
                <a:gridCol w="1752600"/>
              </a:tblGrid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t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hits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misses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rebuchet MS" pitchFamily="34" charset="0"/>
                        </a:rPr>
                        <a:t>dirty evictions 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rebuchet MS" pitchFamily="34" charset="0"/>
                        </a:rPr>
                        <a:t>similarity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  <a:endParaRPr lang="en-US" sz="2000" baseline="-25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-6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-5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D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0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A,C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2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A,D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</a:t>
                      </a:r>
                      <a:endParaRPr lang="en-US" sz="2000" b="1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21335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4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B,C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-7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EXAMPLE(CONTD..)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S</a:t>
            </a:r>
            <a:r>
              <a:rPr lang="en-US" sz="3200" baseline="-25000" dirty="0" smtClean="0">
                <a:latin typeface="Trebuchet MS" pitchFamily="34" charset="0"/>
              </a:rPr>
              <a:t>1</a:t>
            </a:r>
            <a:r>
              <a:rPr lang="en-US" sz="3200" dirty="0" smtClean="0">
                <a:latin typeface="Trebuchet MS" pitchFamily="34" charset="0"/>
              </a:rPr>
              <a:t> and S</a:t>
            </a:r>
            <a:r>
              <a:rPr lang="en-US" sz="3200" baseline="-25000" dirty="0" smtClean="0">
                <a:latin typeface="Trebuchet MS" pitchFamily="34" charset="0"/>
              </a:rPr>
              <a:t>4</a:t>
            </a:r>
            <a:r>
              <a:rPr lang="en-US" sz="3200" dirty="0" smtClean="0">
                <a:latin typeface="Trebuchet MS" pitchFamily="34" charset="0"/>
              </a:rPr>
              <a:t> are concatenated because of higher similarity of 0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Third Schedule Graph</a:t>
            </a:r>
          </a:p>
          <a:p>
            <a:pPr lvl="8">
              <a:buClrTx/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3340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4114800" y="54864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14800" y="41148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14800" y="2895600"/>
            <a:ext cx="7620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stCxn id="7" idx="4"/>
            <a:endCxn id="6" idx="0"/>
          </p:cNvCxnSpPr>
          <p:nvPr/>
        </p:nvCxnSpPr>
        <p:spPr>
          <a:xfrm rot="5400000">
            <a:off x="4267200" y="38862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4"/>
            <a:endCxn id="5" idx="0"/>
          </p:cNvCxnSpPr>
          <p:nvPr/>
        </p:nvCxnSpPr>
        <p:spPr>
          <a:xfrm rot="5400000">
            <a:off x="4191000" y="518160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67200" y="2873514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2</a:t>
            </a:r>
            <a:endParaRPr 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4191000" y="4092714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14</a:t>
            </a:r>
            <a:endParaRPr lang="en-US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4191000" y="5410200"/>
            <a:ext cx="137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</a:t>
            </a:r>
            <a:r>
              <a:rPr lang="en-US" sz="4000" baseline="-25000" dirty="0" smtClean="0"/>
              <a:t>35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EXAMPLE(CONTD..)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 fontScale="92500" lnSpcReduction="20000"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Third Schedule Selection</a:t>
            </a: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None/>
            </a:pPr>
            <a:r>
              <a:rPr lang="en-US" sz="3200" dirty="0" smtClean="0">
                <a:latin typeface="Trebuchet MS" pitchFamily="34" charset="0"/>
              </a:rPr>
              <a:t> 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No need to concatenate S</a:t>
            </a:r>
            <a:r>
              <a:rPr lang="en-US" sz="3200" baseline="-25000" dirty="0" smtClean="0">
                <a:latin typeface="Trebuchet MS" pitchFamily="34" charset="0"/>
              </a:rPr>
              <a:t>14</a:t>
            </a:r>
            <a:r>
              <a:rPr lang="en-US" sz="3200" dirty="0" smtClean="0">
                <a:latin typeface="Trebuchet MS" pitchFamily="34" charset="0"/>
              </a:rPr>
              <a:t> and S</a:t>
            </a:r>
            <a:r>
              <a:rPr lang="en-US" sz="3200" baseline="-25000" dirty="0" smtClean="0">
                <a:latin typeface="Trebuchet MS" pitchFamily="34" charset="0"/>
              </a:rPr>
              <a:t>35</a:t>
            </a:r>
            <a:r>
              <a:rPr lang="en-US" sz="3200" dirty="0" smtClean="0">
                <a:latin typeface="Trebuchet MS" pitchFamily="34" charset="0"/>
              </a:rPr>
              <a:t> because of negative similarity</a:t>
            </a:r>
            <a:r>
              <a:rPr lang="en-US" sz="3200" baseline="-25000" dirty="0" smtClean="0">
                <a:latin typeface="Trebuchet MS" pitchFamily="34" charset="0"/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7150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1905000"/>
          <a:ext cx="7848600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609600"/>
                <a:gridCol w="838200"/>
                <a:gridCol w="228600"/>
                <a:gridCol w="1066800"/>
                <a:gridCol w="304800"/>
                <a:gridCol w="1828800"/>
                <a:gridCol w="457200"/>
                <a:gridCol w="1828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t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rebuchet MS" pitchFamily="34" charset="0"/>
                        </a:rPr>
                        <a:t>hits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800" dirty="0" smtClean="0">
                          <a:latin typeface="Trebuchet MS" pitchFamily="34" charset="0"/>
                        </a:rPr>
                        <a:t>misses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2800" dirty="0" smtClean="0">
                          <a:latin typeface="Trebuchet MS" pitchFamily="34" charset="0"/>
                        </a:rPr>
                        <a:t>dirty</a:t>
                      </a:r>
                      <a:r>
                        <a:rPr lang="en-US" sz="2800" baseline="0" dirty="0" smtClean="0">
                          <a:latin typeface="Trebuchet MS" pitchFamily="34" charset="0"/>
                        </a:rPr>
                        <a:t> </a:t>
                      </a:r>
                      <a:r>
                        <a:rPr lang="en-US" sz="2800" dirty="0" smtClean="0">
                          <a:latin typeface="Trebuchet MS" pitchFamily="34" charset="0"/>
                        </a:rPr>
                        <a:t>evictions 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rebuchet MS" pitchFamily="34" charset="0"/>
                        </a:rPr>
                        <a:t>similarity</a:t>
                      </a:r>
                      <a:endParaRPr lang="en-US" sz="28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14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 smtClean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B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-5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14</a:t>
                      </a:r>
                      <a:endParaRPr lang="en-US" sz="2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A,C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-6</a:t>
                      </a:r>
                      <a:endParaRPr lang="en-US" sz="2000" dirty="0">
                        <a:latin typeface="Trebuchet MS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2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14</a:t>
                      </a:r>
                      <a:endParaRPr lang="en-US" sz="20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35</a:t>
                      </a:r>
                      <a:endParaRPr lang="en-US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Trebuchet MS" pitchFamily="34" charset="0"/>
                        </a:rPr>
                        <a:t>S</a:t>
                      </a:r>
                      <a:r>
                        <a:rPr lang="en-US" sz="2000" baseline="-25000" dirty="0" smtClean="0">
                          <a:latin typeface="Trebuchet MS" pitchFamily="34" charset="0"/>
                        </a:rPr>
                        <a:t>2</a:t>
                      </a:r>
                      <a:endParaRPr lang="en-US" sz="2000" dirty="0" smtClean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rebuchet MS" pitchFamily="34" charset="0"/>
                        </a:rPr>
                        <a:t>Cannot</a:t>
                      </a:r>
                      <a:r>
                        <a:rPr lang="en-US" sz="2000" baseline="0" dirty="0" smtClean="0">
                          <a:latin typeface="Trebuchet MS" pitchFamily="34" charset="0"/>
                        </a:rPr>
                        <a:t>  be concatenated due to Criterion 1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ILP FORMULATION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000" dirty="0" smtClean="0">
                <a:latin typeface="Trebuchet MS" pitchFamily="34" charset="0"/>
              </a:rPr>
              <a:t>Integer Linear Programming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000" dirty="0" smtClean="0">
                <a:latin typeface="Trebuchet MS" pitchFamily="34" charset="0"/>
              </a:rPr>
              <a:t>It is used to formulate an objective function for total main memory access time.</a:t>
            </a:r>
          </a:p>
          <a:p>
            <a:pPr>
              <a:buClrTx/>
              <a:buNone/>
            </a:pPr>
            <a:endParaRPr lang="en-US" sz="3000" dirty="0" smtClean="0">
              <a:latin typeface="Trebuchet MS" pitchFamily="34" charset="0"/>
            </a:endParaRPr>
          </a:p>
          <a:p>
            <a:pPr lvl="1">
              <a:buClrTx/>
              <a:buFont typeface="Wingdings" pitchFamily="2" charset="2"/>
              <a:buChar char="v"/>
            </a:pPr>
            <a:endParaRPr lang="en-US" sz="2800" dirty="0" smtClean="0">
              <a:latin typeface="Trebuchet MS" pitchFamily="34" charset="0"/>
            </a:endParaRPr>
          </a:p>
          <a:p>
            <a:pPr lvl="1">
              <a:buClrTx/>
              <a:buNone/>
            </a:pPr>
            <a:endParaRPr lang="en-US" sz="2800" baseline="-25000" dirty="0" smtClean="0">
              <a:latin typeface="Trebuchet MS" pitchFamily="34" charset="0"/>
            </a:endParaRPr>
          </a:p>
          <a:p>
            <a:pPr lvl="2">
              <a:buClrTx/>
              <a:buFont typeface="Wingdings" pitchFamily="2" charset="2"/>
              <a:buChar char="v"/>
            </a:pPr>
            <a:endParaRPr lang="en-US" sz="3000" baseline="-25000" dirty="0" smtClean="0">
              <a:latin typeface="Trebuchet MS" pitchFamily="34" charset="0"/>
            </a:endParaRPr>
          </a:p>
          <a:p>
            <a:pPr lvl="2">
              <a:buClrTx/>
              <a:buNone/>
            </a:pPr>
            <a:r>
              <a:rPr lang="en-US" sz="2500" baseline="30000" dirty="0" smtClean="0">
                <a:latin typeface="Trebuchet MS" pitchFamily="34" charset="0"/>
              </a:rPr>
              <a:t> 		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60960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ILP FORMULATION(CONTD..)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Cache Misses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700" dirty="0" smtClean="0">
                <a:latin typeface="Trebuchet MS" pitchFamily="34" charset="0"/>
              </a:rPr>
              <a:t>Total no. of cache misses is same as total no. of main memory reads</a:t>
            </a:r>
          </a:p>
          <a:p>
            <a:pPr lvl="2">
              <a:buClrTx/>
              <a:buFont typeface="Wingdings" pitchFamily="2" charset="2"/>
              <a:buChar char="§"/>
            </a:pPr>
            <a:endParaRPr lang="en-US" sz="2800" dirty="0" smtClean="0">
              <a:latin typeface="Trebuchet MS" pitchFamily="34" charset="0"/>
            </a:endParaRPr>
          </a:p>
          <a:p>
            <a:pPr lvl="2">
              <a:buClrTx/>
              <a:buNone/>
            </a:pPr>
            <a:endParaRPr lang="en-US" sz="2700" dirty="0" smtClean="0">
              <a:latin typeface="Trebuchet MS" pitchFamily="34" charset="0"/>
            </a:endParaRPr>
          </a:p>
          <a:p>
            <a:pPr lvl="2">
              <a:buClrTx/>
              <a:buFont typeface="Wingdings" pitchFamily="2" charset="2"/>
              <a:buChar char="§"/>
            </a:pPr>
            <a:endParaRPr lang="en-US" sz="2700" dirty="0" smtClean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1816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8" name="Equation" r:id="rId4" imgW="0" imgH="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524000" y="3810000"/>
          <a:ext cx="6270171" cy="1524000"/>
        </p:xfrm>
        <a:graphic>
          <a:graphicData uri="http://schemas.openxmlformats.org/presentationml/2006/ole">
            <p:oleObj spid="_x0000_s1029" name="Equation" r:id="rId5" imgW="1828800" imgH="4442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ILP FORMULATION(CONTD..)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Dirty Evictions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800" dirty="0" smtClean="0">
                <a:latin typeface="Trebuchet MS" pitchFamily="34" charset="0"/>
              </a:rPr>
              <a:t>Total no. of dirty evictions is same as the total no. of main memory writes</a:t>
            </a:r>
          </a:p>
          <a:p>
            <a:pPr lvl="2">
              <a:buClrTx/>
              <a:buNone/>
            </a:pPr>
            <a:endParaRPr lang="en-US" sz="28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4102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049463" y="3810000"/>
          <a:ext cx="4511675" cy="1595438"/>
        </p:xfrm>
        <a:graphic>
          <a:graphicData uri="http://schemas.openxmlformats.org/presentationml/2006/ole">
            <p:oleObj spid="_x0000_s2052" name="Equation" r:id="rId3" imgW="1257120" imgH="4442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ILP FORMULATION(CONTD..)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Objective  Function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800" dirty="0" smtClean="0">
                <a:latin typeface="Trebuchet MS" pitchFamily="34" charset="0"/>
              </a:rPr>
              <a:t>Objective function is the total main memory access time</a:t>
            </a:r>
          </a:p>
          <a:p>
            <a:pPr lvl="2">
              <a:buClrTx/>
              <a:buFont typeface="Wingdings" pitchFamily="2" charset="2"/>
              <a:buChar char="§"/>
            </a:pPr>
            <a:endParaRPr lang="en-US" sz="2800" dirty="0" smtClean="0">
              <a:latin typeface="Trebuchet MS" pitchFamily="34" charset="0"/>
            </a:endParaRPr>
          </a:p>
          <a:p>
            <a:pPr lvl="2">
              <a:buClrTx/>
              <a:buFont typeface="Wingdings" pitchFamily="2" charset="2"/>
              <a:buChar char="§"/>
            </a:pPr>
            <a:endParaRPr lang="en-US" sz="28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7912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3076" name="Equation" r:id="rId3" imgW="0" imgH="0" progId="Equation.3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04813" y="4191000"/>
          <a:ext cx="8255000" cy="1066800"/>
        </p:xfrm>
        <a:graphic>
          <a:graphicData uri="http://schemas.openxmlformats.org/presentationml/2006/ole">
            <p:oleObj spid="_x0000_s3077" name="Equation" r:id="rId4" imgW="3733560" imgH="48240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CONCLUSION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NVM replacing DRAM as main memory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700" dirty="0" smtClean="0">
                <a:latin typeface="Trebuchet MS" pitchFamily="34" charset="0"/>
              </a:rPr>
              <a:t>Higher density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700" dirty="0" smtClean="0">
                <a:latin typeface="Trebuchet MS" pitchFamily="34" charset="0"/>
              </a:rPr>
              <a:t>Low static power consumption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700" dirty="0" smtClean="0">
                <a:latin typeface="Trebuchet MS" pitchFamily="34" charset="0"/>
              </a:rPr>
              <a:t>Low cost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Minimizing the main memory access time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700" dirty="0" smtClean="0">
                <a:latin typeface="Trebuchet MS" pitchFamily="34" charset="0"/>
              </a:rPr>
              <a:t>Concatenation scheduling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700" dirty="0" smtClean="0">
                <a:latin typeface="Trebuchet MS" pitchFamily="34" charset="0"/>
              </a:rPr>
              <a:t>ILP formulation</a:t>
            </a:r>
          </a:p>
          <a:p>
            <a:pPr lvl="2">
              <a:buClrTx/>
              <a:buFont typeface="Wingdings" pitchFamily="2" charset="2"/>
              <a:buChar char="§"/>
            </a:pPr>
            <a:endParaRPr lang="en-US" sz="27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5626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accent2"/>
                </a:solidFill>
                <a:latin typeface="Trebuchet MS" pitchFamily="34" charset="0"/>
              </a:rPr>
              <a:t>REFERENCE</a:t>
            </a:r>
            <a:endParaRPr lang="en-US" sz="4200" dirty="0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M. Wu and W. </a:t>
            </a:r>
            <a:r>
              <a:rPr lang="en-US" dirty="0" err="1" smtClean="0"/>
              <a:t>Zwaenepoel</a:t>
            </a:r>
            <a:r>
              <a:rPr lang="en-US" dirty="0" smtClean="0"/>
              <a:t>, “envy: a non-volatile, main memory storage system,” in </a:t>
            </a:r>
            <a:r>
              <a:rPr lang="en-US" i="1" dirty="0" smtClean="0"/>
              <a:t>ASPLOS-VI: Proceedings of the sixth international conference on Architectural support for programming languages and operating systems, San Jose, California, </a:t>
            </a:r>
            <a:r>
              <a:rPr lang="en-US" i="1" dirty="0" err="1" smtClean="0"/>
              <a:t>United</a:t>
            </a:r>
            <a:r>
              <a:rPr lang="en-US" dirty="0" err="1" smtClean="0"/>
              <a:t>States</a:t>
            </a:r>
            <a:r>
              <a:rPr lang="en-US" dirty="0" smtClean="0"/>
              <a:t>, 1994, pp. 86–97.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K. Lee and A. </a:t>
            </a:r>
            <a:r>
              <a:rPr lang="en-US" dirty="0" err="1" smtClean="0"/>
              <a:t>Orailoglu</a:t>
            </a:r>
            <a:r>
              <a:rPr lang="en-US" dirty="0" smtClean="0"/>
              <a:t>, “Application specific non-volatile primary memory for embedded systems,” in </a:t>
            </a:r>
            <a:r>
              <a:rPr lang="en-US" i="1" dirty="0" smtClean="0"/>
              <a:t>CODES/ISSS ’08: Proceedings of the 6th IEEE/ACM/IFIP international conference on Hardware/Software </a:t>
            </a:r>
            <a:r>
              <a:rPr lang="en-US" i="1" dirty="0" err="1" smtClean="0"/>
              <a:t>codesign</a:t>
            </a:r>
            <a:r>
              <a:rPr lang="en-US" i="1" dirty="0" smtClean="0"/>
              <a:t> and system synthesis, Atlanta, GA,</a:t>
            </a:r>
            <a:r>
              <a:rPr lang="en-US" dirty="0" smtClean="0"/>
              <a:t>USA, 2008, pp. 31–36.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67056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accent2"/>
                </a:solidFill>
                <a:latin typeface="Trebuchet MS" pitchFamily="34" charset="0"/>
              </a:rPr>
              <a:t>REFERENCE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J. </a:t>
            </a:r>
            <a:r>
              <a:rPr lang="en-US" dirty="0" err="1" smtClean="0"/>
              <a:t>Hu</a:t>
            </a:r>
            <a:r>
              <a:rPr lang="en-US" dirty="0" smtClean="0"/>
              <a:t>, C. </a:t>
            </a:r>
            <a:r>
              <a:rPr lang="en-US" dirty="0" err="1" smtClean="0"/>
              <a:t>Xue</a:t>
            </a:r>
            <a:r>
              <a:rPr lang="en-US" dirty="0" smtClean="0"/>
              <a:t>, W. Tseng, Q. </a:t>
            </a:r>
            <a:r>
              <a:rPr lang="en-US" dirty="0" err="1" smtClean="0"/>
              <a:t>Zhuge</a:t>
            </a:r>
            <a:r>
              <a:rPr lang="en-US" dirty="0" smtClean="0"/>
              <a:t>, and E. </a:t>
            </a:r>
            <a:r>
              <a:rPr lang="en-US" dirty="0" err="1" smtClean="0"/>
              <a:t>Sha</a:t>
            </a:r>
            <a:r>
              <a:rPr lang="en-US" dirty="0" smtClean="0"/>
              <a:t>, “Minimizing write activities to non-volatile memory via scheduling and </a:t>
            </a:r>
            <a:r>
              <a:rPr lang="en-US" dirty="0" err="1" smtClean="0"/>
              <a:t>recomputation</a:t>
            </a:r>
            <a:r>
              <a:rPr lang="en-US" dirty="0" smtClean="0"/>
              <a:t>,” in </a:t>
            </a:r>
            <a:r>
              <a:rPr lang="en-US" i="1" dirty="0" smtClean="0"/>
              <a:t>Application Specific Processors (SASP), 2010 IEEE 8th Symposium on, 2010, pp. 101–106.</a:t>
            </a:r>
          </a:p>
          <a:p>
            <a:pPr>
              <a:buFont typeface="Wingdings" pitchFamily="2" charset="2"/>
              <a:buChar char="v"/>
            </a:pPr>
            <a:r>
              <a:rPr lang="en-US" dirty="0" smtClean="0"/>
              <a:t>X. Wu, J. Li, L. Zhang, E. Speight, and Y. </a:t>
            </a:r>
            <a:r>
              <a:rPr lang="en-US" dirty="0" err="1" smtClean="0"/>
              <a:t>Xie</a:t>
            </a:r>
            <a:r>
              <a:rPr lang="en-US" dirty="0" smtClean="0"/>
              <a:t>, “Power and performance of read-write aware hybrid caches with nonvolatile memories,” in </a:t>
            </a:r>
            <a:r>
              <a:rPr lang="en-US" i="1" dirty="0" smtClean="0"/>
              <a:t>Proceedings of the Conference on </a:t>
            </a:r>
            <a:r>
              <a:rPr lang="en-US" i="1" dirty="0" err="1" smtClean="0"/>
              <a:t>Design,Automation</a:t>
            </a:r>
            <a:r>
              <a:rPr lang="en-US" i="1" dirty="0" smtClean="0"/>
              <a:t> and Test in Europe, 2009, pp. 737–742.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4102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CONTENTS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89120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Introduction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Existing System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Proposed System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Concatenation Scheduling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ILP Formulation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Conclusion</a:t>
            </a:r>
          </a:p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Reference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1054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8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rebuchet MS" pitchFamily="34" charset="0"/>
              </a:rPr>
              <a:t>THANK YOU</a:t>
            </a:r>
            <a:endParaRPr lang="en-US" sz="8000" dirty="0">
              <a:solidFill>
                <a:schemeClr val="bg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67056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sz="8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Trebuchet MS" pitchFamily="34" charset="0"/>
              </a:rPr>
              <a:t>QUESTIONS???</a:t>
            </a:r>
            <a:endParaRPr lang="en-US" sz="8000" dirty="0">
              <a:solidFill>
                <a:schemeClr val="bg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7150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INTRODUCTION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8912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Non-Volatile Memory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Cache Memory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600" dirty="0" smtClean="0">
                <a:latin typeface="Trebuchet MS" pitchFamily="34" charset="0"/>
              </a:rPr>
              <a:t>Cache Miss</a:t>
            </a:r>
          </a:p>
          <a:p>
            <a:pPr lvl="2">
              <a:buClrTx/>
              <a:buFont typeface="Wingdings" pitchFamily="2" charset="2"/>
              <a:buChar char="§"/>
            </a:pPr>
            <a:r>
              <a:rPr lang="en-US" sz="2600" dirty="0" smtClean="0">
                <a:latin typeface="Trebuchet MS" pitchFamily="34" charset="0"/>
              </a:rPr>
              <a:t>Dirty page</a:t>
            </a:r>
          </a:p>
          <a:p>
            <a:pPr>
              <a:buClrTx/>
              <a:buNone/>
            </a:pPr>
            <a:r>
              <a:rPr lang="en-US" sz="3200" dirty="0" smtClean="0">
                <a:latin typeface="Trebuchet MS" pitchFamily="34" charset="0"/>
              </a:rPr>
              <a:t>		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4102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EXISTING SYSTEM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Existing System are :</a:t>
            </a:r>
          </a:p>
          <a:p>
            <a:pPr marL="1492758" lvl="3" indent="-514350">
              <a:buClrTx/>
              <a:buFont typeface="Wingdings" pitchFamily="2" charset="2"/>
              <a:buChar char="v"/>
            </a:pPr>
            <a:r>
              <a:rPr lang="en-US" sz="3200" dirty="0" smtClean="0">
                <a:latin typeface="Trebuchet MS" pitchFamily="34" charset="0"/>
              </a:rPr>
              <a:t>DRAM</a:t>
            </a:r>
          </a:p>
          <a:p>
            <a:pPr marL="2224278" lvl="6" indent="-514350">
              <a:buClrTx/>
              <a:buFont typeface="Wingdings" pitchFamily="2" charset="2"/>
              <a:buChar char="§"/>
            </a:pPr>
            <a:r>
              <a:rPr lang="en-US" sz="2800" dirty="0" smtClean="0">
                <a:latin typeface="Trebuchet MS" pitchFamily="34" charset="0"/>
              </a:rPr>
              <a:t>Dynamic RAM</a:t>
            </a:r>
          </a:p>
          <a:p>
            <a:pPr marL="1492758" lvl="3" indent="-514350">
              <a:buClrTx/>
              <a:buFont typeface="Wingdings" pitchFamily="2" charset="2"/>
              <a:buChar char="v"/>
            </a:pPr>
            <a:r>
              <a:rPr lang="en-US" sz="3200" dirty="0" smtClean="0">
                <a:latin typeface="Trebuchet MS" pitchFamily="34" charset="0"/>
              </a:rPr>
              <a:t>List Scheduling</a:t>
            </a:r>
          </a:p>
          <a:p>
            <a:pPr lvl="3">
              <a:buClrTx/>
              <a:buNone/>
            </a:pPr>
            <a:endParaRPr lang="en-US" sz="2600" dirty="0" smtClean="0">
              <a:latin typeface="Trebuchet MS" pitchFamily="34" charset="0"/>
            </a:endParaRPr>
          </a:p>
          <a:p>
            <a:pPr lvl="3">
              <a:buClrTx/>
              <a:buNone/>
            </a:pPr>
            <a:endParaRPr lang="en-US" sz="2600" dirty="0" smtClean="0">
              <a:latin typeface="Trebuchet MS" pitchFamily="34" charset="0"/>
            </a:endParaRPr>
          </a:p>
          <a:p>
            <a:pPr lvl="3">
              <a:buClrTx/>
              <a:buNone/>
            </a:pPr>
            <a:endParaRPr lang="en-US" sz="26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1816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DEMERITS OF DRAM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Volatile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High Power Consumption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Less Denser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High Cost</a:t>
            </a:r>
            <a:endParaRPr lang="en-US" sz="32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1054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PROPOSED SYSTEM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5480"/>
            <a:ext cx="8534400" cy="438912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IN" sz="3200" dirty="0" smtClean="0">
                <a:latin typeface="Trebuchet MS" pitchFamily="34" charset="0"/>
              </a:rPr>
              <a:t>Proposed system :Non-Volatile Main Memory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Advantages:</a:t>
            </a:r>
          </a:p>
          <a:p>
            <a:pPr lvl="3">
              <a:buClrTx/>
              <a:buFont typeface="Wingdings" pitchFamily="2" charset="2"/>
              <a:buChar char="ü"/>
            </a:pPr>
            <a:r>
              <a:rPr lang="en-IN" sz="2800" dirty="0" smtClean="0">
                <a:latin typeface="Trebuchet MS" pitchFamily="34" charset="0"/>
              </a:rPr>
              <a:t>Non-Volatile</a:t>
            </a:r>
          </a:p>
          <a:p>
            <a:pPr lvl="3">
              <a:buClrTx/>
              <a:buFont typeface="Wingdings" pitchFamily="2" charset="2"/>
              <a:buChar char="ü"/>
            </a:pPr>
            <a:r>
              <a:rPr lang="en-IN" sz="2800" dirty="0" smtClean="0">
                <a:latin typeface="Trebuchet MS" pitchFamily="34" charset="0"/>
              </a:rPr>
              <a:t>Low Static Power Consumption</a:t>
            </a:r>
          </a:p>
          <a:p>
            <a:pPr lvl="3">
              <a:buClrTx/>
              <a:buFont typeface="Wingdings" pitchFamily="2" charset="2"/>
              <a:buChar char="ü"/>
            </a:pPr>
            <a:r>
              <a:rPr lang="en-IN" sz="2800" dirty="0" smtClean="0">
                <a:latin typeface="Trebuchet MS" pitchFamily="34" charset="0"/>
              </a:rPr>
              <a:t>Denser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0292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OTHER BENEFITS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Low Cost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Shock-Resistivity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Radiation Tolerance</a:t>
            </a:r>
            <a:endParaRPr lang="en-US" sz="32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6388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sz="4200" dirty="0" smtClean="0">
                <a:solidFill>
                  <a:schemeClr val="tx1"/>
                </a:solidFill>
                <a:latin typeface="Trebuchet MS" pitchFamily="34" charset="0"/>
              </a:rPr>
              <a:t>CONCATENATION SCHEDULING</a:t>
            </a:r>
            <a:endParaRPr lang="en-US" sz="42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534400" cy="438912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Schedule</a:t>
            </a:r>
          </a:p>
          <a:p>
            <a:pPr lvl="3">
              <a:buClrTx/>
              <a:buFont typeface="Wingdings" pitchFamily="2" charset="2"/>
              <a:buChar char="§"/>
            </a:pPr>
            <a:r>
              <a:rPr lang="en-US" sz="2800" dirty="0" smtClean="0">
                <a:latin typeface="Trebuchet MS" pitchFamily="34" charset="0"/>
              </a:rPr>
              <a:t>List of tasks in execution order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Concatenation of two schedules</a:t>
            </a:r>
          </a:p>
          <a:p>
            <a:pPr>
              <a:buClrTx/>
              <a:buNone/>
            </a:pPr>
            <a:endParaRPr lang="en-US" sz="3200" dirty="0" smtClean="0">
              <a:latin typeface="Trebuchet MS" pitchFamily="34" charset="0"/>
            </a:endParaRP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Input :Tasks and dependency of information</a:t>
            </a:r>
          </a:p>
          <a:p>
            <a:pPr>
              <a:buClrTx/>
              <a:buFont typeface="Wingdings" pitchFamily="2" charset="2"/>
              <a:buChar char="Ø"/>
            </a:pPr>
            <a:r>
              <a:rPr lang="en-US" sz="3200" dirty="0" smtClean="0">
                <a:latin typeface="Trebuchet MS" pitchFamily="34" charset="0"/>
              </a:rPr>
              <a:t>Output :A schedule of all tasks</a:t>
            </a:r>
          </a:p>
          <a:p>
            <a:pPr>
              <a:buClrTx/>
              <a:buNone/>
            </a:pPr>
            <a:endParaRPr lang="en-US" sz="3200" dirty="0">
              <a:latin typeface="Trebuchet MS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5867400" cy="365125"/>
          </a:xfrm>
        </p:spPr>
        <p:txBody>
          <a:bodyPr/>
          <a:lstStyle/>
          <a:p>
            <a:r>
              <a:rPr lang="en-US" dirty="0" smtClean="0"/>
              <a:t>COMPUTER SCIENCE DEPARTMENT, MA COLLEGE OF ENGINEERING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0"/>
            <a:ext cx="589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Scheduling to optimize cache utilization for NVM</a:t>
            </a:r>
            <a:endParaRPr lang="en-IN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848</TotalTime>
  <Words>1418</Words>
  <Application>Microsoft Office PowerPoint</Application>
  <PresentationFormat>On-screen Show (4:3)</PresentationFormat>
  <Paragraphs>477</Paragraphs>
  <Slides>31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Flow</vt:lpstr>
      <vt:lpstr>Equation</vt:lpstr>
      <vt:lpstr>Microsoft Equation 3.0</vt:lpstr>
      <vt:lpstr>WELCOME</vt:lpstr>
      <vt:lpstr>SCHEDULING TO OPTIMIZE CACHE UTILIZATION FOR NON-VOLATILE MAIN MEMORY</vt:lpstr>
      <vt:lpstr>CONTENTS</vt:lpstr>
      <vt:lpstr>INTRODUCTION</vt:lpstr>
      <vt:lpstr>EXISTING SYSTEM</vt:lpstr>
      <vt:lpstr>DEMERITS OF DRAM</vt:lpstr>
      <vt:lpstr>PROPOSED SYSTEM</vt:lpstr>
      <vt:lpstr>OTHER BENEFITS</vt:lpstr>
      <vt:lpstr>CONCATENATION SCHEDULING</vt:lpstr>
      <vt:lpstr>ALGORITHM</vt:lpstr>
      <vt:lpstr>CRITERION 1</vt:lpstr>
      <vt:lpstr>CRITERION 2</vt:lpstr>
      <vt:lpstr>PROPERTIES OF CONCATENATION OPERATION</vt:lpstr>
      <vt:lpstr>SCHEDULE SELECTION</vt:lpstr>
      <vt:lpstr>SCHEDULE SELECTION(CONTD..)</vt:lpstr>
      <vt:lpstr>EXAMPLE</vt:lpstr>
      <vt:lpstr>EXAMPLE(CONTD..)</vt:lpstr>
      <vt:lpstr>EXAMPLE(CONTD..)</vt:lpstr>
      <vt:lpstr>EXAMPLE(CONTD..)</vt:lpstr>
      <vt:lpstr>EXAMPLE(CONTD..)</vt:lpstr>
      <vt:lpstr>EXAMPLE(CONTD..)</vt:lpstr>
      <vt:lpstr>EXAMPLE(CONTD..)</vt:lpstr>
      <vt:lpstr>ILP FORMULATION</vt:lpstr>
      <vt:lpstr>ILP FORMULATION(CONTD..)</vt:lpstr>
      <vt:lpstr>ILP FORMULATION(CONTD..)</vt:lpstr>
      <vt:lpstr>ILP FORMULATION(CONTD..)</vt:lpstr>
      <vt:lpstr>CONCLUSION</vt:lpstr>
      <vt:lpstr>REFERENCE</vt:lpstr>
      <vt:lpstr>REFERENCE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user</dc:creator>
  <cp:lastModifiedBy>user</cp:lastModifiedBy>
  <cp:revision>220</cp:revision>
  <dcterms:created xsi:type="dcterms:W3CDTF">2013-09-07T09:45:12Z</dcterms:created>
  <dcterms:modified xsi:type="dcterms:W3CDTF">2013-10-24T17:18:13Z</dcterms:modified>
</cp:coreProperties>
</file>