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91" r:id="rId3"/>
    <p:sldId id="257" r:id="rId4"/>
    <p:sldId id="311" r:id="rId5"/>
    <p:sldId id="260" r:id="rId6"/>
    <p:sldId id="300" r:id="rId7"/>
    <p:sldId id="293" r:id="rId8"/>
    <p:sldId id="294" r:id="rId9"/>
    <p:sldId id="296" r:id="rId10"/>
    <p:sldId id="303" r:id="rId11"/>
    <p:sldId id="295" r:id="rId12"/>
    <p:sldId id="310" r:id="rId13"/>
    <p:sldId id="297" r:id="rId14"/>
    <p:sldId id="298" r:id="rId15"/>
    <p:sldId id="299" r:id="rId16"/>
    <p:sldId id="301" r:id="rId17"/>
    <p:sldId id="304" r:id="rId18"/>
    <p:sldId id="305" r:id="rId19"/>
    <p:sldId id="306" r:id="rId20"/>
    <p:sldId id="307" r:id="rId21"/>
    <p:sldId id="313" r:id="rId22"/>
    <p:sldId id="314" r:id="rId23"/>
    <p:sldId id="308" r:id="rId24"/>
    <p:sldId id="309" r:id="rId25"/>
    <p:sldId id="290" r:id="rId26"/>
    <p:sldId id="312" r:id="rId27"/>
    <p:sldId id="285" r:id="rId28"/>
    <p:sldId id="27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4" autoAdjust="0"/>
    <p:restoredTop sz="94660"/>
  </p:normalViewPr>
  <p:slideViewPr>
    <p:cSldViewPr>
      <p:cViewPr>
        <p:scale>
          <a:sx n="68" d="100"/>
          <a:sy n="68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MAR ATHANASIUS COLLEGE OF ENGINEERING,KOTHAMANGALAM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7B0A5-8FCD-41DA-8D92-76951D42F047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MAR ATHANASIUS COLLEGE OF ENGINEERING,KOTHAMANGALAM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02C896-A536-437C-8CC9-E8AC5843FE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9168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MAR ATHANASIUS COLLEGE OF ENGINEERING,KOTHAMANGALAM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089EA-B8D9-4310-AB0B-C8FD39E4A117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MAR ATHANASIUS COLLEGE OF ENGINEERING,KOTHAMANGALAM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82D9E-0DD2-4671-99CA-0EE0BB42DB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9148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221DBF8-EF8F-4D92-BFE1-F8299FDB0EC9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EC276-988D-472A-8C8C-18ECE44E4E25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8463-37DF-42CE-A9D2-9667EB609BBC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B510676-84B8-43E0-B934-0EE864986256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33DC789-25F7-4D54-A102-B25FEE1DE38F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4C69-03FF-481A-8CFF-ED68A931A37F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1594-0EA4-4038-9D0A-319ED529D2AC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C30FE93-E50B-4B55-BFDF-56AB6967F081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1B54-E42F-4606-A21D-43907463F4B1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16EDBB8-8722-477C-941B-0FCE08F559CD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24FE141-52C8-4E85-AFE1-0E08ACA1F7CB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29D5067-F58F-4826-9E2D-7016831C882F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Dept. of CSE,MACE,Kothamangalam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nort.org/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2209800"/>
            <a:ext cx="6172200" cy="1447800"/>
          </a:xfrm>
        </p:spPr>
        <p:txBody>
          <a:bodyPr>
            <a:normAutofit/>
          </a:bodyPr>
          <a:lstStyle/>
          <a:p>
            <a:pPr algn="ctr"/>
            <a:r>
              <a:rPr lang="en-US" sz="6000" spc="300" dirty="0" smtClean="0">
                <a:solidFill>
                  <a:schemeClr val="tx1"/>
                </a:solidFill>
              </a:rPr>
              <a:t>WELCOME</a:t>
            </a:r>
            <a:endParaRPr lang="en-US" sz="6000" spc="3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00" y="6172200"/>
            <a:ext cx="609600" cy="202722"/>
          </a:xfrm>
        </p:spPr>
        <p:txBody>
          <a:bodyPr>
            <a:normAutofit fontScale="475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381000"/>
            <a:ext cx="746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       LEAF </a:t>
            </a:r>
            <a:r>
              <a:rPr lang="en-US" sz="4000" dirty="0" smtClean="0"/>
              <a:t>ATTACHED </a:t>
            </a:r>
            <a:r>
              <a:rPr lang="en-US" sz="4000" dirty="0" smtClean="0"/>
              <a:t>TREE</a:t>
            </a:r>
            <a:endParaRPr lang="en-US" sz="4000" dirty="0"/>
          </a:p>
        </p:txBody>
      </p:sp>
      <p:sp>
        <p:nvSpPr>
          <p:cNvPr id="3" name="Oval 2"/>
          <p:cNvSpPr/>
          <p:nvPr/>
        </p:nvSpPr>
        <p:spPr>
          <a:xfrm>
            <a:off x="3886200" y="11430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86000" y="17526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419600" y="51816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e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295400" y="23622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n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04800" y="31242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2"/>
                </a:solidFill>
              </a:rPr>
              <a:t>c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04800" y="38862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/>
                </a:solidFill>
              </a:rPr>
              <a:t>h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04800" y="47244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2"/>
                </a:solidFill>
              </a:rPr>
              <a:t>o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04800" y="55626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r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295400" y="31242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d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39624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y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5" name="Straight Arrow Connector 14"/>
          <p:cNvCxnSpPr>
            <a:endCxn id="4" idx="7"/>
          </p:cNvCxnSpPr>
          <p:nvPr/>
        </p:nvCxnSpPr>
        <p:spPr>
          <a:xfrm rot="10800000" flipV="1">
            <a:off x="2871368" y="1752600"/>
            <a:ext cx="1267667" cy="89274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6" idx="7"/>
          </p:cNvCxnSpPr>
          <p:nvPr/>
        </p:nvCxnSpPr>
        <p:spPr>
          <a:xfrm rot="10800000" flipV="1">
            <a:off x="1880768" y="2349126"/>
            <a:ext cx="606101" cy="10234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3"/>
            <a:endCxn id="7" idx="7"/>
          </p:cNvCxnSpPr>
          <p:nvPr/>
        </p:nvCxnSpPr>
        <p:spPr>
          <a:xfrm rot="5400000">
            <a:off x="977526" y="2795167"/>
            <a:ext cx="330948" cy="505666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4"/>
            <a:endCxn id="8" idx="0"/>
          </p:cNvCxnSpPr>
          <p:nvPr/>
        </p:nvCxnSpPr>
        <p:spPr>
          <a:xfrm rot="5400000">
            <a:off x="571500" y="3810000"/>
            <a:ext cx="1524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4"/>
            <a:endCxn id="9" idx="0"/>
          </p:cNvCxnSpPr>
          <p:nvPr/>
        </p:nvCxnSpPr>
        <p:spPr>
          <a:xfrm rot="5400000">
            <a:off x="533400" y="4610100"/>
            <a:ext cx="2286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4"/>
            <a:endCxn id="10" idx="0"/>
          </p:cNvCxnSpPr>
          <p:nvPr/>
        </p:nvCxnSpPr>
        <p:spPr>
          <a:xfrm rot="5400000">
            <a:off x="533400" y="5448300"/>
            <a:ext cx="2286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4"/>
            <a:endCxn id="11" idx="0"/>
          </p:cNvCxnSpPr>
          <p:nvPr/>
        </p:nvCxnSpPr>
        <p:spPr>
          <a:xfrm rot="5400000">
            <a:off x="1562100" y="3048000"/>
            <a:ext cx="1524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1" idx="4"/>
            <a:endCxn id="12" idx="0"/>
          </p:cNvCxnSpPr>
          <p:nvPr/>
        </p:nvCxnSpPr>
        <p:spPr>
          <a:xfrm rot="5400000">
            <a:off x="1524000" y="3848100"/>
            <a:ext cx="2286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51" idx="0"/>
          </p:cNvCxnSpPr>
          <p:nvPr/>
        </p:nvCxnSpPr>
        <p:spPr>
          <a:xfrm rot="10800000" flipV="1">
            <a:off x="3771900" y="1752600"/>
            <a:ext cx="420688" cy="2286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51" idx="4"/>
            <a:endCxn id="52" idx="0"/>
          </p:cNvCxnSpPr>
          <p:nvPr/>
        </p:nvCxnSpPr>
        <p:spPr>
          <a:xfrm rot="5400000">
            <a:off x="3657600" y="2705100"/>
            <a:ext cx="2286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>
            <a:off x="3620294" y="3542506"/>
            <a:ext cx="2286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53" idx="4"/>
            <a:endCxn id="54" idx="0"/>
          </p:cNvCxnSpPr>
          <p:nvPr/>
        </p:nvCxnSpPr>
        <p:spPr>
          <a:xfrm rot="5400000">
            <a:off x="3657600" y="4381500"/>
            <a:ext cx="2286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5400000">
            <a:off x="3143250" y="3028950"/>
            <a:ext cx="152400" cy="9525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3429000" y="19812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b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Oval 51"/>
          <p:cNvSpPr/>
          <p:nvPr/>
        </p:nvSpPr>
        <p:spPr>
          <a:xfrm>
            <a:off x="3429000" y="28194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e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3429000" y="36576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e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4" name="Oval 53"/>
          <p:cNvSpPr/>
          <p:nvPr/>
        </p:nvSpPr>
        <p:spPr>
          <a:xfrm>
            <a:off x="3429000" y="44958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n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" name="Oval 54"/>
          <p:cNvSpPr/>
          <p:nvPr/>
        </p:nvSpPr>
        <p:spPr>
          <a:xfrm>
            <a:off x="2438400" y="35814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a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6" name="Oval 55"/>
          <p:cNvSpPr/>
          <p:nvPr/>
        </p:nvSpPr>
        <p:spPr>
          <a:xfrm>
            <a:off x="2438400" y="45720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r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4419600" y="35814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t</a:t>
            </a:r>
          </a:p>
        </p:txBody>
      </p:sp>
      <p:sp>
        <p:nvSpPr>
          <p:cNvPr id="58" name="Oval 57"/>
          <p:cNvSpPr/>
          <p:nvPr/>
        </p:nvSpPr>
        <p:spPr>
          <a:xfrm>
            <a:off x="4419600" y="44196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w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67" name="Straight Arrow Connector 66"/>
          <p:cNvCxnSpPr>
            <a:stCxn id="55" idx="4"/>
            <a:endCxn id="56" idx="0"/>
          </p:cNvCxnSpPr>
          <p:nvPr/>
        </p:nvCxnSpPr>
        <p:spPr>
          <a:xfrm rot="5400000">
            <a:off x="2590800" y="4381500"/>
            <a:ext cx="3810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endCxn id="79" idx="0"/>
          </p:cNvCxnSpPr>
          <p:nvPr/>
        </p:nvCxnSpPr>
        <p:spPr>
          <a:xfrm>
            <a:off x="4191000" y="1752600"/>
            <a:ext cx="1790700" cy="2286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endCxn id="58" idx="0"/>
          </p:cNvCxnSpPr>
          <p:nvPr/>
        </p:nvCxnSpPr>
        <p:spPr>
          <a:xfrm rot="5400000">
            <a:off x="4610100" y="4267200"/>
            <a:ext cx="3048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8" idx="4"/>
            <a:endCxn id="5" idx="0"/>
          </p:cNvCxnSpPr>
          <p:nvPr/>
        </p:nvCxnSpPr>
        <p:spPr>
          <a:xfrm rot="5400000">
            <a:off x="4686300" y="5105400"/>
            <a:ext cx="1524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5" idx="4"/>
            <a:endCxn id="78" idx="0"/>
          </p:cNvCxnSpPr>
          <p:nvPr/>
        </p:nvCxnSpPr>
        <p:spPr>
          <a:xfrm rot="5400000">
            <a:off x="4686300" y="5867400"/>
            <a:ext cx="1524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4419600" y="59436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e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>
            <a:off x="5638800" y="19812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c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0" name="Oval 79"/>
          <p:cNvSpPr/>
          <p:nvPr/>
        </p:nvSpPr>
        <p:spPr>
          <a:xfrm>
            <a:off x="5638800" y="28194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a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57800" y="35814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r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2" name="Oval 81"/>
          <p:cNvSpPr/>
          <p:nvPr/>
        </p:nvSpPr>
        <p:spPr>
          <a:xfrm>
            <a:off x="7696200" y="19812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h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3" name="Oval 82"/>
          <p:cNvSpPr/>
          <p:nvPr/>
        </p:nvSpPr>
        <p:spPr>
          <a:xfrm>
            <a:off x="6324600" y="35814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t</a:t>
            </a:r>
          </a:p>
        </p:txBody>
      </p:sp>
      <p:cxnSp>
        <p:nvCxnSpPr>
          <p:cNvPr id="95" name="Straight Arrow Connector 94"/>
          <p:cNvCxnSpPr/>
          <p:nvPr/>
        </p:nvCxnSpPr>
        <p:spPr>
          <a:xfrm rot="16200000" flipH="1">
            <a:off x="4152900" y="3009900"/>
            <a:ext cx="152400" cy="9906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79" idx="4"/>
            <a:endCxn id="80" idx="0"/>
          </p:cNvCxnSpPr>
          <p:nvPr/>
        </p:nvCxnSpPr>
        <p:spPr>
          <a:xfrm rot="5400000">
            <a:off x="5867400" y="2705100"/>
            <a:ext cx="2286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endCxn id="81" idx="0"/>
          </p:cNvCxnSpPr>
          <p:nvPr/>
        </p:nvCxnSpPr>
        <p:spPr>
          <a:xfrm rot="10800000" flipV="1">
            <a:off x="5600700" y="3429000"/>
            <a:ext cx="419100" cy="1524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endCxn id="83" idx="0"/>
          </p:cNvCxnSpPr>
          <p:nvPr/>
        </p:nvCxnSpPr>
        <p:spPr>
          <a:xfrm>
            <a:off x="5943600" y="3429000"/>
            <a:ext cx="723900" cy="1524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>
            <a:endCxn id="82" idx="0"/>
          </p:cNvCxnSpPr>
          <p:nvPr/>
        </p:nvCxnSpPr>
        <p:spPr>
          <a:xfrm>
            <a:off x="4191000" y="1752600"/>
            <a:ext cx="3848100" cy="2286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82" idx="4"/>
            <a:endCxn id="115" idx="0"/>
          </p:cNvCxnSpPr>
          <p:nvPr/>
        </p:nvCxnSpPr>
        <p:spPr>
          <a:xfrm rot="5400000">
            <a:off x="7924800" y="2705100"/>
            <a:ext cx="2286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endCxn id="116" idx="0"/>
          </p:cNvCxnSpPr>
          <p:nvPr/>
        </p:nvCxnSpPr>
        <p:spPr>
          <a:xfrm rot="10800000" flipV="1">
            <a:off x="7505700" y="3429000"/>
            <a:ext cx="495300" cy="1524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endCxn id="118" idx="0"/>
          </p:cNvCxnSpPr>
          <p:nvPr/>
        </p:nvCxnSpPr>
        <p:spPr>
          <a:xfrm>
            <a:off x="8001000" y="3429000"/>
            <a:ext cx="571500" cy="1524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stCxn id="118" idx="4"/>
            <a:endCxn id="119" idx="0"/>
          </p:cNvCxnSpPr>
          <p:nvPr/>
        </p:nvCxnSpPr>
        <p:spPr>
          <a:xfrm rot="5400000">
            <a:off x="8420100" y="4343400"/>
            <a:ext cx="3048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116" idx="4"/>
            <a:endCxn id="117" idx="0"/>
          </p:cNvCxnSpPr>
          <p:nvPr/>
        </p:nvCxnSpPr>
        <p:spPr>
          <a:xfrm rot="5400000">
            <a:off x="7315200" y="4381500"/>
            <a:ext cx="3810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Oval 114"/>
          <p:cNvSpPr/>
          <p:nvPr/>
        </p:nvSpPr>
        <p:spPr>
          <a:xfrm>
            <a:off x="7696200" y="28194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bg2">
                    <a:lumMod val="10000"/>
                  </a:schemeClr>
                </a:solidFill>
              </a:rPr>
              <a:t>i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6" name="Oval 115"/>
          <p:cNvSpPr/>
          <p:nvPr/>
        </p:nvSpPr>
        <p:spPr>
          <a:xfrm>
            <a:off x="7162800" y="35814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n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7" name="Oval 116"/>
          <p:cNvSpPr/>
          <p:nvPr/>
        </p:nvSpPr>
        <p:spPr>
          <a:xfrm>
            <a:off x="7162800" y="45720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t</a:t>
            </a:r>
            <a:endParaRPr lang="en-US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8" name="Oval 117"/>
          <p:cNvSpPr/>
          <p:nvPr/>
        </p:nvSpPr>
        <p:spPr>
          <a:xfrm>
            <a:off x="8229600" y="35814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r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9" name="Oval 118"/>
          <p:cNvSpPr/>
          <p:nvPr/>
        </p:nvSpPr>
        <p:spPr>
          <a:xfrm>
            <a:off x="8229600" y="44958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e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228600" y="6248400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anchor</a:t>
            </a:r>
          </a:p>
          <a:p>
            <a:r>
              <a:rPr lang="en-US" sz="2000" dirty="0" smtClean="0"/>
              <a:t>01000100</a:t>
            </a:r>
            <a:endParaRPr lang="en-US" sz="2000" dirty="0"/>
          </a:p>
        </p:txBody>
      </p:sp>
      <p:sp>
        <p:nvSpPr>
          <p:cNvPr id="142" name="TextBox 141"/>
          <p:cNvSpPr txBox="1"/>
          <p:nvPr/>
        </p:nvSpPr>
        <p:spPr>
          <a:xfrm>
            <a:off x="1000100" y="464344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andy</a:t>
            </a:r>
            <a:endParaRPr lang="en-US" sz="2000" dirty="0" smtClean="0"/>
          </a:p>
          <a:p>
            <a:r>
              <a:rPr lang="en-US" sz="2000" dirty="0" smtClean="0"/>
              <a:t>01110000</a:t>
            </a:r>
            <a:endParaRPr lang="en-US" sz="2000" dirty="0"/>
          </a:p>
        </p:txBody>
      </p:sp>
      <p:sp>
        <p:nvSpPr>
          <p:cNvPr id="143" name="TextBox 142"/>
          <p:cNvSpPr txBox="1"/>
          <p:nvPr/>
        </p:nvSpPr>
        <p:spPr>
          <a:xfrm>
            <a:off x="2286000" y="51816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bear</a:t>
            </a:r>
          </a:p>
          <a:p>
            <a:r>
              <a:rPr lang="en-US" sz="2000" dirty="0" smtClean="0"/>
              <a:t>01010000</a:t>
            </a:r>
            <a:endParaRPr lang="en-US" sz="2000" dirty="0"/>
          </a:p>
        </p:txBody>
      </p:sp>
      <p:sp>
        <p:nvSpPr>
          <p:cNvPr id="144" name="TextBox 143"/>
          <p:cNvSpPr txBox="1"/>
          <p:nvPr/>
        </p:nvSpPr>
        <p:spPr>
          <a:xfrm>
            <a:off x="3352800" y="5105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been</a:t>
            </a:r>
          </a:p>
          <a:p>
            <a:r>
              <a:rPr lang="en-US" sz="2000" dirty="0" smtClean="0"/>
              <a:t>01110000</a:t>
            </a:r>
            <a:endParaRPr lang="en-US" sz="2000" dirty="0"/>
          </a:p>
        </p:txBody>
      </p:sp>
      <p:sp>
        <p:nvSpPr>
          <p:cNvPr id="145" name="TextBox 144"/>
          <p:cNvSpPr txBox="1"/>
          <p:nvPr/>
        </p:nvSpPr>
        <p:spPr>
          <a:xfrm>
            <a:off x="3505200" y="6211669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between</a:t>
            </a:r>
          </a:p>
          <a:p>
            <a:r>
              <a:rPr lang="en-US" sz="2000" dirty="0" smtClean="0"/>
              <a:t>01100010</a:t>
            </a:r>
            <a:endParaRPr lang="en-US" sz="2000" dirty="0"/>
          </a:p>
        </p:txBody>
      </p:sp>
      <p:sp>
        <p:nvSpPr>
          <p:cNvPr id="146" name="TextBox 145"/>
          <p:cNvSpPr txBox="1"/>
          <p:nvPr/>
        </p:nvSpPr>
        <p:spPr>
          <a:xfrm>
            <a:off x="5029200" y="4267200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Car</a:t>
            </a:r>
          </a:p>
          <a:p>
            <a:r>
              <a:rPr lang="en-US" sz="2000" dirty="0" smtClean="0"/>
              <a:t>00100000</a:t>
            </a:r>
            <a:endParaRPr lang="en-US" sz="2000" dirty="0"/>
          </a:p>
        </p:txBody>
      </p:sp>
      <p:sp>
        <p:nvSpPr>
          <p:cNvPr id="147" name="TextBox 146"/>
          <p:cNvSpPr txBox="1"/>
          <p:nvPr/>
        </p:nvSpPr>
        <p:spPr>
          <a:xfrm>
            <a:off x="6019800" y="3962400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Cat</a:t>
            </a:r>
          </a:p>
          <a:p>
            <a:r>
              <a:rPr lang="en-US" sz="2000" dirty="0" smtClean="0"/>
              <a:t>00100000</a:t>
            </a:r>
            <a:endParaRPr lang="en-US" sz="2000" dirty="0"/>
          </a:p>
        </p:txBody>
      </p:sp>
      <p:sp>
        <p:nvSpPr>
          <p:cNvPr id="148" name="TextBox 147"/>
          <p:cNvSpPr txBox="1"/>
          <p:nvPr/>
        </p:nvSpPr>
        <p:spPr>
          <a:xfrm>
            <a:off x="6781800" y="5410200"/>
            <a:ext cx="137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hint</a:t>
            </a:r>
          </a:p>
          <a:p>
            <a:r>
              <a:rPr lang="en-US" sz="2000" dirty="0" smtClean="0"/>
              <a:t>01010000</a:t>
            </a:r>
            <a:endParaRPr lang="en-US" sz="2000" dirty="0"/>
          </a:p>
        </p:txBody>
      </p:sp>
      <p:sp>
        <p:nvSpPr>
          <p:cNvPr id="149" name="TextBox 148"/>
          <p:cNvSpPr txBox="1"/>
          <p:nvPr/>
        </p:nvSpPr>
        <p:spPr>
          <a:xfrm>
            <a:off x="7848600" y="5181600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hire</a:t>
            </a:r>
          </a:p>
          <a:p>
            <a:r>
              <a:rPr lang="en-US" sz="2000" dirty="0" smtClean="0"/>
              <a:t>01010000</a:t>
            </a:r>
            <a:endParaRPr lang="en-US" sz="2000" dirty="0"/>
          </a:p>
        </p:txBody>
      </p:sp>
      <p:sp>
        <p:nvSpPr>
          <p:cNvPr id="72" name="Rectangle 71"/>
          <p:cNvSpPr/>
          <p:nvPr/>
        </p:nvSpPr>
        <p:spPr>
          <a:xfrm>
            <a:off x="2857488" y="0"/>
            <a:ext cx="6286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Memory efficient approach for large scale string pattern matching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777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sz="4000" dirty="0" smtClean="0"/>
              <a:t>LEAF ATTACHING ALGORITHM</a:t>
            </a:r>
          </a:p>
          <a:p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14290"/>
            <a:ext cx="9501222" cy="10556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/>
          </a:p>
          <a:p>
            <a:pPr>
              <a:lnSpc>
                <a:spcPct val="150000"/>
              </a:lnSpc>
            </a:pPr>
            <a:r>
              <a:rPr lang="en-US" sz="3200" dirty="0" smtClean="0"/>
              <a:t>Step 1:start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Step 2:If(node is NULL)then  return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Step 3:If(node is a leaf node) then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            node.match_vector=CONCATENATE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            (matchvector,1)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Step 4:If(node is a pattern-node) then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            </a:t>
            </a:r>
            <a:r>
              <a:rPr lang="en-US" sz="3200" dirty="0" err="1" smtClean="0"/>
              <a:t>new_match</a:t>
            </a:r>
            <a:r>
              <a:rPr lang="en-US" sz="3200" dirty="0" smtClean="0"/>
              <a:t> vector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                  =CONCATENATE(match-vector,1)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  </a:t>
            </a:r>
            <a:endParaRPr lang="en-US" sz="2400" dirty="0" smtClean="0"/>
          </a:p>
          <a:p>
            <a:pPr>
              <a:lnSpc>
                <a:spcPct val="150000"/>
              </a:lnSpc>
            </a:pPr>
            <a:endParaRPr lang="en-US" sz="3200" dirty="0" smtClean="0"/>
          </a:p>
          <a:p>
            <a:pPr>
              <a:lnSpc>
                <a:spcPct val="150000"/>
              </a:lnSpc>
            </a:pPr>
            <a:r>
              <a:rPr lang="en-US" sz="3200" dirty="0" smtClean="0"/>
              <a:t>           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                  </a:t>
            </a:r>
            <a:endParaRPr lang="en-US" sz="2800" dirty="0" smtClean="0"/>
          </a:p>
          <a:p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357422" y="6488668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71670" y="0"/>
            <a:ext cx="6572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      Memory efficient approach for large scale string pattern matching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.</a:t>
            </a:r>
            <a:endParaRPr lang="en-IN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428604"/>
            <a:ext cx="85010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/>
              <a:t>LEAF ATTACHING ALGORITHM               			(COND..)</a:t>
            </a:r>
            <a:endParaRPr lang="en-IN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785926"/>
            <a:ext cx="85725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3200" dirty="0" smtClean="0"/>
          </a:p>
          <a:p>
            <a:endParaRPr lang="en-IN" sz="3200" dirty="0" smtClean="0"/>
          </a:p>
          <a:p>
            <a:endParaRPr lang="en-IN" sz="3200" dirty="0" smtClean="0"/>
          </a:p>
          <a:p>
            <a:endParaRPr lang="en-IN" sz="3200" dirty="0" smtClean="0"/>
          </a:p>
          <a:p>
            <a:pPr>
              <a:lnSpc>
                <a:spcPct val="150000"/>
              </a:lnSpc>
            </a:pPr>
            <a:r>
              <a:rPr lang="en-IN" sz="3200" dirty="0" smtClean="0"/>
              <a:t>Step6 :If   node is  root then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           </a:t>
            </a:r>
            <a:r>
              <a:rPr lang="en-IN" sz="3200" dirty="0" err="1" smtClean="0"/>
              <a:t>new_match_vector</a:t>
            </a:r>
            <a:r>
              <a:rPr lang="en-IN" sz="3200" dirty="0" smtClean="0"/>
              <a:t> = </a:t>
            </a:r>
            <a:r>
              <a:rPr lang="en-IN" sz="3200" dirty="0" err="1" smtClean="0"/>
              <a:t>match_vector</a:t>
            </a:r>
            <a:endParaRPr lang="en-IN" sz="3200" dirty="0" smtClean="0"/>
          </a:p>
          <a:p>
            <a:pPr>
              <a:lnSpc>
                <a:spcPct val="150000"/>
              </a:lnSpc>
            </a:pPr>
            <a:r>
              <a:rPr lang="en-IN" sz="3200" dirty="0" smtClean="0"/>
              <a:t>          do above steps for all child nodes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 Step7:Stop</a:t>
            </a:r>
            <a:endParaRPr lang="en-IN" sz="3200" dirty="0"/>
          </a:p>
        </p:txBody>
      </p:sp>
      <p:sp>
        <p:nvSpPr>
          <p:cNvPr id="5" name="Rectangle 4"/>
          <p:cNvSpPr/>
          <p:nvPr/>
        </p:nvSpPr>
        <p:spPr>
          <a:xfrm>
            <a:off x="2500298" y="6488668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43174" y="0"/>
            <a:ext cx="6500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     Memory </a:t>
            </a:r>
            <a:r>
              <a:rPr lang="en-IN" dirty="0" smtClean="0"/>
              <a:t>efficient approach for large scale string pattern matching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164305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Step5:else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           new-match-vector =CONCATENATE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           (match-vector,0)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381000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                     COMPLEXITY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500174"/>
            <a:ext cx="7543800" cy="230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Complexity of prefix tree-O(N*L)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Complexity of leaf pushing-O(N*L)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Over all complexity-O(N*L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2428860" y="6488668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928926" y="0"/>
            <a:ext cx="62150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Memory efficient approach for large scale string pattern matching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228600"/>
            <a:ext cx="853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BINARY SEARCH TREE STRING MATCHING 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752600"/>
            <a:ext cx="87630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Extract leaf patterns and match vector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Node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 	-pattern 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	-match vector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Traverse left or right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2857488" y="6488668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857488" y="0"/>
            <a:ext cx="6286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Memory efficient approach for large scale string pattern matching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04800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BINARY SEARCH TREE EXAMPLE </a:t>
            </a:r>
            <a:endParaRPr lang="en-US" sz="4000" dirty="0"/>
          </a:p>
        </p:txBody>
      </p:sp>
      <p:sp>
        <p:nvSpPr>
          <p:cNvPr id="3" name="Oval 2"/>
          <p:cNvSpPr/>
          <p:nvPr/>
        </p:nvSpPr>
        <p:spPr>
          <a:xfrm>
            <a:off x="3962400" y="1085840"/>
            <a:ext cx="990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</a:rPr>
              <a:t>car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00100000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2590800" y="2133600"/>
            <a:ext cx="1143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</a:rPr>
              <a:t>beat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0101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562600" y="2209800"/>
            <a:ext cx="10668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</a:rPr>
              <a:t>hint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0101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371600" y="3276600"/>
            <a:ext cx="1219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accent1">
                    <a:lumMod val="10000"/>
                  </a:schemeClr>
                </a:solidFill>
              </a:rPr>
              <a:t>andy</a:t>
            </a:r>
            <a:endParaRPr lang="en-US" sz="2400" dirty="0" smtClean="0">
              <a:solidFill>
                <a:schemeClr val="accent1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0111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352800" y="3276600"/>
            <a:ext cx="12192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</a:rPr>
              <a:t>between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0110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0010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724400" y="3429000"/>
            <a:ext cx="990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</a:rPr>
              <a:t>cat</a:t>
            </a:r>
          </a:p>
          <a:p>
            <a:pPr algn="ctr"/>
            <a:r>
              <a:rPr lang="en-US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00100000</a:t>
            </a:r>
            <a:endParaRPr lang="en-US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6781800" y="3429000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/>
                </a:solidFill>
              </a:rPr>
              <a:t>hire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01010000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28600" y="4953000"/>
            <a:ext cx="1271566" cy="10477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</a:rPr>
              <a:t>anchor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0100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981200" y="5029200"/>
            <a:ext cx="990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</a:rPr>
              <a:t>ant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0110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200400" y="5029200"/>
            <a:ext cx="1066800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</a:rPr>
              <a:t>been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01110000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4" name="Straight Arrow Connector 13"/>
          <p:cNvCxnSpPr>
            <a:stCxn id="3" idx="4"/>
            <a:endCxn id="4" idx="7"/>
          </p:cNvCxnSpPr>
          <p:nvPr/>
        </p:nvCxnSpPr>
        <p:spPr>
          <a:xfrm rot="5400000">
            <a:off x="3878421" y="1688231"/>
            <a:ext cx="267271" cy="891289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3" idx="4"/>
            <a:endCxn id="5" idx="1"/>
          </p:cNvCxnSpPr>
          <p:nvPr/>
        </p:nvCxnSpPr>
        <p:spPr>
          <a:xfrm rot="16200000" flipH="1">
            <a:off x="4916529" y="1541410"/>
            <a:ext cx="343471" cy="1261129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4"/>
          </p:cNvCxnSpPr>
          <p:nvPr/>
        </p:nvCxnSpPr>
        <p:spPr>
          <a:xfrm rot="5400000">
            <a:off x="3362049" y="4486559"/>
            <a:ext cx="743511" cy="457192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6" idx="4"/>
            <a:endCxn id="11" idx="0"/>
          </p:cNvCxnSpPr>
          <p:nvPr/>
        </p:nvCxnSpPr>
        <p:spPr>
          <a:xfrm rot="16200000" flipH="1">
            <a:off x="1809750" y="4362450"/>
            <a:ext cx="838200" cy="495300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6" idx="4"/>
            <a:endCxn id="10" idx="0"/>
          </p:cNvCxnSpPr>
          <p:nvPr/>
        </p:nvCxnSpPr>
        <p:spPr>
          <a:xfrm rot="5400000">
            <a:off x="1041792" y="4013592"/>
            <a:ext cx="762000" cy="1116817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" idx="4"/>
            <a:endCxn id="9" idx="0"/>
          </p:cNvCxnSpPr>
          <p:nvPr/>
        </p:nvCxnSpPr>
        <p:spPr>
          <a:xfrm rot="16200000" flipH="1">
            <a:off x="6553200" y="2667000"/>
            <a:ext cx="304800" cy="1219200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8" idx="0"/>
          </p:cNvCxnSpPr>
          <p:nvPr/>
        </p:nvCxnSpPr>
        <p:spPr>
          <a:xfrm rot="10800000" flipV="1">
            <a:off x="5219700" y="3124200"/>
            <a:ext cx="754670" cy="304800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4" idx="4"/>
            <a:endCxn id="7" idx="0"/>
          </p:cNvCxnSpPr>
          <p:nvPr/>
        </p:nvCxnSpPr>
        <p:spPr>
          <a:xfrm rot="16200000" flipH="1">
            <a:off x="3448050" y="2762250"/>
            <a:ext cx="228600" cy="800100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4"/>
            <a:endCxn id="6" idx="7"/>
          </p:cNvCxnSpPr>
          <p:nvPr/>
        </p:nvCxnSpPr>
        <p:spPr>
          <a:xfrm rot="5400000">
            <a:off x="2606021" y="2854231"/>
            <a:ext cx="362511" cy="750048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2857488" y="6488668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2857488" y="0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Memory efficient approach for large scale string pattern matching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2286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MEMORY EFFICIENCY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371600"/>
            <a:ext cx="838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err="1" smtClean="0"/>
              <a:t>M</a:t>
            </a:r>
            <a:r>
              <a:rPr lang="en-US" sz="3200" baseline="-25000" dirty="0" err="1" smtClean="0"/>
              <a:t>d</a:t>
            </a:r>
            <a:r>
              <a:rPr lang="en-US" sz="3200" dirty="0" smtClean="0"/>
              <a:t>=</a:t>
            </a:r>
            <a:r>
              <a:rPr lang="en-US" sz="3200" dirty="0" err="1" smtClean="0"/>
              <a:t>N</a:t>
            </a:r>
            <a:r>
              <a:rPr lang="en-US" sz="3200" baseline="-25000" dirty="0" err="1" smtClean="0"/>
              <a:t>d</a:t>
            </a:r>
            <a:r>
              <a:rPr lang="en-US" sz="3200" dirty="0" smtClean="0"/>
              <a:t>*Ḹ</a:t>
            </a:r>
            <a:endParaRPr lang="en-US" sz="3200" dirty="0" smtClean="0"/>
          </a:p>
          <a:p>
            <a:pPr>
              <a:lnSpc>
                <a:spcPct val="150000"/>
              </a:lnSpc>
            </a:pPr>
            <a:r>
              <a:rPr lang="en-US" sz="3200" dirty="0" err="1" smtClean="0"/>
              <a:t>M</a:t>
            </a:r>
            <a:r>
              <a:rPr lang="en-US" sz="3200" baseline="-25000" dirty="0" err="1" smtClean="0"/>
              <a:t>bst</a:t>
            </a:r>
            <a:r>
              <a:rPr lang="en-US" sz="3200" dirty="0" smtClean="0"/>
              <a:t>=</a:t>
            </a:r>
            <a:r>
              <a:rPr lang="en-US" sz="3200" dirty="0" err="1" smtClean="0"/>
              <a:t>N</a:t>
            </a:r>
            <a:r>
              <a:rPr lang="en-US" sz="3200" baseline="-25000" dirty="0" err="1" smtClean="0"/>
              <a:t>d</a:t>
            </a:r>
            <a:r>
              <a:rPr lang="en-US" sz="3200" dirty="0" smtClean="0"/>
              <a:t>*(L+Ḹ/8)=9/8N</a:t>
            </a:r>
            <a:r>
              <a:rPr lang="en-US" sz="3200" baseline="-25000" dirty="0" smtClean="0"/>
              <a:t>d</a:t>
            </a:r>
            <a:r>
              <a:rPr lang="en-US" sz="3200" dirty="0" smtClean="0"/>
              <a:t>*L</a:t>
            </a:r>
          </a:p>
          <a:p>
            <a:pPr>
              <a:lnSpc>
                <a:spcPct val="150000"/>
              </a:lnSpc>
            </a:pPr>
            <a:r>
              <a:rPr lang="en-US" sz="3200" dirty="0" err="1" smtClean="0"/>
              <a:t>M</a:t>
            </a:r>
            <a:r>
              <a:rPr lang="en-US" sz="3200" baseline="-25000" dirty="0" err="1" smtClean="0"/>
              <a:t>bst</a:t>
            </a:r>
            <a:r>
              <a:rPr lang="en-US" sz="3200" dirty="0" smtClean="0"/>
              <a:t>/</a:t>
            </a:r>
            <a:r>
              <a:rPr lang="en-US" sz="3200" dirty="0" err="1" smtClean="0"/>
              <a:t>M</a:t>
            </a:r>
            <a:r>
              <a:rPr lang="en-US" sz="3200" baseline="-25000" dirty="0" err="1" smtClean="0"/>
              <a:t>d</a:t>
            </a:r>
            <a:r>
              <a:rPr lang="en-US" sz="3200" dirty="0" smtClean="0"/>
              <a:t>=9/8*L/Ḹ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71736" y="6488668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786050" y="0"/>
            <a:ext cx="6357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Memory efficient approach for large scale string pattern matching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       CASCADING APPROACH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643050"/>
            <a:ext cx="807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3600" dirty="0" smtClean="0"/>
              <a:t>Improves memory efficiency</a:t>
            </a:r>
          </a:p>
          <a:p>
            <a:pPr>
              <a:lnSpc>
                <a:spcPct val="150000"/>
              </a:lnSpc>
            </a:pPr>
            <a:r>
              <a:rPr lang="en-GB" sz="3600" dirty="0"/>
              <a:t>	</a:t>
            </a:r>
            <a:r>
              <a:rPr lang="en-GB" sz="3600" dirty="0" smtClean="0"/>
              <a:t>-reduce L/</a:t>
            </a:r>
            <a:r>
              <a:rPr lang="en-US" sz="3600" dirty="0" smtClean="0"/>
              <a:t>Ḹ</a:t>
            </a:r>
            <a:r>
              <a:rPr lang="en-GB" sz="3600" dirty="0" smtClean="0"/>
              <a:t> ratio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3600" dirty="0" smtClean="0"/>
              <a:t>Segment sets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36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85984" y="6488668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00364" y="0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Memory efficient approach for large scale string pattern matching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37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66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   EXAMPLE SEGMENTED SET</a:t>
            </a:r>
            <a:endParaRPr lang="en-GB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338794"/>
              </p:ext>
            </p:extLst>
          </p:nvPr>
        </p:nvGraphicFramePr>
        <p:xfrm>
          <a:off x="1214414" y="1000108"/>
          <a:ext cx="6215108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777"/>
                <a:gridCol w="1553777"/>
                <a:gridCol w="1553777"/>
                <a:gridCol w="1553777"/>
              </a:tblGrid>
              <a:tr h="339783">
                <a:tc>
                  <a:txBody>
                    <a:bodyPr/>
                    <a:lstStyle/>
                    <a:p>
                      <a:r>
                        <a:rPr lang="en-GB" dirty="0" smtClean="0"/>
                        <a:t>Pattern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Search key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Match vector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Match label</a:t>
                      </a:r>
                      <a:endParaRPr lang="en-GB" dirty="0"/>
                    </a:p>
                  </a:txBody>
                  <a:tcPr/>
                </a:tc>
              </a:tr>
              <a:tr h="339783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andy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andy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0111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0000</a:t>
                      </a:r>
                      <a:endParaRPr lang="en-GB" dirty="0"/>
                    </a:p>
                  </a:txBody>
                  <a:tcPr/>
                </a:tc>
              </a:tr>
              <a:tr h="339783">
                <a:tc>
                  <a:txBody>
                    <a:bodyPr/>
                    <a:lstStyle/>
                    <a:p>
                      <a:r>
                        <a:rPr lang="en-GB" dirty="0" smtClean="0"/>
                        <a:t>ant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0000</a:t>
                      </a:r>
                      <a:endParaRPr lang="en-GB" dirty="0"/>
                    </a:p>
                  </a:txBody>
                  <a:tcPr/>
                </a:tc>
              </a:tr>
              <a:tr h="339783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anch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anch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0100</a:t>
                      </a:r>
                      <a:endParaRPr lang="en-GB" dirty="0"/>
                    </a:p>
                  </a:txBody>
                  <a:tcPr/>
                </a:tc>
              </a:tr>
              <a:tr h="339783">
                <a:tc>
                  <a:txBody>
                    <a:bodyPr/>
                    <a:lstStyle/>
                    <a:p>
                      <a:r>
                        <a:rPr lang="en-GB" dirty="0" smtClean="0"/>
                        <a:t>been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0111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0000</a:t>
                      </a:r>
                      <a:endParaRPr lang="en-GB" dirty="0"/>
                    </a:p>
                  </a:txBody>
                  <a:tcPr/>
                </a:tc>
              </a:tr>
              <a:tr h="339783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betw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betw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0010</a:t>
                      </a:r>
                      <a:endParaRPr lang="en-GB" dirty="0"/>
                    </a:p>
                  </a:txBody>
                  <a:tcPr/>
                </a:tc>
              </a:tr>
              <a:tr h="339783">
                <a:tc>
                  <a:txBody>
                    <a:bodyPr/>
                    <a:lstStyle/>
                    <a:p>
                      <a:r>
                        <a:rPr lang="en-GB" dirty="0" smtClean="0"/>
                        <a:t>beat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0101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0000</a:t>
                      </a:r>
                      <a:endParaRPr lang="en-GB" dirty="0"/>
                    </a:p>
                  </a:txBody>
                  <a:tcPr/>
                </a:tc>
              </a:tr>
              <a:tr h="339783">
                <a:tc>
                  <a:txBody>
                    <a:bodyPr/>
                    <a:lstStyle/>
                    <a:p>
                      <a:r>
                        <a:rPr lang="en-GB" dirty="0" smtClean="0"/>
                        <a:t>car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0010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0000</a:t>
                      </a:r>
                      <a:endParaRPr lang="en-GB" dirty="0"/>
                    </a:p>
                  </a:txBody>
                  <a:tcPr/>
                </a:tc>
              </a:tr>
              <a:tr h="339783">
                <a:tc>
                  <a:txBody>
                    <a:bodyPr/>
                    <a:lstStyle/>
                    <a:p>
                      <a:r>
                        <a:rPr lang="en-GB" dirty="0" smtClean="0"/>
                        <a:t>cat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0010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0000</a:t>
                      </a:r>
                      <a:endParaRPr lang="en-GB" dirty="0"/>
                    </a:p>
                  </a:txBody>
                  <a:tcPr/>
                </a:tc>
              </a:tr>
              <a:tr h="339783">
                <a:tc>
                  <a:txBody>
                    <a:bodyPr/>
                    <a:lstStyle/>
                    <a:p>
                      <a:r>
                        <a:rPr lang="en-GB" dirty="0" smtClean="0"/>
                        <a:t>hint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hint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0101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0000</a:t>
                      </a:r>
                      <a:endParaRPr lang="en-GB" dirty="0"/>
                    </a:p>
                  </a:txBody>
                  <a:tcPr/>
                </a:tc>
              </a:tr>
              <a:tr h="339783">
                <a:tc>
                  <a:txBody>
                    <a:bodyPr/>
                    <a:lstStyle/>
                    <a:p>
                      <a:r>
                        <a:rPr lang="en-GB" dirty="0" smtClean="0"/>
                        <a:t>hire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hire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0101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0000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14414" y="521495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Pattern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Search key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Match vector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Match label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or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{0100,or}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0100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0000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een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{0010,een}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0010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0000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714612" y="6488668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00364" y="0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Memory efficient approach for large scale string pattern matching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93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962400" y="1066800"/>
            <a:ext cx="990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car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00100000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2590800" y="2133600"/>
            <a:ext cx="1143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beat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0101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1371600" y="3276600"/>
            <a:ext cx="1219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1">
                    <a:lumMod val="10000"/>
                  </a:schemeClr>
                </a:solidFill>
              </a:rPr>
              <a:t>andy</a:t>
            </a:r>
            <a:endParaRPr lang="en-US" dirty="0" smtClean="0">
              <a:solidFill>
                <a:schemeClr val="accent1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0111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14282" y="5000636"/>
            <a:ext cx="1219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1">
                    <a:lumMod val="10000"/>
                  </a:schemeClr>
                </a:solidFill>
              </a:rPr>
              <a:t>anch</a:t>
            </a:r>
            <a:endParaRPr lang="en-US" dirty="0" smtClean="0">
              <a:solidFill>
                <a:schemeClr val="accent1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0100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428860" y="5072074"/>
            <a:ext cx="990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ant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0110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000496" y="3500438"/>
            <a:ext cx="990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1">
                    <a:lumMod val="10000"/>
                  </a:schemeClr>
                </a:solidFill>
              </a:rPr>
              <a:t>betw</a:t>
            </a:r>
            <a:endParaRPr lang="en-US" dirty="0" smtClean="0">
              <a:solidFill>
                <a:schemeClr val="accent1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0110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0010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715008" y="2071678"/>
            <a:ext cx="990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hint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0101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214942" y="3286124"/>
            <a:ext cx="990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cat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0010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500826" y="3286124"/>
            <a:ext cx="990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hire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0101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571868" y="4714884"/>
            <a:ext cx="990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been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0111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3" name="Straight Arrow Connector 12"/>
          <p:cNvCxnSpPr>
            <a:stCxn id="2" idx="4"/>
            <a:endCxn id="3" idx="7"/>
          </p:cNvCxnSpPr>
          <p:nvPr/>
        </p:nvCxnSpPr>
        <p:spPr>
          <a:xfrm rot="5400000">
            <a:off x="3868901" y="1678711"/>
            <a:ext cx="286311" cy="891289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3" idx="4"/>
            <a:endCxn id="4" idx="0"/>
          </p:cNvCxnSpPr>
          <p:nvPr/>
        </p:nvCxnSpPr>
        <p:spPr>
          <a:xfrm rot="5400000">
            <a:off x="2457450" y="2571750"/>
            <a:ext cx="228600" cy="11811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" idx="4"/>
            <a:endCxn id="5" idx="0"/>
          </p:cNvCxnSpPr>
          <p:nvPr/>
        </p:nvCxnSpPr>
        <p:spPr>
          <a:xfrm rot="5400000">
            <a:off x="997723" y="4017159"/>
            <a:ext cx="809636" cy="115731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4"/>
            <a:endCxn id="9" idx="0"/>
          </p:cNvCxnSpPr>
          <p:nvPr/>
        </p:nvCxnSpPr>
        <p:spPr>
          <a:xfrm rot="5400000">
            <a:off x="5810252" y="2886068"/>
            <a:ext cx="300046" cy="500066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4"/>
          </p:cNvCxnSpPr>
          <p:nvPr/>
        </p:nvCxnSpPr>
        <p:spPr>
          <a:xfrm rot="5400000">
            <a:off x="4209483" y="4420165"/>
            <a:ext cx="291641" cy="280986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" idx="4"/>
            <a:endCxn id="8" idx="1"/>
          </p:cNvCxnSpPr>
          <p:nvPr/>
        </p:nvCxnSpPr>
        <p:spPr>
          <a:xfrm rot="16200000" flipH="1">
            <a:off x="5046695" y="1392205"/>
            <a:ext cx="224389" cy="140237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7" idx="0"/>
          </p:cNvCxnSpPr>
          <p:nvPr/>
        </p:nvCxnSpPr>
        <p:spPr>
          <a:xfrm>
            <a:off x="3143241" y="3071810"/>
            <a:ext cx="1352555" cy="42862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10" idx="0"/>
          </p:cNvCxnSpPr>
          <p:nvPr/>
        </p:nvCxnSpPr>
        <p:spPr>
          <a:xfrm>
            <a:off x="6215074" y="3000372"/>
            <a:ext cx="781052" cy="28575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6" idx="0"/>
          </p:cNvCxnSpPr>
          <p:nvPr/>
        </p:nvCxnSpPr>
        <p:spPr>
          <a:xfrm rot="16200000" flipH="1">
            <a:off x="1997849" y="4145763"/>
            <a:ext cx="928694" cy="92392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214810" y="4929198"/>
            <a:ext cx="1357322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357686" y="5143512"/>
            <a:ext cx="1357322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4286248" y="5429264"/>
            <a:ext cx="1357322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643570" y="464344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Pattern</a:t>
            </a:r>
            <a:endParaRPr lang="en-IN" dirty="0"/>
          </a:p>
        </p:txBody>
      </p:sp>
      <p:sp>
        <p:nvSpPr>
          <p:cNvPr id="47" name="TextBox 46"/>
          <p:cNvSpPr txBox="1"/>
          <p:nvPr/>
        </p:nvSpPr>
        <p:spPr>
          <a:xfrm>
            <a:off x="5715008" y="500063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Match vector</a:t>
            </a:r>
            <a:endParaRPr lang="en-IN" dirty="0"/>
          </a:p>
        </p:txBody>
      </p:sp>
      <p:sp>
        <p:nvSpPr>
          <p:cNvPr id="48" name="TextBox 47"/>
          <p:cNvSpPr txBox="1"/>
          <p:nvPr/>
        </p:nvSpPr>
        <p:spPr>
          <a:xfrm>
            <a:off x="5715008" y="528638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Label</a:t>
            </a:r>
            <a:endParaRPr lang="en-IN" dirty="0"/>
          </a:p>
        </p:txBody>
      </p:sp>
      <p:sp>
        <p:nvSpPr>
          <p:cNvPr id="50" name="TextBox 49"/>
          <p:cNvSpPr txBox="1"/>
          <p:nvPr/>
        </p:nvSpPr>
        <p:spPr>
          <a:xfrm>
            <a:off x="428596" y="357166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     </a:t>
            </a:r>
            <a:r>
              <a:rPr lang="en-IN" sz="4000" dirty="0" smtClean="0"/>
              <a:t>COMPLETE BST</a:t>
            </a:r>
            <a:r>
              <a:rPr lang="en-IN" sz="4000" baseline="-25000" dirty="0" smtClean="0"/>
              <a:t>0 </a:t>
            </a:r>
            <a:r>
              <a:rPr lang="en-IN" sz="4000" dirty="0" smtClean="0"/>
              <a:t>FOR SET S</a:t>
            </a:r>
            <a:r>
              <a:rPr lang="en-IN" sz="4000" baseline="-25000" dirty="0" smtClean="0"/>
              <a:t>0</a:t>
            </a:r>
            <a:endParaRPr lang="en-IN" sz="4000" baseline="-25000" dirty="0"/>
          </a:p>
        </p:txBody>
      </p:sp>
      <p:sp>
        <p:nvSpPr>
          <p:cNvPr id="28" name="Rectangle 27"/>
          <p:cNvSpPr/>
          <p:nvPr/>
        </p:nvSpPr>
        <p:spPr>
          <a:xfrm>
            <a:off x="2643174" y="6488668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2714612" y="0"/>
            <a:ext cx="64293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Memory efficient approach for large scale string pattern matching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"/>
            <a:ext cx="8305800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 MEMORY EFFICIENT AND MODULAR APPROACH FOR LARGE-SCALE STRING PATTERN MATCHING</a:t>
            </a:r>
            <a:endParaRPr lang="en-US" sz="4000" dirty="0" smtClean="0"/>
          </a:p>
          <a:p>
            <a:endParaRPr lang="en-US" sz="4000" dirty="0" smtClean="0"/>
          </a:p>
          <a:p>
            <a:r>
              <a:rPr lang="en-US" sz="2800" dirty="0" smtClean="0"/>
              <a:t>Topic approval: 31/8/13                                </a:t>
            </a:r>
            <a:r>
              <a:rPr lang="en-US" sz="2800" dirty="0" err="1" smtClean="0"/>
              <a:t>Manju</a:t>
            </a:r>
            <a:r>
              <a:rPr lang="en-US" sz="2800" dirty="0" smtClean="0"/>
              <a:t> VM</a:t>
            </a:r>
          </a:p>
          <a:p>
            <a:r>
              <a:rPr lang="en-US" sz="2800" dirty="0" smtClean="0"/>
              <a:t>Slide approval:              		                    Roll no-31</a:t>
            </a:r>
          </a:p>
          <a:p>
            <a:r>
              <a:rPr lang="en-US" sz="2800" dirty="0" smtClean="0"/>
              <a:t>Topic and slide approved by:                                  S7 R</a:t>
            </a:r>
          </a:p>
          <a:p>
            <a:r>
              <a:rPr lang="en-US" sz="2800" dirty="0" smtClean="0"/>
              <a:t> </a:t>
            </a:r>
            <a:r>
              <a:rPr lang="en-US" sz="2800" dirty="0" err="1" smtClean="0"/>
              <a:t>Mrs</a:t>
            </a:r>
            <a:r>
              <a:rPr lang="en-US" sz="2800" dirty="0" smtClean="0"/>
              <a:t> </a:t>
            </a:r>
            <a:r>
              <a:rPr lang="en-US" sz="2800" dirty="0" err="1" smtClean="0"/>
              <a:t>Jisha</a:t>
            </a:r>
            <a:r>
              <a:rPr lang="en-US" sz="2800" dirty="0" smtClean="0"/>
              <a:t> P Abraham				                    </a:t>
            </a:r>
          </a:p>
          <a:p>
            <a:r>
              <a:rPr lang="en-US" sz="2800" dirty="0" smtClean="0"/>
              <a:t>				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2976" y="500042"/>
            <a:ext cx="68246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4000" dirty="0" smtClean="0"/>
              <a:t>COMPLETE BST</a:t>
            </a:r>
            <a:r>
              <a:rPr lang="en-IN" sz="4000" baseline="-25000" dirty="0" smtClean="0"/>
              <a:t>1 </a:t>
            </a:r>
            <a:r>
              <a:rPr lang="en-IN" sz="4000" dirty="0" smtClean="0"/>
              <a:t>FOR SET S</a:t>
            </a:r>
            <a:r>
              <a:rPr lang="en-IN" sz="4000" baseline="-25000" dirty="0" smtClean="0"/>
              <a:t>1</a:t>
            </a:r>
            <a:endParaRPr lang="en-IN" sz="4000" dirty="0"/>
          </a:p>
        </p:txBody>
      </p:sp>
      <p:sp>
        <p:nvSpPr>
          <p:cNvPr id="4" name="Rectangle 3"/>
          <p:cNvSpPr/>
          <p:nvPr/>
        </p:nvSpPr>
        <p:spPr>
          <a:xfrm>
            <a:off x="3000364" y="1357298"/>
            <a:ext cx="4071966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2400" dirty="0" smtClean="0">
                <a:solidFill>
                  <a:schemeClr val="tx2"/>
                </a:solidFill>
              </a:rPr>
              <a:t>Input string=“or”</a:t>
            </a:r>
          </a:p>
          <a:p>
            <a:r>
              <a:rPr lang="en-IN" sz="2400" dirty="0" smtClean="0">
                <a:solidFill>
                  <a:schemeClr val="tx2"/>
                </a:solidFill>
              </a:rPr>
              <a:t>Matching status vector=0000</a:t>
            </a:r>
          </a:p>
          <a:p>
            <a:r>
              <a:rPr lang="en-IN" sz="2400" dirty="0" smtClean="0">
                <a:solidFill>
                  <a:schemeClr val="tx2"/>
                </a:solidFill>
              </a:rPr>
              <a:t>Match label=0100</a:t>
            </a:r>
            <a:endParaRPr lang="en-IN" sz="2400" dirty="0">
              <a:solidFill>
                <a:schemeClr val="tx2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214810" y="3214686"/>
            <a:ext cx="1643074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{0010,een}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00100000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29256" y="4572008"/>
            <a:ext cx="1643074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{0100,or}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0100</a:t>
            </a:r>
          </a:p>
          <a:p>
            <a:pPr algn="ctr"/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0000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0" name="Straight Arrow Connector 9"/>
          <p:cNvCxnSpPr>
            <a:stCxn id="5" idx="5"/>
          </p:cNvCxnSpPr>
          <p:nvPr/>
        </p:nvCxnSpPr>
        <p:spPr>
          <a:xfrm rot="16200000" flipH="1">
            <a:off x="5618158" y="4189406"/>
            <a:ext cx="381704" cy="383499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4"/>
          </p:cNvCxnSpPr>
          <p:nvPr/>
        </p:nvCxnSpPr>
        <p:spPr>
          <a:xfrm rot="5400000">
            <a:off x="6000759" y="5965050"/>
            <a:ext cx="500069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857884" y="628652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0100</a:t>
            </a:r>
            <a:endParaRPr lang="en-IN" dirty="0"/>
          </a:p>
        </p:txBody>
      </p:sp>
      <p:cxnSp>
        <p:nvCxnSpPr>
          <p:cNvPr id="23" name="Straight Arrow Connector 22"/>
          <p:cNvCxnSpPr/>
          <p:nvPr/>
        </p:nvCxnSpPr>
        <p:spPr>
          <a:xfrm rot="10800000">
            <a:off x="4643438" y="5000636"/>
            <a:ext cx="1143008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428860" y="478632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{Match </a:t>
            </a:r>
            <a:r>
              <a:rPr lang="en-IN" dirty="0" err="1" smtClean="0"/>
              <a:t>label,Pattern</a:t>
            </a:r>
            <a:r>
              <a:rPr lang="en-IN" dirty="0" smtClean="0"/>
              <a:t>}</a:t>
            </a:r>
            <a:endParaRPr lang="en-IN" dirty="0"/>
          </a:p>
        </p:txBody>
      </p:sp>
      <p:cxnSp>
        <p:nvCxnSpPr>
          <p:cNvPr id="25" name="Straight Arrow Connector 24"/>
          <p:cNvCxnSpPr/>
          <p:nvPr/>
        </p:nvCxnSpPr>
        <p:spPr>
          <a:xfrm rot="10800000" flipV="1">
            <a:off x="4786314" y="5145100"/>
            <a:ext cx="1214446" cy="212726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500430" y="528638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Match vector</a:t>
            </a:r>
            <a:endParaRPr lang="en-IN" dirty="0"/>
          </a:p>
        </p:txBody>
      </p:sp>
      <p:cxnSp>
        <p:nvCxnSpPr>
          <p:cNvPr id="30" name="Straight Arrow Connector 29"/>
          <p:cNvCxnSpPr/>
          <p:nvPr/>
        </p:nvCxnSpPr>
        <p:spPr>
          <a:xfrm rot="10800000" flipV="1">
            <a:off x="4857752" y="5429264"/>
            <a:ext cx="1143008" cy="42862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286248" y="578645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Label</a:t>
            </a:r>
            <a:endParaRPr lang="en-IN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6500826" y="6500834"/>
            <a:ext cx="571504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072330" y="6286520"/>
            <a:ext cx="1409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 smtClean="0"/>
              <a:t>Match vector</a:t>
            </a:r>
            <a:endParaRPr lang="en-IN" dirty="0"/>
          </a:p>
        </p:txBody>
      </p:sp>
      <p:sp>
        <p:nvSpPr>
          <p:cNvPr id="17" name="Rectangle 16"/>
          <p:cNvSpPr/>
          <p:nvPr/>
        </p:nvSpPr>
        <p:spPr>
          <a:xfrm>
            <a:off x="2428860" y="6488668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428860" y="0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     Memory efficient approach for large scale string pattern matching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428604"/>
            <a:ext cx="8643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4000" dirty="0" smtClean="0"/>
              <a:t>ARBITRARY- LENGTH STRING MATCHING </a:t>
            </a:r>
            <a:endParaRPr lang="en-IN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42844" y="1571612"/>
          <a:ext cx="8572564" cy="48935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1"/>
                <a:gridCol w="2143141"/>
                <a:gridCol w="2143141"/>
                <a:gridCol w="2143141"/>
              </a:tblGrid>
              <a:tr h="543723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Pattern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Split pattern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Pattern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Split pattern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4372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between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betw,een</a:t>
                      </a:r>
                      <a:endParaRPr lang="en-US" sz="2800" dirty="0"/>
                    </a:p>
                  </a:txBody>
                  <a:tcPr/>
                </a:tc>
              </a:tr>
              <a:tr h="54372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and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and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bet</a:t>
                      </a:r>
                      <a:endParaRPr lang="en-US" sz="2800" dirty="0"/>
                    </a:p>
                  </a:txBody>
                  <a:tcPr/>
                </a:tc>
              </a:tr>
              <a:tr h="543723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andy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andy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beat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beat</a:t>
                      </a:r>
                      <a:endParaRPr lang="en-US" sz="2800" dirty="0"/>
                    </a:p>
                  </a:txBody>
                  <a:tcPr/>
                </a:tc>
              </a:tr>
              <a:tr h="54372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ant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ant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car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car</a:t>
                      </a:r>
                      <a:endParaRPr lang="en-US" sz="2800" dirty="0"/>
                    </a:p>
                  </a:txBody>
                  <a:tcPr/>
                </a:tc>
              </a:tr>
              <a:tr h="54372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anchor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anchor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cat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cat</a:t>
                      </a:r>
                      <a:endParaRPr lang="en-US" sz="2800" dirty="0"/>
                    </a:p>
                  </a:txBody>
                  <a:tcPr/>
                </a:tc>
              </a:tr>
              <a:tr h="54372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hi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hi</a:t>
                      </a:r>
                      <a:endParaRPr lang="en-US" sz="2800" dirty="0"/>
                    </a:p>
                  </a:txBody>
                  <a:tcPr/>
                </a:tc>
              </a:tr>
              <a:tr h="54372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been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been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hint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hint</a:t>
                      </a:r>
                      <a:endParaRPr lang="en-US" sz="2800" dirty="0"/>
                    </a:p>
                  </a:txBody>
                  <a:tcPr/>
                </a:tc>
              </a:tr>
              <a:tr h="54372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hire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hire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143108" y="0"/>
            <a:ext cx="7000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        Memory efficient approach for large scale string pattern matching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14546" y="6488668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357166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4000" dirty="0" smtClean="0"/>
              <a:t>ARBITRARY- LENGTH STRING MATCHING </a:t>
            </a:r>
            <a:endParaRPr lang="en-IN" sz="4000" dirty="0"/>
          </a:p>
        </p:txBody>
      </p:sp>
      <p:sp>
        <p:nvSpPr>
          <p:cNvPr id="3" name="Rectangle 2"/>
          <p:cNvSpPr/>
          <p:nvPr/>
        </p:nvSpPr>
        <p:spPr>
          <a:xfrm>
            <a:off x="2786050" y="0"/>
            <a:ext cx="6357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Memory efficient approach for large scale string pattern matching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-2" y="1643050"/>
          <a:ext cx="9144004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1"/>
                <a:gridCol w="2286001"/>
                <a:gridCol w="2286001"/>
                <a:gridCol w="22860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pattern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Match </a:t>
                      </a:r>
                      <a:r>
                        <a:rPr lang="en-US" sz="2000" dirty="0" err="1" smtClean="0">
                          <a:solidFill>
                            <a:schemeClr val="tx2"/>
                          </a:solidFill>
                        </a:rPr>
                        <a:t>vecor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Short match vector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Match Label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andy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0111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0111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0110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0110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anch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0101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0100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been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0111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0111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beat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0101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0101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betw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0111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0110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6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car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0010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0010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cat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0010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0010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een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0010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0000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9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hint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0101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0101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10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hire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0101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0101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11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0100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0000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12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66"/>
            <a:ext cx="8286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/>
              <a:t>ARBITRARY- LENGTH STRING MATCHING </a:t>
            </a:r>
            <a:endParaRPr lang="en-IN" sz="4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282" y="1714488"/>
          <a:ext cx="4429157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"/>
                <a:gridCol w="785818"/>
                <a:gridCol w="785818"/>
                <a:gridCol w="785818"/>
                <a:gridCol w="928694"/>
                <a:gridCol w="857257"/>
              </a:tblGrid>
              <a:tr h="355555">
                <a:tc>
                  <a:txBody>
                    <a:bodyPr/>
                    <a:lstStyle/>
                    <a:p>
                      <a:r>
                        <a:rPr lang="en-IN" dirty="0" smtClean="0"/>
                        <a:t>Cycle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Prefix</a:t>
                      </a:r>
                    </a:p>
                    <a:p>
                      <a:r>
                        <a:rPr lang="en-IN" dirty="0" smtClean="0"/>
                        <a:t> Label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Suffix</a:t>
                      </a:r>
                    </a:p>
                    <a:p>
                      <a:r>
                        <a:rPr lang="en-IN" dirty="0" smtClean="0"/>
                        <a:t> label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Matched</a:t>
                      </a:r>
                    </a:p>
                    <a:p>
                      <a:r>
                        <a:rPr lang="en-IN" dirty="0" smtClean="0"/>
                        <a:t> vector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New</a:t>
                      </a:r>
                    </a:p>
                    <a:p>
                      <a:r>
                        <a:rPr lang="en-IN" dirty="0" smtClean="0"/>
                        <a:t> prefix</a:t>
                      </a:r>
                    </a:p>
                    <a:p>
                      <a:r>
                        <a:rPr lang="en-IN" dirty="0" smtClean="0"/>
                        <a:t> label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Matched</a:t>
                      </a:r>
                    </a:p>
                    <a:p>
                      <a:endParaRPr lang="en-IN" dirty="0" smtClean="0"/>
                    </a:p>
                  </a:txBody>
                  <a:tcPr/>
                </a:tc>
              </a:tr>
              <a:tr h="355555">
                <a:tc>
                  <a:txBody>
                    <a:bodyPr/>
                    <a:lstStyle/>
                    <a:p>
                      <a:r>
                        <a:rPr lang="en-IN" dirty="0" smtClean="0"/>
                        <a:t>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0101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1</a:t>
                      </a:r>
                      <a:endParaRPr lang="en-IN" dirty="0"/>
                    </a:p>
                  </a:txBody>
                  <a:tcPr/>
                </a:tc>
              </a:tr>
              <a:tr h="355555">
                <a:tc>
                  <a:txBody>
                    <a:bodyPr/>
                    <a:lstStyle/>
                    <a:p>
                      <a:r>
                        <a:rPr lang="en-IN" dirty="0" smtClean="0"/>
                        <a:t>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0000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</a:tr>
              <a:tr h="355555">
                <a:tc>
                  <a:txBody>
                    <a:bodyPr/>
                    <a:lstStyle/>
                    <a:p>
                      <a:r>
                        <a:rPr lang="en-IN" dirty="0" smtClean="0"/>
                        <a:t>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0000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</a:tr>
              <a:tr h="355555">
                <a:tc>
                  <a:txBody>
                    <a:bodyPr/>
                    <a:lstStyle/>
                    <a:p>
                      <a:r>
                        <a:rPr lang="en-IN" dirty="0" smtClean="0"/>
                        <a:t>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0000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</a:tr>
              <a:tr h="355555">
                <a:tc>
                  <a:txBody>
                    <a:bodyPr/>
                    <a:lstStyle/>
                    <a:p>
                      <a:r>
                        <a:rPr lang="en-IN" dirty="0" smtClean="0"/>
                        <a:t>5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12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0100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1</a:t>
                      </a:r>
                      <a:endParaRPr lang="en-IN" dirty="0"/>
                    </a:p>
                  </a:txBody>
                  <a:tcPr/>
                </a:tc>
              </a:tr>
              <a:tr h="355555">
                <a:tc>
                  <a:txBody>
                    <a:bodyPr/>
                    <a:lstStyle/>
                    <a:p>
                      <a:r>
                        <a:rPr lang="en-IN" dirty="0" smtClean="0"/>
                        <a:t>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0000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</a:tr>
              <a:tr h="355555">
                <a:tc>
                  <a:txBody>
                    <a:bodyPr/>
                    <a:lstStyle/>
                    <a:p>
                      <a:r>
                        <a:rPr lang="en-IN" dirty="0" smtClean="0"/>
                        <a:t>7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0000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</a:tr>
              <a:tr h="355555">
                <a:tc>
                  <a:txBody>
                    <a:bodyPr/>
                    <a:lstStyle/>
                    <a:p>
                      <a:r>
                        <a:rPr lang="en-IN" dirty="0" smtClean="0"/>
                        <a:t>8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0000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857753" y="1643050"/>
          <a:ext cx="4175463" cy="48252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7"/>
                <a:gridCol w="571504"/>
                <a:gridCol w="642942"/>
                <a:gridCol w="1103630"/>
                <a:gridCol w="785818"/>
                <a:gridCol w="642942"/>
              </a:tblGrid>
              <a:tr h="285752">
                <a:tc>
                  <a:txBody>
                    <a:bodyPr/>
                    <a:lstStyle/>
                    <a:p>
                      <a:r>
                        <a:rPr lang="en-IN" dirty="0" smtClean="0"/>
                        <a:t>Cycle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Prefix</a:t>
                      </a:r>
                    </a:p>
                    <a:p>
                      <a:r>
                        <a:rPr lang="en-IN" dirty="0" smtClean="0"/>
                        <a:t> Label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Suffix</a:t>
                      </a:r>
                    </a:p>
                    <a:p>
                      <a:r>
                        <a:rPr lang="en-IN" dirty="0" smtClean="0"/>
                        <a:t> label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Matched</a:t>
                      </a:r>
                    </a:p>
                    <a:p>
                      <a:r>
                        <a:rPr lang="en-IN" dirty="0" smtClean="0"/>
                        <a:t> vector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New</a:t>
                      </a:r>
                    </a:p>
                    <a:p>
                      <a:r>
                        <a:rPr lang="en-IN" dirty="0" smtClean="0"/>
                        <a:t> prefix</a:t>
                      </a:r>
                    </a:p>
                    <a:p>
                      <a:r>
                        <a:rPr lang="en-IN" dirty="0" smtClean="0"/>
                        <a:t> label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Matched</a:t>
                      </a:r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r>
                        <a:rPr lang="en-IN" dirty="0" smtClean="0"/>
                        <a:t>9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0101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1</a:t>
                      </a:r>
                      <a:endParaRPr lang="en-IN" dirty="0"/>
                    </a:p>
                  </a:txBody>
                  <a:tcPr/>
                </a:tc>
              </a:tr>
              <a:tr h="288811">
                <a:tc>
                  <a:txBody>
                    <a:bodyPr/>
                    <a:lstStyle/>
                    <a:p>
                      <a:r>
                        <a:rPr lang="en-IN" dirty="0" smtClean="0"/>
                        <a:t>10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0000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</a:tr>
              <a:tr h="340050">
                <a:tc>
                  <a:txBody>
                    <a:bodyPr/>
                    <a:lstStyle/>
                    <a:p>
                      <a:r>
                        <a:rPr lang="en-IN" dirty="0" smtClean="0"/>
                        <a:t>11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0000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</a:tr>
              <a:tr h="402918">
                <a:tc>
                  <a:txBody>
                    <a:bodyPr/>
                    <a:lstStyle/>
                    <a:p>
                      <a:r>
                        <a:rPr lang="en-IN" dirty="0" smtClean="0"/>
                        <a:t>12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0000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en-IN" dirty="0" smtClean="0"/>
                        <a:t>13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9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0010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1</a:t>
                      </a:r>
                      <a:endParaRPr lang="en-IN" dirty="0"/>
                    </a:p>
                  </a:txBody>
                  <a:tcPr/>
                </a:tc>
              </a:tr>
              <a:tr h="385778">
                <a:tc>
                  <a:txBody>
                    <a:bodyPr/>
                    <a:lstStyle/>
                    <a:p>
                      <a:r>
                        <a:rPr lang="en-IN" dirty="0" smtClean="0"/>
                        <a:t>14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0000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en-IN" dirty="0" smtClean="0"/>
                        <a:t>15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0000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</a:tr>
              <a:tr h="744745">
                <a:tc>
                  <a:txBody>
                    <a:bodyPr/>
                    <a:lstStyle/>
                    <a:p>
                      <a:r>
                        <a:rPr lang="en-IN" dirty="0" smtClean="0"/>
                        <a:t>16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0000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643174" y="6488668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71736" y="0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  Memory efficient approach for large scale string pattern matching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742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 smtClean="0"/>
              <a:t>             CONCLUSION</a:t>
            </a:r>
            <a:endParaRPr lang="en-IN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1500174"/>
            <a:ext cx="89297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/>
              <a:t>Leaf attaching algorithm creates disjoint patterns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/>
              <a:t>Fixed length and arbitrary length matching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/>
              <a:t>Better memory efficiency</a:t>
            </a:r>
            <a:endParaRPr lang="en-IN" sz="3200" dirty="0"/>
          </a:p>
        </p:txBody>
      </p:sp>
      <p:sp>
        <p:nvSpPr>
          <p:cNvPr id="4" name="Rectangle 3"/>
          <p:cNvSpPr/>
          <p:nvPr/>
        </p:nvSpPr>
        <p:spPr>
          <a:xfrm>
            <a:off x="2571736" y="6488668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714612" y="0"/>
            <a:ext cx="64293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Memory efficient approach for large scale string pattern matching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REFERENCES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800" dirty="0" smtClean="0"/>
              <a:t> </a:t>
            </a:r>
            <a:r>
              <a:rPr lang="en-IN" sz="3200" dirty="0" smtClean="0"/>
              <a:t>The Open Source  Network Intrusion Detection System, </a:t>
            </a:r>
            <a:r>
              <a:rPr lang="en-IN" sz="3200" dirty="0" smtClean="0">
                <a:hlinkClick r:id="rId2"/>
              </a:rPr>
              <a:t>http://www.snort.org</a:t>
            </a:r>
            <a:r>
              <a:rPr lang="en-IN" sz="3200" dirty="0" smtClean="0"/>
              <a:t>, 2012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/>
              <a:t>A V </a:t>
            </a:r>
            <a:r>
              <a:rPr lang="en-IN" sz="3200" dirty="0" err="1" smtClean="0"/>
              <a:t>Aho</a:t>
            </a:r>
            <a:r>
              <a:rPr lang="en-IN" sz="3200" dirty="0" smtClean="0"/>
              <a:t> and M J  </a:t>
            </a:r>
            <a:r>
              <a:rPr lang="en-IN" sz="3200" dirty="0" err="1" smtClean="0"/>
              <a:t>Corasick</a:t>
            </a:r>
            <a:r>
              <a:rPr lang="en-IN" sz="3200" dirty="0" smtClean="0"/>
              <a:t>, ”Efficient String Matching: An Aid to Bibliographic Search,”comm.ACM,vol.18,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/>
              <a:t>C R Clark and D E </a:t>
            </a:r>
            <a:r>
              <a:rPr lang="en-IN" sz="3200" dirty="0" err="1" smtClean="0"/>
              <a:t>Schimmel</a:t>
            </a:r>
            <a:r>
              <a:rPr lang="en-IN" sz="3200" dirty="0" smtClean="0"/>
              <a:t>, ”Scalable Pattern Matching for High Speed Network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14290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          REFERENCES</a:t>
            </a:r>
            <a:endParaRPr lang="en-US" sz="4000" dirty="0"/>
          </a:p>
        </p:txBody>
      </p:sp>
      <p:sp>
        <p:nvSpPr>
          <p:cNvPr id="3" name="Rectangle 2"/>
          <p:cNvSpPr/>
          <p:nvPr/>
        </p:nvSpPr>
        <p:spPr>
          <a:xfrm>
            <a:off x="0" y="1428736"/>
            <a:ext cx="85725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/>
              <a:t>P </a:t>
            </a:r>
            <a:r>
              <a:rPr lang="en-IN" sz="3200" dirty="0" err="1" smtClean="0"/>
              <a:t>Guptha</a:t>
            </a:r>
            <a:r>
              <a:rPr lang="en-IN" sz="3200" dirty="0" smtClean="0"/>
              <a:t> and N </a:t>
            </a:r>
            <a:r>
              <a:rPr lang="en-IN" sz="3200" dirty="0" err="1" smtClean="0"/>
              <a:t>Mckeown,”Algorithm</a:t>
            </a:r>
            <a:r>
              <a:rPr lang="en-IN" sz="3200" dirty="0" smtClean="0"/>
              <a:t> for packet </a:t>
            </a:r>
            <a:r>
              <a:rPr lang="en-IN" sz="3200" dirty="0" err="1" smtClean="0"/>
              <a:t>classificatioon,”IEEE</a:t>
            </a:r>
            <a:r>
              <a:rPr lang="en-IN" sz="3200" dirty="0" smtClean="0"/>
              <a:t> Network,vol15,no.2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/>
              <a:t>H, Le and V </a:t>
            </a:r>
            <a:r>
              <a:rPr lang="en-IN" sz="3200" dirty="0" err="1" smtClean="0"/>
              <a:t>Prasanna</a:t>
            </a:r>
            <a:r>
              <a:rPr lang="en-IN" sz="3200" dirty="0" smtClean="0"/>
              <a:t>, “A memory Efficient and modular approach for String Matching “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/>
              <a:t>Prefix tree, http://en.wikipedia.org/wiki/rie,2012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2921169"/>
            <a:ext cx="8458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QUESTIONS?</a:t>
            </a:r>
            <a:endParaRPr lang="en-US" sz="4400" dirty="0" smtClean="0"/>
          </a:p>
          <a:p>
            <a:pPr algn="ctr"/>
            <a:endParaRPr lang="en-US" sz="6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05000" y="3200400"/>
            <a:ext cx="5105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THANK YOU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61060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CONTENTS</a:t>
            </a:r>
          </a:p>
          <a:p>
            <a:pPr algn="ctr"/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+mj-lt"/>
              </a:rPr>
              <a:t>Introduction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+mj-lt"/>
              </a:rPr>
              <a:t>Existing System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+mj-lt"/>
              </a:rPr>
              <a:t>Proposed System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+mj-lt"/>
              </a:rPr>
              <a:t>Fixed Length String Matching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+mj-lt"/>
              </a:rPr>
              <a:t>Leaf Attaching Algorithm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+mj-lt"/>
              </a:rPr>
              <a:t>Cascading Approach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+mj-lt"/>
              </a:rPr>
              <a:t>Conclusion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+mj-lt"/>
              </a:rPr>
              <a:t>References</a:t>
            </a:r>
          </a:p>
        </p:txBody>
      </p:sp>
      <p:sp>
        <p:nvSpPr>
          <p:cNvPr id="7" name="Footer Placeholder 6"/>
          <p:cNvSpPr txBox="1">
            <a:spLocks/>
          </p:cNvSpPr>
          <p:nvPr/>
        </p:nvSpPr>
        <p:spPr>
          <a:xfrm>
            <a:off x="152400" y="6563702"/>
            <a:ext cx="8534400" cy="36576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Dept. of CSE,MACE,Kothamangalam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85926"/>
            <a:ext cx="8715404" cy="2219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String Pattern Matching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Applications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Network Intrusion Detection System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7224" y="214290"/>
            <a:ext cx="6643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            INTRODUCTION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2285984" y="0"/>
            <a:ext cx="6858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           Memory efficient approach for large scale string pattern matching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85344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EXISTING SYSTEM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32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Ternary Content  Addressable Memory Based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Static Random Access Memory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Disadvantages</a:t>
            </a:r>
          </a:p>
          <a:p>
            <a:pPr lvl="2">
              <a:lnSpc>
                <a:spcPct val="150000"/>
              </a:lnSpc>
            </a:pPr>
            <a:r>
              <a:rPr lang="en-US" sz="3200" dirty="0" smtClean="0"/>
              <a:t>  - Reduced Size of  Supported Dictionary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	    -Reduced Throughput</a:t>
            </a:r>
          </a:p>
          <a:p>
            <a:pPr lvl="1">
              <a:lnSpc>
                <a:spcPct val="150000"/>
              </a:lnSpc>
            </a:pPr>
            <a:endParaRPr lang="en-US" sz="3200" dirty="0" smtClean="0"/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1219200" y="0"/>
            <a:ext cx="792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                              Memory efficient approach for large scale string pattern matching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214290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      PROPOSED SYSTEM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428736"/>
            <a:ext cx="8001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Dictionary</a:t>
            </a:r>
            <a:endParaRPr lang="en-US" sz="32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Pattern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Prefix tree</a:t>
            </a:r>
          </a:p>
          <a:p>
            <a:pPr lvl="2">
              <a:lnSpc>
                <a:spcPct val="150000"/>
              </a:lnSpc>
            </a:pPr>
            <a:r>
              <a:rPr lang="en-US" sz="3200" dirty="0" smtClean="0"/>
              <a:t>-empty root</a:t>
            </a:r>
          </a:p>
          <a:p>
            <a:pPr lvl="2">
              <a:lnSpc>
                <a:spcPct val="150000"/>
              </a:lnSpc>
            </a:pPr>
            <a:r>
              <a:rPr lang="en-US" sz="3200" dirty="0" smtClean="0"/>
              <a:t>-key</a:t>
            </a:r>
            <a:r>
              <a:rPr lang="en-US" sz="3200" dirty="0"/>
              <a:t>s</a:t>
            </a:r>
            <a:r>
              <a:rPr lang="en-US" sz="3200" dirty="0" smtClean="0"/>
              <a:t> are strings</a:t>
            </a:r>
          </a:p>
          <a:p>
            <a:pPr lvl="2">
              <a:lnSpc>
                <a:spcPct val="150000"/>
              </a:lnSpc>
            </a:pPr>
            <a:r>
              <a:rPr lang="en-US" sz="3200" dirty="0" smtClean="0"/>
              <a:t>-Descendants have common prefix</a:t>
            </a:r>
          </a:p>
          <a:p>
            <a:pPr lvl="2"/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2214546" y="6286520"/>
            <a:ext cx="37305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14546" y="0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              Memory efficient approach for large scale string pattern matching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4800"/>
            <a:ext cx="876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    PREFIX TREE FOR DICTIONARY</a:t>
            </a:r>
            <a:endParaRPr lang="en-US" sz="4000" dirty="0"/>
          </a:p>
        </p:txBody>
      </p:sp>
      <p:sp>
        <p:nvSpPr>
          <p:cNvPr id="7" name="Oval 6"/>
          <p:cNvSpPr/>
          <p:nvPr/>
        </p:nvSpPr>
        <p:spPr>
          <a:xfrm>
            <a:off x="3429000" y="3429000"/>
            <a:ext cx="6858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……………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33400" y="41910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1">
                    <a:lumMod val="10000"/>
                  </a:schemeClr>
                </a:solidFill>
              </a:rPr>
              <a:t>a</a:t>
            </a:r>
            <a:endParaRPr lang="en-US" sz="28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438400" y="5105400"/>
            <a:ext cx="7620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</a:rPr>
              <a:t>be</a:t>
            </a:r>
            <a:endParaRPr lang="en-US" sz="24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895600" y="5867400"/>
            <a:ext cx="9144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676400" y="5867400"/>
            <a:ext cx="9906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2"/>
                </a:solidFill>
              </a:rPr>
              <a:t>bee</a:t>
            </a:r>
            <a:endParaRPr lang="en-US" sz="2800" dirty="0">
              <a:solidFill>
                <a:schemeClr val="tx2"/>
              </a:solidFill>
            </a:endParaRPr>
          </a:p>
        </p:txBody>
      </p:sp>
      <p:cxnSp>
        <p:nvCxnSpPr>
          <p:cNvPr id="17" name="Straight Arrow Connector 16"/>
          <p:cNvCxnSpPr>
            <a:stCxn id="7" idx="4"/>
            <a:endCxn id="5" idx="7"/>
          </p:cNvCxnSpPr>
          <p:nvPr/>
        </p:nvCxnSpPr>
        <p:spPr>
          <a:xfrm rot="5400000">
            <a:off x="2330076" y="2838450"/>
            <a:ext cx="165474" cy="2718174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7" idx="4"/>
            <a:endCxn id="187" idx="0"/>
          </p:cNvCxnSpPr>
          <p:nvPr/>
        </p:nvCxnSpPr>
        <p:spPr>
          <a:xfrm rot="5400000">
            <a:off x="3295650" y="3790950"/>
            <a:ext cx="152400" cy="800100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" idx="4"/>
            <a:endCxn id="12" idx="7"/>
          </p:cNvCxnSpPr>
          <p:nvPr/>
        </p:nvCxnSpPr>
        <p:spPr>
          <a:xfrm rot="5400000">
            <a:off x="2576769" y="5736361"/>
            <a:ext cx="187792" cy="297470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8" idx="4"/>
            <a:endCxn id="11" idx="0"/>
          </p:cNvCxnSpPr>
          <p:nvPr/>
        </p:nvCxnSpPr>
        <p:spPr>
          <a:xfrm rot="16200000" flipH="1">
            <a:off x="3048000" y="5562600"/>
            <a:ext cx="76200" cy="533400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043730"/>
              </p:ext>
            </p:extLst>
          </p:nvPr>
        </p:nvGraphicFramePr>
        <p:xfrm>
          <a:off x="1295400" y="990600"/>
          <a:ext cx="64008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640"/>
                <a:gridCol w="1373633"/>
                <a:gridCol w="1267967"/>
                <a:gridCol w="2702560"/>
              </a:tblGrid>
              <a:tr h="317500">
                <a:tc>
                  <a:txBody>
                    <a:bodyPr/>
                    <a:lstStyle/>
                    <a:p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Pattern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aseline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Pattern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P1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an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P6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car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P2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and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P7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cat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P3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bee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P8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hi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P4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be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P9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hint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P5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bet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P10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hire</a:t>
                      </a:r>
                      <a:endParaRPr lang="en-US" baseline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1" name="Oval 100"/>
          <p:cNvSpPr/>
          <p:nvPr/>
        </p:nvSpPr>
        <p:spPr>
          <a:xfrm>
            <a:off x="381000" y="5029200"/>
            <a:ext cx="8382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1">
                    <a:lumMod val="10000"/>
                  </a:schemeClr>
                </a:solidFill>
              </a:rPr>
              <a:t>an</a:t>
            </a:r>
            <a:endParaRPr lang="en-US" sz="20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02" name="Straight Arrow Connector 101"/>
          <p:cNvCxnSpPr>
            <a:stCxn id="5" idx="4"/>
            <a:endCxn id="101" idx="0"/>
          </p:cNvCxnSpPr>
          <p:nvPr/>
        </p:nvCxnSpPr>
        <p:spPr>
          <a:xfrm rot="5400000">
            <a:off x="704850" y="4895850"/>
            <a:ext cx="228600" cy="38100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Oval 115"/>
          <p:cNvSpPr/>
          <p:nvPr/>
        </p:nvSpPr>
        <p:spPr>
          <a:xfrm>
            <a:off x="4876800" y="43434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1">
                    <a:lumMod val="10000"/>
                  </a:schemeClr>
                </a:solidFill>
              </a:rPr>
              <a:t>c</a:t>
            </a:r>
            <a:endParaRPr lang="en-US" sz="2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17" name="Straight Arrow Connector 116"/>
          <p:cNvCxnSpPr>
            <a:stCxn id="7" idx="4"/>
            <a:endCxn id="116" idx="0"/>
          </p:cNvCxnSpPr>
          <p:nvPr/>
        </p:nvCxnSpPr>
        <p:spPr>
          <a:xfrm rot="16200000" flipH="1">
            <a:off x="4362450" y="3524250"/>
            <a:ext cx="228600" cy="1409700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val 119"/>
          <p:cNvSpPr/>
          <p:nvPr/>
        </p:nvSpPr>
        <p:spPr>
          <a:xfrm>
            <a:off x="7239000" y="43434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1">
                    <a:lumMod val="10000"/>
                  </a:schemeClr>
                </a:solidFill>
              </a:rPr>
              <a:t>h</a:t>
            </a:r>
            <a:endParaRPr lang="en-US" sz="2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21" name="Straight Arrow Connector 120"/>
          <p:cNvCxnSpPr>
            <a:stCxn id="7" idx="4"/>
            <a:endCxn id="120" idx="1"/>
          </p:cNvCxnSpPr>
          <p:nvPr/>
        </p:nvCxnSpPr>
        <p:spPr>
          <a:xfrm rot="16200000" flipH="1">
            <a:off x="5391150" y="2495550"/>
            <a:ext cx="317874" cy="3556374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Oval 125"/>
          <p:cNvSpPr/>
          <p:nvPr/>
        </p:nvSpPr>
        <p:spPr>
          <a:xfrm>
            <a:off x="304800" y="5943600"/>
            <a:ext cx="9906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1">
                    <a:lumMod val="10000"/>
                  </a:schemeClr>
                </a:solidFill>
              </a:rPr>
              <a:t>and</a:t>
            </a:r>
            <a:endParaRPr lang="en-US" sz="2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27" name="Straight Arrow Connector 126"/>
          <p:cNvCxnSpPr>
            <a:stCxn id="101" idx="4"/>
            <a:endCxn id="126" idx="0"/>
          </p:cNvCxnSpPr>
          <p:nvPr/>
        </p:nvCxnSpPr>
        <p:spPr>
          <a:xfrm rot="5400000">
            <a:off x="685800" y="5829300"/>
            <a:ext cx="228600" cy="1588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3028950" y="6006519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bet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2590800" y="4267200"/>
            <a:ext cx="7620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</a:rPr>
              <a:t>b</a:t>
            </a:r>
            <a:endParaRPr lang="en-US" sz="24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200" name="Straight Arrow Connector 199"/>
          <p:cNvCxnSpPr>
            <a:endCxn id="8" idx="0"/>
          </p:cNvCxnSpPr>
          <p:nvPr/>
        </p:nvCxnSpPr>
        <p:spPr>
          <a:xfrm rot="5400000">
            <a:off x="2743200" y="5029200"/>
            <a:ext cx="152400" cy="1588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Oval 205"/>
          <p:cNvSpPr/>
          <p:nvPr/>
        </p:nvSpPr>
        <p:spPr>
          <a:xfrm>
            <a:off x="4876800" y="51816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</a:rPr>
              <a:t>ca</a:t>
            </a:r>
            <a:endParaRPr lang="en-US" sz="24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07" name="Oval 206"/>
          <p:cNvSpPr/>
          <p:nvPr/>
        </p:nvSpPr>
        <p:spPr>
          <a:xfrm>
            <a:off x="4267200" y="5943600"/>
            <a:ext cx="8382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</a:rPr>
              <a:t>car</a:t>
            </a:r>
            <a:endParaRPr lang="en-US" sz="24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208" name="Straight Arrow Connector 207"/>
          <p:cNvCxnSpPr>
            <a:stCxn id="116" idx="4"/>
            <a:endCxn id="206" idx="0"/>
          </p:cNvCxnSpPr>
          <p:nvPr/>
        </p:nvCxnSpPr>
        <p:spPr>
          <a:xfrm rot="16200000" flipH="1">
            <a:off x="5086350" y="5048250"/>
            <a:ext cx="228600" cy="38100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Arrow Connector 213"/>
          <p:cNvCxnSpPr>
            <a:stCxn id="206" idx="4"/>
            <a:endCxn id="207" idx="7"/>
          </p:cNvCxnSpPr>
          <p:nvPr/>
        </p:nvCxnSpPr>
        <p:spPr>
          <a:xfrm rot="5400000">
            <a:off x="4974758" y="5799090"/>
            <a:ext cx="252833" cy="237052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Oval 216"/>
          <p:cNvSpPr/>
          <p:nvPr/>
        </p:nvSpPr>
        <p:spPr>
          <a:xfrm>
            <a:off x="5410200" y="6019800"/>
            <a:ext cx="7620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</a:rPr>
              <a:t>cat</a:t>
            </a:r>
            <a:endParaRPr lang="en-US" sz="24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218" name="Straight Arrow Connector 217"/>
          <p:cNvCxnSpPr>
            <a:stCxn id="206" idx="4"/>
            <a:endCxn id="217" idx="0"/>
          </p:cNvCxnSpPr>
          <p:nvPr/>
        </p:nvCxnSpPr>
        <p:spPr>
          <a:xfrm rot="16200000" flipH="1">
            <a:off x="5391150" y="5619750"/>
            <a:ext cx="228600" cy="571500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Oval 224"/>
          <p:cNvSpPr/>
          <p:nvPr/>
        </p:nvSpPr>
        <p:spPr>
          <a:xfrm>
            <a:off x="7848600" y="5937360"/>
            <a:ext cx="990600" cy="7385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</a:rPr>
              <a:t>hire</a:t>
            </a:r>
            <a:endParaRPr lang="en-US" sz="24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26" name="Oval 225"/>
          <p:cNvSpPr/>
          <p:nvPr/>
        </p:nvSpPr>
        <p:spPr>
          <a:xfrm>
            <a:off x="6413874" y="5978992"/>
            <a:ext cx="990600" cy="6858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</a:rPr>
              <a:t>hint</a:t>
            </a:r>
            <a:endParaRPr lang="en-US" sz="24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27" name="Oval 226"/>
          <p:cNvSpPr/>
          <p:nvPr/>
        </p:nvSpPr>
        <p:spPr>
          <a:xfrm>
            <a:off x="7162800" y="5105400"/>
            <a:ext cx="6858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</a:rPr>
              <a:t>hi</a:t>
            </a:r>
            <a:endParaRPr lang="en-US" sz="24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228" name="Straight Arrow Connector 227"/>
          <p:cNvCxnSpPr>
            <a:stCxn id="120" idx="4"/>
            <a:endCxn id="227" idx="0"/>
          </p:cNvCxnSpPr>
          <p:nvPr/>
        </p:nvCxnSpPr>
        <p:spPr>
          <a:xfrm rot="5400000">
            <a:off x="7448550" y="5010150"/>
            <a:ext cx="152400" cy="38100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Arrow Connector 230"/>
          <p:cNvCxnSpPr>
            <a:stCxn id="227" idx="4"/>
            <a:endCxn id="226" idx="0"/>
          </p:cNvCxnSpPr>
          <p:nvPr/>
        </p:nvCxnSpPr>
        <p:spPr>
          <a:xfrm flipH="1">
            <a:off x="6909174" y="5715000"/>
            <a:ext cx="596526" cy="263992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/>
          <p:cNvCxnSpPr>
            <a:stCxn id="227" idx="4"/>
            <a:endCxn id="225" idx="0"/>
          </p:cNvCxnSpPr>
          <p:nvPr/>
        </p:nvCxnSpPr>
        <p:spPr>
          <a:xfrm>
            <a:off x="7505700" y="5715000"/>
            <a:ext cx="838200" cy="222360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428860" y="6488668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2643174" y="0"/>
            <a:ext cx="6500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     Memory efficient approach for large scale string pattern matching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76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FIXED LENGTH STRING MATCHING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42844" y="2000240"/>
            <a:ext cx="7848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accent1">
                    <a:lumMod val="10000"/>
                  </a:schemeClr>
                </a:solidFill>
              </a:rPr>
              <a:t>Tree search algorithm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solidFill>
                <a:schemeClr val="accent1">
                  <a:lumMod val="1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accent1">
                    <a:lumMod val="10000"/>
                  </a:schemeClr>
                </a:solidFill>
              </a:rPr>
              <a:t>Look up latency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accent1">
                    <a:lumMod val="10000"/>
                  </a:schemeClr>
                </a:solidFill>
              </a:rPr>
              <a:t>	-depends on number of patterns</a:t>
            </a:r>
          </a:p>
          <a:p>
            <a:r>
              <a:rPr lang="en-US" sz="3200" dirty="0" smtClean="0">
                <a:solidFill>
                  <a:schemeClr val="accent1">
                    <a:lumMod val="10000"/>
                  </a:schemeClr>
                </a:solidFill>
              </a:rPr>
              <a:t>	-proportional to log of number of 		  patterns</a:t>
            </a:r>
            <a:endParaRPr lang="en-US" sz="3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14612" y="6488668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43108" y="0"/>
            <a:ext cx="7000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             Memory efficient approach for large scale string pattern matching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     LEAF ATTACHING ALGORITHM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285860"/>
            <a:ext cx="7086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Input </a:t>
            </a:r>
            <a:r>
              <a:rPr lang="en-US" sz="3200" dirty="0" smtClean="0"/>
              <a:t>- prefix tree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Output  - set of disjoint patterns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Match vector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     </a:t>
            </a:r>
            <a:r>
              <a:rPr lang="en-US" sz="3200" dirty="0" err="1" smtClean="0"/>
              <a:t>eg</a:t>
            </a:r>
            <a:r>
              <a:rPr lang="en-US" sz="3200" dirty="0" smtClean="0"/>
              <a:t> : between (0110001)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In-order traversal</a:t>
            </a:r>
          </a:p>
          <a:p>
            <a:endParaRPr lang="en-US" sz="3600" dirty="0" smtClean="0"/>
          </a:p>
          <a:p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2500298" y="6488668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28860" y="0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     Memory efficient approach for large scale string pattern matching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ustom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4341</TotalTime>
  <Words>1138</Words>
  <Application>Microsoft Office PowerPoint</Application>
  <PresentationFormat>On-screen Show (4:3)</PresentationFormat>
  <Paragraphs>580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Oriel</vt:lpstr>
      <vt:lpstr>WELCOME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Anishka</dc:creator>
  <cp:lastModifiedBy>Sara Sherin Thomas</cp:lastModifiedBy>
  <cp:revision>579</cp:revision>
  <dcterms:created xsi:type="dcterms:W3CDTF">2013-07-21T08:40:27Z</dcterms:created>
  <dcterms:modified xsi:type="dcterms:W3CDTF">2013-10-29T16:35:27Z</dcterms:modified>
</cp:coreProperties>
</file>