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29"/>
  </p:notesMasterIdLst>
  <p:sldIdLst>
    <p:sldId id="278" r:id="rId2"/>
    <p:sldId id="279" r:id="rId3"/>
    <p:sldId id="280" r:id="rId4"/>
    <p:sldId id="282" r:id="rId5"/>
    <p:sldId id="306" r:id="rId6"/>
    <p:sldId id="273" r:id="rId7"/>
    <p:sldId id="274" r:id="rId8"/>
    <p:sldId id="287" r:id="rId9"/>
    <p:sldId id="288" r:id="rId10"/>
    <p:sldId id="308" r:id="rId11"/>
    <p:sldId id="294" r:id="rId12"/>
    <p:sldId id="289" r:id="rId13"/>
    <p:sldId id="290" r:id="rId14"/>
    <p:sldId id="291" r:id="rId15"/>
    <p:sldId id="307" r:id="rId16"/>
    <p:sldId id="295" r:id="rId17"/>
    <p:sldId id="296" r:id="rId18"/>
    <p:sldId id="297" r:id="rId19"/>
    <p:sldId id="292" r:id="rId20"/>
    <p:sldId id="293" r:id="rId21"/>
    <p:sldId id="298" r:id="rId22"/>
    <p:sldId id="303" r:id="rId23"/>
    <p:sldId id="300" r:id="rId24"/>
    <p:sldId id="301" r:id="rId25"/>
    <p:sldId id="302" r:id="rId26"/>
    <p:sldId id="276" r:id="rId27"/>
    <p:sldId id="277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065" autoAdjust="0"/>
  </p:normalViewPr>
  <p:slideViewPr>
    <p:cSldViewPr>
      <p:cViewPr>
        <p:scale>
          <a:sx n="66" d="100"/>
          <a:sy n="66" d="100"/>
        </p:scale>
        <p:origin x="-1506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C0659D-C4EC-4F78-8FB0-B3D37B2FF0DF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06BC97-EE93-4636-AC8F-60D3FB37B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6BC97-EE93-4636-AC8F-60D3FB37B84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6BC97-EE93-4636-AC8F-60D3FB37B84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42EF82-CAE8-4C8D-A773-9677DC2F8DE0}" type="datetime1">
              <a:rPr lang="en-US" smtClean="0"/>
              <a:pPr/>
              <a:t>10/25/2013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Dept.of computer science, MACE Kothamangalam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EA590E-4B28-4476-945E-12E1503DA2FC}" type="datetime1">
              <a:rPr lang="en-US" smtClean="0"/>
              <a:pPr/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Dept.of computer science, MACE 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23406C-2D5A-4B19-93C8-4B02E1C42EAB}" type="datetime1">
              <a:rPr lang="en-US" smtClean="0"/>
              <a:pPr/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Dept.of computer science, MACE 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A21473-8058-4EB2-8D03-1EB31439C597}" type="datetime1">
              <a:rPr lang="en-US" smtClean="0"/>
              <a:pPr/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Dept.of computer science, MACE 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0E9D98-15F1-4676-86A9-712F90A7CA78}" type="datetime1">
              <a:rPr lang="en-US" smtClean="0"/>
              <a:pPr/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Dept.of computer science, MACE 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5CBC55-355E-440D-8CED-AAB76EEBF191}" type="datetime1">
              <a:rPr lang="en-US" smtClean="0"/>
              <a:pPr/>
              <a:t>10/25/2013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Dept.of computer science, MACE Kothamangalam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9DD8CB-F861-4E87-9240-54F787FD6B42}" type="datetime1">
              <a:rPr lang="en-US" smtClean="0"/>
              <a:pPr/>
              <a:t>10/25/2013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Dept.of computer science, MACE Kothamangalam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ABAD74-5715-42B1-912E-0C6670C2612D}" type="datetime1">
              <a:rPr lang="en-US" smtClean="0"/>
              <a:pPr/>
              <a:t>10/25/2013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Dept.of computer science, 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FE9519-C9E7-489D-A45D-D81E3F085040}" type="datetime1">
              <a:rPr lang="en-US" smtClean="0"/>
              <a:pPr/>
              <a:t>10/25/2013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Dept.of computer science, MACE Kothamangalam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53956E-7328-4FDA-9F54-9C3609444BEA}" type="datetime1">
              <a:rPr lang="en-US" smtClean="0"/>
              <a:pPr/>
              <a:t>10/25/2013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Dept.of computer science, MACE Kothamangalam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6C420E-22E7-439B-9537-634462452652}" type="datetime1">
              <a:rPr lang="en-US" smtClean="0"/>
              <a:pPr/>
              <a:t>10/25/2013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Dept.of computer science, MACE Kothamangalam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054411C-0474-4A74-BD5C-611E4AAF53CF}" type="datetime1">
              <a:rPr lang="en-US" smtClean="0"/>
              <a:pPr/>
              <a:t>10/25/2013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lang="en-US" smtClean="0"/>
              <a:t>Dept.of computer science, MACE Kothamangalam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066800" y="0"/>
            <a:ext cx="8077200" cy="3810000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/>
              <a:t>WELCOME</a:t>
            </a:r>
            <a:endParaRPr lang="en-IN" sz="72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143000" y="685800"/>
            <a:ext cx="7406640" cy="1752600"/>
          </a:xfrm>
        </p:spPr>
        <p:txBody>
          <a:bodyPr/>
          <a:lstStyle/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BUILDING RMS(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Contd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…)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1066800" y="2362200"/>
          <a:ext cx="3670300" cy="25751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6686"/>
                <a:gridCol w="1136686"/>
                <a:gridCol w="1136686"/>
                <a:gridCol w="260242"/>
              </a:tblGrid>
              <a:tr h="930035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Word_id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Word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meaning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</a:tr>
              <a:tr h="822565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Speluking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Exploring caves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</a:tr>
              <a:tr h="822565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Mine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..caves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5334000" y="2362200"/>
          <a:ext cx="3810000" cy="25908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0000"/>
                <a:gridCol w="1270000"/>
                <a:gridCol w="1270000"/>
              </a:tblGrid>
              <a:tr h="641023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Token_id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Token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word_id</a:t>
                      </a:r>
                      <a:endParaRPr lang="en-IN" dirty="0"/>
                    </a:p>
                  </a:txBody>
                  <a:tcPr/>
                </a:tc>
              </a:tr>
              <a:tr h="649926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Explore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IN" dirty="0"/>
                    </a:p>
                  </a:txBody>
                  <a:tcPr/>
                </a:tc>
              </a:tr>
              <a:tr h="649926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cave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{1,2}</a:t>
                      </a:r>
                      <a:endParaRPr lang="en-IN" dirty="0"/>
                    </a:p>
                  </a:txBody>
                  <a:tcPr/>
                </a:tc>
              </a:tr>
              <a:tr h="649926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066800" y="1600200"/>
            <a:ext cx="3657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Forward dictionary</a:t>
            </a:r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76800" y="1600200"/>
            <a:ext cx="426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Reverse dictionary mapping</a:t>
            </a:r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048000" y="6305550"/>
            <a:ext cx="3505200" cy="476250"/>
          </a:xfrm>
        </p:spPr>
        <p:txBody>
          <a:bodyPr/>
          <a:lstStyle/>
          <a:p>
            <a:r>
              <a:rPr lang="en-US" dirty="0" err="1" smtClean="0"/>
              <a:t>Dept.of</a:t>
            </a:r>
            <a:r>
              <a:rPr lang="en-US" dirty="0" smtClean="0"/>
              <a:t> computer science, MACE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14" name="Footer Placeholder 6"/>
          <p:cNvSpPr txBox="1">
            <a:spLocks/>
          </p:cNvSpPr>
          <p:nvPr/>
        </p:nvSpPr>
        <p:spPr>
          <a:xfrm>
            <a:off x="3200400" y="-76200"/>
            <a:ext cx="4267200" cy="476250"/>
          </a:xfrm>
          <a:prstGeom prst="rect">
            <a:avLst/>
          </a:prstGeom>
        </p:spPr>
        <p:txBody>
          <a:bodyPr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bg2">
                    <a:shade val="50000"/>
                    <a:satMod val="200000"/>
                  </a:schemeClr>
                </a:solidFill>
              </a:rPr>
              <a:t>Building A Scalable Database-Driven Reverse Dictionary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50000"/>
                  <a:satMod val="20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749808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STOP WORDS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524000"/>
            <a:ext cx="8229599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524000" y="5710535"/>
            <a:ext cx="701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COURTESY:IEEE  TRANSACTIONS ON KNOWLEDGE AND DATA ENGINEERING</a:t>
            </a:r>
            <a:endParaRPr lang="en-IN" sz="1200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048000" y="6305550"/>
            <a:ext cx="3505200" cy="476250"/>
          </a:xfrm>
        </p:spPr>
        <p:txBody>
          <a:bodyPr/>
          <a:lstStyle/>
          <a:p>
            <a:r>
              <a:rPr lang="en-US" dirty="0" err="1" smtClean="0"/>
              <a:t>Dept.of</a:t>
            </a:r>
            <a:r>
              <a:rPr lang="en-US" dirty="0" smtClean="0"/>
              <a:t> computer science, MACE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9" name="Footer Placeholder 6"/>
          <p:cNvSpPr txBox="1">
            <a:spLocks/>
          </p:cNvSpPr>
          <p:nvPr/>
        </p:nvSpPr>
        <p:spPr>
          <a:xfrm>
            <a:off x="3200400" y="-76200"/>
            <a:ext cx="4267200" cy="476250"/>
          </a:xfrm>
          <a:prstGeom prst="rect">
            <a:avLst/>
          </a:prstGeom>
        </p:spPr>
        <p:txBody>
          <a:bodyPr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bg2">
                    <a:shade val="50000"/>
                    <a:satMod val="200000"/>
                  </a:schemeClr>
                </a:solidFill>
              </a:rPr>
              <a:t>Building A Scalable Database-Driven Reverse Dictionary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50000"/>
                  <a:satMod val="20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749808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QUERYING RMS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295400"/>
            <a:ext cx="7498080" cy="4953000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Algorithm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GenerateQuery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(U,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2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U=U-{t€L1}</a:t>
            </a:r>
          </a:p>
          <a:p>
            <a:pPr lvl="2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Form a Boolean expression Q, of the U.</a:t>
            </a:r>
          </a:p>
          <a:p>
            <a:pPr lvl="2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If t is negated</a:t>
            </a:r>
          </a:p>
          <a:p>
            <a:pPr lvl="2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			Replace t with its antonym.</a:t>
            </a:r>
          </a:p>
          <a:p>
            <a:pPr lvl="2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		Apply stemming to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t€U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2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Find R(t) for each term.</a:t>
            </a:r>
          </a:p>
          <a:p>
            <a:pPr lvl="2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If result &gt;</a:t>
            </a:r>
            <a:r>
              <a:rPr lang="el-GR" sz="3200" dirty="0" smtClean="0">
                <a:latin typeface="Times New Roman" pitchFamily="18" charset="0"/>
                <a:cs typeface="Times New Roman" pitchFamily="18" charset="0"/>
              </a:rPr>
              <a:t> α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		Sort the result.</a:t>
            </a:r>
          </a:p>
          <a:p>
            <a:pPr lvl="2"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048000" y="6305550"/>
            <a:ext cx="3505200" cy="476250"/>
          </a:xfrm>
        </p:spPr>
        <p:txBody>
          <a:bodyPr/>
          <a:lstStyle/>
          <a:p>
            <a:r>
              <a:rPr lang="en-US" dirty="0" err="1" smtClean="0"/>
              <a:t>Dept.of</a:t>
            </a:r>
            <a:r>
              <a:rPr lang="en-US" dirty="0" smtClean="0"/>
              <a:t> computer science, MACE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7" name="Footer Placeholder 6"/>
          <p:cNvSpPr txBox="1">
            <a:spLocks/>
          </p:cNvSpPr>
          <p:nvPr/>
        </p:nvSpPr>
        <p:spPr>
          <a:xfrm>
            <a:off x="3200400" y="-76200"/>
            <a:ext cx="4267200" cy="476250"/>
          </a:xfrm>
          <a:prstGeom prst="rect">
            <a:avLst/>
          </a:prstGeom>
        </p:spPr>
        <p:txBody>
          <a:bodyPr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bg2">
                    <a:shade val="50000"/>
                    <a:satMod val="200000"/>
                  </a:schemeClr>
                </a:solidFill>
              </a:rPr>
              <a:t>Building A Scalable Database-Driven Reverse Dictionary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50000"/>
                  <a:satMod val="20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749808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QUERYING RMS (cont..)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219200"/>
            <a:ext cx="7498080" cy="5105400"/>
          </a:xfrm>
        </p:spPr>
        <p:txBody>
          <a:bodyPr>
            <a:noAutofit/>
          </a:bodyPr>
          <a:lstStyle/>
          <a:p>
            <a:pPr lvl="2">
              <a:lnSpc>
                <a:spcPct val="150000"/>
              </a:lnSpc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Else</a:t>
            </a:r>
          </a:p>
          <a:p>
            <a:pPr lvl="2">
              <a:lnSpc>
                <a:spcPct val="150000"/>
              </a:lnSpc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	expand t €U by checking synonyms,hypernym and hyponyms.</a:t>
            </a:r>
          </a:p>
          <a:p>
            <a:pPr lvl="2">
              <a:lnSpc>
                <a:spcPct val="150000"/>
              </a:lnSpc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Do steps till result&gt;</a:t>
            </a:r>
            <a:r>
              <a:rPr lang="el-GR" sz="3200" dirty="0" smtClean="0">
                <a:latin typeface="Times New Roman" pitchFamily="18" charset="0"/>
                <a:cs typeface="Times New Roman" pitchFamily="18" charset="0"/>
              </a:rPr>
              <a:t>α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150000"/>
              </a:lnSpc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	sort the result.</a:t>
            </a:r>
          </a:p>
          <a:p>
            <a:pPr lvl="2">
              <a:lnSpc>
                <a:spcPct val="150000"/>
              </a:lnSpc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150000"/>
              </a:lnSpc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150000"/>
              </a:lnSpc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048000" y="6305550"/>
            <a:ext cx="3505200" cy="476250"/>
          </a:xfrm>
        </p:spPr>
        <p:txBody>
          <a:bodyPr/>
          <a:lstStyle/>
          <a:p>
            <a:r>
              <a:rPr lang="en-US" dirty="0" err="1" smtClean="0"/>
              <a:t>Dept.of</a:t>
            </a:r>
            <a:r>
              <a:rPr lang="en-US" dirty="0" smtClean="0"/>
              <a:t> computer science, MACE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7" name="Footer Placeholder 6"/>
          <p:cNvSpPr txBox="1">
            <a:spLocks/>
          </p:cNvSpPr>
          <p:nvPr/>
        </p:nvSpPr>
        <p:spPr>
          <a:xfrm>
            <a:off x="3200400" y="-76200"/>
            <a:ext cx="4267200" cy="476250"/>
          </a:xfrm>
          <a:prstGeom prst="rect">
            <a:avLst/>
          </a:prstGeom>
        </p:spPr>
        <p:txBody>
          <a:bodyPr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bg2">
                    <a:shade val="50000"/>
                    <a:satMod val="200000"/>
                  </a:schemeClr>
                </a:solidFill>
              </a:rPr>
              <a:t>Building A Scalable Database-Driven Reverse Dictionary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50000"/>
                  <a:satMod val="20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RANK CANDIDATE  WORDS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SortResults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algorithm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3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Term similarity</a:t>
            </a:r>
          </a:p>
          <a:p>
            <a:pPr lvl="3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Term importance</a:t>
            </a:r>
          </a:p>
          <a:p>
            <a:pPr lvl="3">
              <a:lnSpc>
                <a:spcPct val="150000"/>
              </a:lnSpc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3">
              <a:lnSpc>
                <a:spcPct val="150000"/>
              </a:lnSpc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3">
              <a:lnSpc>
                <a:spcPct val="150000"/>
              </a:lnSpc>
              <a:buFont typeface="Wingdings" pitchFamily="2" charset="2"/>
              <a:buChar char="Ø"/>
            </a:pP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971800" y="6248400"/>
            <a:ext cx="3505200" cy="476250"/>
          </a:xfrm>
        </p:spPr>
        <p:txBody>
          <a:bodyPr/>
          <a:lstStyle/>
          <a:p>
            <a:r>
              <a:rPr lang="en-US" dirty="0" err="1" smtClean="0"/>
              <a:t>Dept.of</a:t>
            </a:r>
            <a:r>
              <a:rPr lang="en-US" dirty="0" smtClean="0"/>
              <a:t> computer science, MACE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7" name="Footer Placeholder 6"/>
          <p:cNvSpPr txBox="1">
            <a:spLocks/>
          </p:cNvSpPr>
          <p:nvPr/>
        </p:nvSpPr>
        <p:spPr>
          <a:xfrm>
            <a:off x="3200400" y="76200"/>
            <a:ext cx="4267200" cy="476250"/>
          </a:xfrm>
          <a:prstGeom prst="rect">
            <a:avLst/>
          </a:prstGeom>
        </p:spPr>
        <p:txBody>
          <a:bodyPr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bg2">
                    <a:shade val="50000"/>
                    <a:satMod val="200000"/>
                  </a:schemeClr>
                </a:solidFill>
              </a:rPr>
              <a:t>Building A Scalable Database-Driven Reverse Dictionary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50000"/>
                  <a:satMod val="20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WORDNET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219200"/>
            <a:ext cx="7619999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990600" y="6172200"/>
            <a:ext cx="815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COURTESY:IEEE TRANSACTIONS ON KNOWLEDGE AND DATA ENGINEERING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048000" y="6305550"/>
            <a:ext cx="3505200" cy="476250"/>
          </a:xfrm>
        </p:spPr>
        <p:txBody>
          <a:bodyPr/>
          <a:lstStyle/>
          <a:p>
            <a:r>
              <a:rPr lang="en-US" dirty="0" err="1" smtClean="0"/>
              <a:t>Dept.of</a:t>
            </a:r>
            <a:r>
              <a:rPr lang="en-US" dirty="0" smtClean="0"/>
              <a:t> computer science, MACE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7" name="Footer Placeholder 6"/>
          <p:cNvSpPr txBox="1">
            <a:spLocks/>
          </p:cNvSpPr>
          <p:nvPr/>
        </p:nvSpPr>
        <p:spPr>
          <a:xfrm>
            <a:off x="3200400" y="-76200"/>
            <a:ext cx="4267200" cy="476250"/>
          </a:xfrm>
          <a:prstGeom prst="rect">
            <a:avLst/>
          </a:prstGeom>
        </p:spPr>
        <p:txBody>
          <a:bodyPr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bg2">
                    <a:shade val="50000"/>
                    <a:satMod val="200000"/>
                  </a:schemeClr>
                </a:solidFill>
              </a:rPr>
              <a:t>Building A Scalable Database-Driven Reverse Dictionary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50000"/>
                  <a:satMod val="20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749808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TERM SIMILARITY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G:\eqn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981200"/>
            <a:ext cx="5903894" cy="123390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43000" y="4038600"/>
            <a:ext cx="800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COURTESY:IEEE TRANSACTIONS ON KNOWLEDGE AND DATA ENGINEERING</a:t>
            </a:r>
            <a:endParaRPr lang="en-IN" sz="1200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048000" y="6305550"/>
            <a:ext cx="3505200" cy="476250"/>
          </a:xfrm>
        </p:spPr>
        <p:txBody>
          <a:bodyPr/>
          <a:lstStyle/>
          <a:p>
            <a:r>
              <a:rPr lang="en-US" dirty="0" err="1" smtClean="0"/>
              <a:t>Dept.of</a:t>
            </a:r>
            <a:r>
              <a:rPr lang="en-US" dirty="0" smtClean="0"/>
              <a:t> computer science, MACE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9" name="Footer Placeholder 6"/>
          <p:cNvSpPr txBox="1">
            <a:spLocks/>
          </p:cNvSpPr>
          <p:nvPr/>
        </p:nvSpPr>
        <p:spPr>
          <a:xfrm>
            <a:off x="3200400" y="-76200"/>
            <a:ext cx="4267200" cy="476250"/>
          </a:xfrm>
          <a:prstGeom prst="rect">
            <a:avLst/>
          </a:prstGeom>
        </p:spPr>
        <p:txBody>
          <a:bodyPr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bg2">
                    <a:shade val="50000"/>
                    <a:satMod val="200000"/>
                  </a:schemeClr>
                </a:solidFill>
              </a:rPr>
              <a:t>Building A Scalable Database-Driven Reverse Dictionary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50000"/>
                  <a:satMod val="20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49808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TERM IMPORTANCE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G:\lamda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286000"/>
            <a:ext cx="6019800" cy="169151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95400" y="4495800"/>
            <a:ext cx="769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COURTESY:IEEE TRANSACTIONS ON KNOWLEDGE AND DATA ENGINEERING</a:t>
            </a:r>
            <a:endParaRPr lang="en-IN" sz="1200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048000" y="6305550"/>
            <a:ext cx="3505200" cy="476250"/>
          </a:xfrm>
        </p:spPr>
        <p:txBody>
          <a:bodyPr/>
          <a:lstStyle/>
          <a:p>
            <a:r>
              <a:rPr lang="en-US" dirty="0" err="1" smtClean="0"/>
              <a:t>Dept.of</a:t>
            </a:r>
            <a:r>
              <a:rPr lang="en-US" dirty="0" smtClean="0"/>
              <a:t> computer science, MACE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9" name="Footer Placeholder 6"/>
          <p:cNvSpPr txBox="1">
            <a:spLocks/>
          </p:cNvSpPr>
          <p:nvPr/>
        </p:nvSpPr>
        <p:spPr>
          <a:xfrm>
            <a:off x="3200400" y="-76200"/>
            <a:ext cx="4267200" cy="476250"/>
          </a:xfrm>
          <a:prstGeom prst="rect">
            <a:avLst/>
          </a:prstGeom>
        </p:spPr>
        <p:txBody>
          <a:bodyPr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bg2">
                    <a:shade val="50000"/>
                    <a:satMod val="200000"/>
                  </a:schemeClr>
                </a:solidFill>
              </a:rPr>
              <a:t>Building A Scalable Database-Driven Reverse Dictionary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50000"/>
                  <a:satMod val="20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749808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TERM IMPORTANCE(Cond..)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12954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P1: “the dog who bit the man”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1371600"/>
          </a:xfrm>
        </p:spPr>
        <p:txBody>
          <a:bodyPr/>
          <a:lstStyle/>
          <a:p>
            <a:pPr marL="365760" lvl="2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P2:”the man who bit the dog”</a:t>
            </a: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dirty="0"/>
          </a:p>
        </p:txBody>
      </p:sp>
      <p:pic>
        <p:nvPicPr>
          <p:cNvPr id="3074" name="Picture 2" descr="G:\Shamu\tab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1314" y="2743200"/>
            <a:ext cx="4064085" cy="3048001"/>
          </a:xfrm>
          <a:prstGeom prst="rect">
            <a:avLst/>
          </a:prstGeom>
          <a:noFill/>
        </p:spPr>
      </p:pic>
      <p:pic>
        <p:nvPicPr>
          <p:cNvPr id="3075" name="Picture 3" descr="G:\Shamu\table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1818" y="2743200"/>
            <a:ext cx="4062182" cy="304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143000" y="6096000"/>
            <a:ext cx="8001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OURTESY:IEEE TRANSACTIONS ON KNOWLEDGE AND DATA ENGINEERING</a:t>
            </a:r>
            <a:endParaRPr lang="en-IN" sz="1200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048000" y="6305550"/>
            <a:ext cx="3505200" cy="476250"/>
          </a:xfrm>
        </p:spPr>
        <p:txBody>
          <a:bodyPr/>
          <a:lstStyle/>
          <a:p>
            <a:r>
              <a:rPr lang="en-US" dirty="0" err="1" smtClean="0"/>
              <a:t>Dept.of</a:t>
            </a:r>
            <a:r>
              <a:rPr lang="en-US" dirty="0" smtClean="0"/>
              <a:t> computer science, MACE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11" name="Footer Placeholder 6"/>
          <p:cNvSpPr txBox="1">
            <a:spLocks/>
          </p:cNvSpPr>
          <p:nvPr/>
        </p:nvSpPr>
        <p:spPr>
          <a:xfrm>
            <a:off x="3200400" y="-76200"/>
            <a:ext cx="4267200" cy="476250"/>
          </a:xfrm>
          <a:prstGeom prst="rect">
            <a:avLst/>
          </a:prstGeom>
        </p:spPr>
        <p:txBody>
          <a:bodyPr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bg2">
                    <a:shade val="50000"/>
                    <a:satMod val="200000"/>
                  </a:schemeClr>
                </a:solidFill>
              </a:rPr>
              <a:t>Building A Scalable Database-Driven Reverse Dictionary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50000"/>
                  <a:satMod val="20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749808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SOLUTION ARCHITECTURE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TOSHIBA\Desktop\shamu\arcji - Copy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600200"/>
            <a:ext cx="7772400" cy="3581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47800" y="6096000"/>
            <a:ext cx="7467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COURTESY:IEEE TRANSACTIONS ON KNOWLEDGE AND DATA ENGINEERING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048000" y="6305550"/>
            <a:ext cx="3505200" cy="476250"/>
          </a:xfrm>
        </p:spPr>
        <p:txBody>
          <a:bodyPr/>
          <a:lstStyle/>
          <a:p>
            <a:r>
              <a:rPr lang="en-US" dirty="0" err="1" smtClean="0"/>
              <a:t>Dept.of</a:t>
            </a:r>
            <a:r>
              <a:rPr lang="en-US" dirty="0" smtClean="0"/>
              <a:t> computer science, MACE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9" name="Footer Placeholder 6"/>
          <p:cNvSpPr txBox="1">
            <a:spLocks/>
          </p:cNvSpPr>
          <p:nvPr/>
        </p:nvSpPr>
        <p:spPr>
          <a:xfrm>
            <a:off x="3200400" y="-76200"/>
            <a:ext cx="4267200" cy="476250"/>
          </a:xfrm>
          <a:prstGeom prst="rect">
            <a:avLst/>
          </a:prstGeom>
        </p:spPr>
        <p:txBody>
          <a:bodyPr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bg2">
                    <a:shade val="50000"/>
                    <a:satMod val="200000"/>
                  </a:schemeClr>
                </a:solidFill>
              </a:rPr>
              <a:t>Building A Scalable Database-Driven Reverse Dictionary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50000"/>
                  <a:satMod val="20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600200" y="5486400"/>
            <a:ext cx="6172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Fig. 1 Architecture for reverse dictionary.</a:t>
            </a:r>
            <a:endParaRPr lang="en-IN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8077200" cy="2590800"/>
          </a:xfrm>
        </p:spPr>
        <p:txBody>
          <a:bodyPr>
            <a:no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BUILDING A SCALABLE DATABASE-DRIVEN REVERSE DICTIONARY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819400"/>
            <a:ext cx="8077200" cy="4038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Topic Approval:26/8/2013    </a:t>
            </a:r>
          </a:p>
          <a:p>
            <a:pPr>
              <a:buNone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Slide Approval:29/8/2013</a:t>
            </a:r>
          </a:p>
          <a:p>
            <a:pPr>
              <a:buNone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Topic And Slides Approved By:</a:t>
            </a:r>
          </a:p>
          <a:p>
            <a:pPr>
              <a:buNone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 Mrs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Jisha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P Abraham                                        </a:t>
            </a:r>
          </a:p>
          <a:p>
            <a:pPr>
              <a:buNone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                                          		 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Shamily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V A          </a:t>
            </a:r>
          </a:p>
          <a:p>
            <a:pPr>
              <a:buNone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Roll no:56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S7R</a:t>
            </a:r>
          </a:p>
          <a:p>
            <a:pPr>
              <a:buNone/>
            </a:pPr>
            <a:endParaRPr lang="en-IN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28600"/>
            <a:ext cx="749808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CACHE SIZE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Cache size for synonyms:7.2MB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Cache size for antonyms:69KB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Cache size for RMS:15.5MB</a:t>
            </a:r>
          </a:p>
          <a:p>
            <a:pPr>
              <a:lnSpc>
                <a:spcPct val="150000"/>
              </a:lnSpc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048000" y="6305550"/>
            <a:ext cx="3505200" cy="476250"/>
          </a:xfrm>
        </p:spPr>
        <p:txBody>
          <a:bodyPr/>
          <a:lstStyle/>
          <a:p>
            <a:r>
              <a:rPr lang="en-US" dirty="0" err="1" smtClean="0"/>
              <a:t>Dept.of</a:t>
            </a:r>
            <a:r>
              <a:rPr lang="en-US" dirty="0" smtClean="0"/>
              <a:t> computer science, MACE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7" name="Footer Placeholder 6"/>
          <p:cNvSpPr txBox="1">
            <a:spLocks/>
          </p:cNvSpPr>
          <p:nvPr/>
        </p:nvSpPr>
        <p:spPr>
          <a:xfrm>
            <a:off x="3200400" y="-76200"/>
            <a:ext cx="4267200" cy="476250"/>
          </a:xfrm>
          <a:prstGeom prst="rect">
            <a:avLst/>
          </a:prstGeom>
        </p:spPr>
        <p:txBody>
          <a:bodyPr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bg2">
                    <a:shade val="50000"/>
                    <a:satMod val="200000"/>
                  </a:schemeClr>
                </a:solidFill>
              </a:rPr>
              <a:t>Building A Scalable Database-Driven Reverse Dictionary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50000"/>
                  <a:satMod val="20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749808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RESPONSE TIME RESULT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G:\Shamu\tab3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1148" y="1717079"/>
            <a:ext cx="6415051" cy="3193207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295400" y="5144869"/>
            <a:ext cx="6858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FIG2: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 Response time performance as request rate increases.</a:t>
            </a:r>
            <a:endParaRPr lang="en-IN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048000" y="6305550"/>
            <a:ext cx="3505200" cy="476250"/>
          </a:xfrm>
        </p:spPr>
        <p:txBody>
          <a:bodyPr/>
          <a:lstStyle/>
          <a:p>
            <a:r>
              <a:rPr lang="en-US" dirty="0" err="1" smtClean="0"/>
              <a:t>Dept.of</a:t>
            </a:r>
            <a:r>
              <a:rPr lang="en-US" dirty="0" smtClean="0"/>
              <a:t> computer science, MACE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10" name="Footer Placeholder 6"/>
          <p:cNvSpPr txBox="1">
            <a:spLocks/>
          </p:cNvSpPr>
          <p:nvPr/>
        </p:nvSpPr>
        <p:spPr>
          <a:xfrm>
            <a:off x="3200400" y="-76200"/>
            <a:ext cx="4267200" cy="476250"/>
          </a:xfrm>
          <a:prstGeom prst="rect">
            <a:avLst/>
          </a:prstGeom>
        </p:spPr>
        <p:txBody>
          <a:bodyPr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bg2">
                    <a:shade val="50000"/>
                    <a:satMod val="200000"/>
                  </a:schemeClr>
                </a:solidFill>
              </a:rPr>
              <a:t>Building A Scalable Database-Driven Reverse Dictionary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50000"/>
                  <a:satMod val="20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47800" y="6172200"/>
            <a:ext cx="6705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COURTESY:IEEE TRANSACTIONS ON KNOWLEDGE  AND DATA ENGINEERING</a:t>
            </a:r>
            <a:endParaRPr lang="en-IN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52400"/>
            <a:ext cx="749808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SCALABILITY RESULTS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G:\Shamu\tab4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371600"/>
            <a:ext cx="7450691" cy="3733799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371600" y="5334000"/>
            <a:ext cx="6781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Fig. 3. Scalability as CPU limit increases.</a:t>
            </a:r>
            <a:endParaRPr lang="en-IN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47800" y="6172200"/>
            <a:ext cx="6705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COURTESY:IEEE TRANSACTIONS ON KNOWLEDGE  AND DATA ENGINEERING</a:t>
            </a:r>
            <a:endParaRPr lang="en-IN" sz="1200" dirty="0"/>
          </a:p>
        </p:txBody>
      </p:sp>
      <p:sp>
        <p:nvSpPr>
          <p:cNvPr id="6" name="Footer Placeholder 6"/>
          <p:cNvSpPr txBox="1">
            <a:spLocks/>
          </p:cNvSpPr>
          <p:nvPr/>
        </p:nvSpPr>
        <p:spPr>
          <a:xfrm>
            <a:off x="3200400" y="-76200"/>
            <a:ext cx="4267200" cy="476250"/>
          </a:xfrm>
          <a:prstGeom prst="rect">
            <a:avLst/>
          </a:prstGeom>
        </p:spPr>
        <p:txBody>
          <a:bodyPr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bg2">
                    <a:shade val="50000"/>
                    <a:satMod val="200000"/>
                  </a:schemeClr>
                </a:solidFill>
              </a:rPr>
              <a:t>Building A Scalable Database-Driven Reverse Dictionary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50000"/>
                  <a:satMod val="20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749808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CONCLUSION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Resolve CSP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Good solution quality</a:t>
            </a:r>
          </a:p>
          <a:p>
            <a:pPr>
              <a:lnSpc>
                <a:spcPct val="150000"/>
              </a:lnSpc>
            </a:pPr>
            <a:endParaRPr lang="en-IN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048000" y="6305550"/>
            <a:ext cx="3505200" cy="476250"/>
          </a:xfrm>
        </p:spPr>
        <p:txBody>
          <a:bodyPr/>
          <a:lstStyle/>
          <a:p>
            <a:r>
              <a:rPr lang="en-US" dirty="0" err="1" smtClean="0"/>
              <a:t>Dept.of</a:t>
            </a:r>
            <a:r>
              <a:rPr lang="en-US" dirty="0" smtClean="0"/>
              <a:t> computer science, MACE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8" name="Footer Placeholder 6"/>
          <p:cNvSpPr txBox="1">
            <a:spLocks/>
          </p:cNvSpPr>
          <p:nvPr/>
        </p:nvSpPr>
        <p:spPr>
          <a:xfrm>
            <a:off x="3200400" y="-76200"/>
            <a:ext cx="4267200" cy="476250"/>
          </a:xfrm>
          <a:prstGeom prst="rect">
            <a:avLst/>
          </a:prstGeom>
        </p:spPr>
        <p:txBody>
          <a:bodyPr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bg2">
                    <a:shade val="50000"/>
                    <a:satMod val="200000"/>
                  </a:schemeClr>
                </a:solidFill>
              </a:rPr>
              <a:t>Building A Scalable Database-Driven Reverse Dictionary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50000"/>
                  <a:satMod val="20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749808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REFERENCES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[1]:  D. Lin, “An Information-Theoretic Definition of Similarity,” Proc. Int’l Conf. Machine Learning, 1998.</a:t>
            </a: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[2]: 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C. Manning, P.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Raghavan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, and H.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Schutze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, Introduction to Information Retrieval. Cambridge Univ. Press, 2008.</a:t>
            </a: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[3]: 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R.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Zwick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, E.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Carlstein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, and D.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Budescu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, “Measures of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SimilarityAmong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Fuzzy Concepts: A Comparative Analysis,”</a:t>
            </a:r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048000" y="6305550"/>
            <a:ext cx="3505200" cy="476250"/>
          </a:xfrm>
        </p:spPr>
        <p:txBody>
          <a:bodyPr/>
          <a:lstStyle/>
          <a:p>
            <a:r>
              <a:rPr lang="en-US" dirty="0" err="1" smtClean="0"/>
              <a:t>Dept.of</a:t>
            </a:r>
            <a:r>
              <a:rPr lang="en-US" dirty="0" smtClean="0"/>
              <a:t> computer science, MACE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7" name="Footer Placeholder 6"/>
          <p:cNvSpPr txBox="1">
            <a:spLocks/>
          </p:cNvSpPr>
          <p:nvPr/>
        </p:nvSpPr>
        <p:spPr>
          <a:xfrm>
            <a:off x="3200400" y="-76200"/>
            <a:ext cx="4267200" cy="476250"/>
          </a:xfrm>
          <a:prstGeom prst="rect">
            <a:avLst/>
          </a:prstGeom>
        </p:spPr>
        <p:txBody>
          <a:bodyPr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bg2">
                    <a:shade val="50000"/>
                    <a:satMod val="200000"/>
                  </a:schemeClr>
                </a:solidFill>
              </a:rPr>
              <a:t>Building A Scalable Database-Driven Reverse Dictionary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50000"/>
                  <a:satMod val="20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749808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REFERENCES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[4] :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J. Ponte and W. Croft, “A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LanguageModeling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Approach to Information Retrieval,” Proc. 21st Ann. Int’l ACM SIGIR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Conf.Research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and Development in Information Retrieval, pp. 275-281, 1998.</a:t>
            </a:r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048000" y="6305550"/>
            <a:ext cx="3505200" cy="476250"/>
          </a:xfrm>
        </p:spPr>
        <p:txBody>
          <a:bodyPr/>
          <a:lstStyle/>
          <a:p>
            <a:r>
              <a:rPr lang="en-US" dirty="0" err="1" smtClean="0"/>
              <a:t>Dept.of</a:t>
            </a:r>
            <a:r>
              <a:rPr lang="en-US" dirty="0" smtClean="0"/>
              <a:t> computer science, MACE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7" name="Footer Placeholder 6"/>
          <p:cNvSpPr txBox="1">
            <a:spLocks/>
          </p:cNvSpPr>
          <p:nvPr/>
        </p:nvSpPr>
        <p:spPr>
          <a:xfrm>
            <a:off x="3200400" y="-76200"/>
            <a:ext cx="4267200" cy="476250"/>
          </a:xfrm>
          <a:prstGeom prst="rect">
            <a:avLst/>
          </a:prstGeom>
        </p:spPr>
        <p:txBody>
          <a:bodyPr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bg2">
                    <a:shade val="50000"/>
                    <a:satMod val="200000"/>
                  </a:schemeClr>
                </a:solidFill>
              </a:rPr>
              <a:t>Building A Scalable Database-Driven Reverse Dictionary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50000"/>
                  <a:satMod val="20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219200" y="1447800"/>
            <a:ext cx="7406640" cy="1472184"/>
          </a:xfrm>
        </p:spPr>
        <p:txBody>
          <a:bodyPr/>
          <a:lstStyle/>
          <a:p>
            <a:r>
              <a:rPr lang="en-US" dirty="0" smtClean="0"/>
              <a:t>THANK YOU</a:t>
            </a:r>
            <a:endParaRPr lang="en-IN" dirty="0"/>
          </a:p>
        </p:txBody>
      </p:sp>
      <p:sp>
        <p:nvSpPr>
          <p:cNvPr id="5" name="Text Placeholder 4"/>
          <p:cNvSpPr>
            <a:spLocks noGrp="1"/>
          </p:cNvSpPr>
          <p:nvPr>
            <p:ph type="subTitle" idx="1"/>
          </p:nvPr>
        </p:nvSpPr>
        <p:spPr>
          <a:xfrm>
            <a:off x="1447800" y="2133600"/>
            <a:ext cx="7406640" cy="17526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</a:t>
            </a: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676400"/>
            <a:ext cx="7406640" cy="1472184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QUESTIONS</a:t>
            </a:r>
            <a:r>
              <a:rPr lang="en-US" dirty="0" smtClean="0"/>
              <a:t> ?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685800"/>
            <a:ext cx="7406640" cy="1752600"/>
          </a:xfrm>
        </p:spPr>
        <p:txBody>
          <a:bodyPr/>
          <a:lstStyle/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81534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CONTENTS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914400"/>
            <a:ext cx="8077200" cy="48006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Current system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Proposed system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Solution overview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Solution architecture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Conclusion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References</a:t>
            </a:r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endParaRPr lang="en-IN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048000" y="6305550"/>
            <a:ext cx="3505200" cy="476250"/>
          </a:xfrm>
        </p:spPr>
        <p:txBody>
          <a:bodyPr/>
          <a:lstStyle/>
          <a:p>
            <a:r>
              <a:rPr lang="en-US" dirty="0" err="1" smtClean="0"/>
              <a:t>Dept.of</a:t>
            </a:r>
            <a:r>
              <a:rPr lang="en-US" dirty="0" smtClean="0"/>
              <a:t> computer science, MACE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8" name="Footer Placeholder 6"/>
          <p:cNvSpPr txBox="1">
            <a:spLocks/>
          </p:cNvSpPr>
          <p:nvPr/>
        </p:nvSpPr>
        <p:spPr>
          <a:xfrm>
            <a:off x="3200400" y="-76200"/>
            <a:ext cx="4267200" cy="476250"/>
          </a:xfrm>
          <a:prstGeom prst="rect">
            <a:avLst/>
          </a:prstGeom>
        </p:spPr>
        <p:txBody>
          <a:bodyPr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bg2">
                    <a:shade val="50000"/>
                    <a:satMod val="200000"/>
                  </a:schemeClr>
                </a:solidFill>
              </a:rPr>
              <a:t>Building A Scalable Database-Driven Reverse Dictionary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50000"/>
                  <a:satMod val="20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52400"/>
            <a:ext cx="8153400" cy="1417638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Reverse dictionary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Concept Similarity Problem(CSP)</a:t>
            </a:r>
          </a:p>
          <a:p>
            <a:pPr>
              <a:lnSpc>
                <a:spcPct val="150000"/>
              </a:lnSpc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en-IN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048000" y="6305550"/>
            <a:ext cx="3505200" cy="476250"/>
          </a:xfrm>
        </p:spPr>
        <p:txBody>
          <a:bodyPr/>
          <a:lstStyle/>
          <a:p>
            <a:r>
              <a:rPr lang="en-US" dirty="0" err="1" smtClean="0"/>
              <a:t>Dept.of</a:t>
            </a:r>
            <a:r>
              <a:rPr lang="en-US" dirty="0" smtClean="0"/>
              <a:t> computer science, MACE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8" name="Footer Placeholder 6"/>
          <p:cNvSpPr txBox="1">
            <a:spLocks/>
          </p:cNvSpPr>
          <p:nvPr/>
        </p:nvSpPr>
        <p:spPr>
          <a:xfrm>
            <a:off x="3200400" y="-76200"/>
            <a:ext cx="4267200" cy="476250"/>
          </a:xfrm>
          <a:prstGeom prst="rect">
            <a:avLst/>
          </a:prstGeom>
        </p:spPr>
        <p:txBody>
          <a:bodyPr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bg2">
                    <a:shade val="50000"/>
                    <a:satMod val="200000"/>
                  </a:schemeClr>
                </a:solidFill>
              </a:rPr>
              <a:t>Building A Scalable Database-Driven Reverse Dictionary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50000"/>
                  <a:satMod val="20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7943088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CURRENT SYSTEM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Dictionary.com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OneLook.com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048000" y="6305550"/>
            <a:ext cx="3505200" cy="476250"/>
          </a:xfrm>
        </p:spPr>
        <p:txBody>
          <a:bodyPr/>
          <a:lstStyle/>
          <a:p>
            <a:r>
              <a:rPr lang="en-US" dirty="0" err="1" smtClean="0"/>
              <a:t>Dept.of</a:t>
            </a:r>
            <a:r>
              <a:rPr lang="en-US" dirty="0" smtClean="0"/>
              <a:t> computer science, MACE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5" name="Footer Placeholder 6"/>
          <p:cNvSpPr txBox="1">
            <a:spLocks/>
          </p:cNvSpPr>
          <p:nvPr/>
        </p:nvSpPr>
        <p:spPr>
          <a:xfrm>
            <a:off x="3200400" y="-76200"/>
            <a:ext cx="4267200" cy="476250"/>
          </a:xfrm>
          <a:prstGeom prst="rect">
            <a:avLst/>
          </a:prstGeom>
        </p:spPr>
        <p:txBody>
          <a:bodyPr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bg2">
                    <a:shade val="50000"/>
                    <a:satMod val="200000"/>
                  </a:schemeClr>
                </a:solidFill>
              </a:rPr>
              <a:t>Building A Scalable Database-Driven Reverse Dictionary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50000"/>
                  <a:satMod val="20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153400" cy="1417638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CURRENT SYSTEM (Cont..)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dirty="0" smtClean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CSP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Poor online responsiveness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Poor Scalability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048000" y="6305550"/>
            <a:ext cx="3505200" cy="476250"/>
          </a:xfrm>
        </p:spPr>
        <p:txBody>
          <a:bodyPr/>
          <a:lstStyle/>
          <a:p>
            <a:r>
              <a:rPr lang="en-US" dirty="0" err="1" smtClean="0"/>
              <a:t>Dept.of</a:t>
            </a:r>
            <a:r>
              <a:rPr lang="en-US" dirty="0" smtClean="0"/>
              <a:t> computer science, MACE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8" name="Footer Placeholder 6"/>
          <p:cNvSpPr txBox="1">
            <a:spLocks/>
          </p:cNvSpPr>
          <p:nvPr/>
        </p:nvSpPr>
        <p:spPr>
          <a:xfrm>
            <a:off x="3200400" y="-76200"/>
            <a:ext cx="4267200" cy="476250"/>
          </a:xfrm>
          <a:prstGeom prst="rect">
            <a:avLst/>
          </a:prstGeom>
        </p:spPr>
        <p:txBody>
          <a:bodyPr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bg2">
                    <a:shade val="50000"/>
                    <a:satMod val="200000"/>
                  </a:schemeClr>
                </a:solidFill>
              </a:rPr>
              <a:t>Building A Scalable Database-Driven Reverse Dictionary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50000"/>
                  <a:satMod val="20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153400" cy="1417638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PROPOSED SYSTEM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Wordster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Reverse Dictionary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Maximum scalability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Parallel processing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Separate databases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Faster</a:t>
            </a:r>
          </a:p>
          <a:p>
            <a:pPr>
              <a:lnSpc>
                <a:spcPct val="150000"/>
              </a:lnSpc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048000" y="6305550"/>
            <a:ext cx="3505200" cy="476250"/>
          </a:xfrm>
        </p:spPr>
        <p:txBody>
          <a:bodyPr/>
          <a:lstStyle/>
          <a:p>
            <a:r>
              <a:rPr lang="en-US" dirty="0" err="1" smtClean="0"/>
              <a:t>Dept.of</a:t>
            </a:r>
            <a:r>
              <a:rPr lang="en-US" dirty="0" smtClean="0"/>
              <a:t> computer science, MACE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8" name="Footer Placeholder 6"/>
          <p:cNvSpPr txBox="1">
            <a:spLocks/>
          </p:cNvSpPr>
          <p:nvPr/>
        </p:nvSpPr>
        <p:spPr>
          <a:xfrm>
            <a:off x="3200400" y="-76200"/>
            <a:ext cx="4267200" cy="476250"/>
          </a:xfrm>
          <a:prstGeom prst="rect">
            <a:avLst/>
          </a:prstGeom>
        </p:spPr>
        <p:txBody>
          <a:bodyPr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bg2">
                    <a:shade val="50000"/>
                    <a:satMod val="200000"/>
                  </a:schemeClr>
                </a:solidFill>
              </a:rPr>
              <a:t>Building A Scalable Database-Driven Reverse Dictionary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50000"/>
                  <a:satMod val="20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52400"/>
            <a:ext cx="749808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SOLUTION OVERVIEW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Building Reverse Mapping Set (RMS)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Querying the RMS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048000" y="6305550"/>
            <a:ext cx="3505200" cy="476250"/>
          </a:xfrm>
        </p:spPr>
        <p:txBody>
          <a:bodyPr/>
          <a:lstStyle/>
          <a:p>
            <a:r>
              <a:rPr lang="en-US" dirty="0" err="1" smtClean="0"/>
              <a:t>Dept.of</a:t>
            </a:r>
            <a:r>
              <a:rPr lang="en-US" dirty="0" smtClean="0"/>
              <a:t> computer science, MACE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7" name="Footer Placeholder 6"/>
          <p:cNvSpPr txBox="1">
            <a:spLocks/>
          </p:cNvSpPr>
          <p:nvPr/>
        </p:nvSpPr>
        <p:spPr>
          <a:xfrm>
            <a:off x="3200400" y="-76200"/>
            <a:ext cx="4267200" cy="476250"/>
          </a:xfrm>
          <a:prstGeom prst="rect">
            <a:avLst/>
          </a:prstGeom>
        </p:spPr>
        <p:txBody>
          <a:bodyPr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bg2">
                    <a:shade val="50000"/>
                    <a:satMod val="200000"/>
                  </a:schemeClr>
                </a:solidFill>
              </a:rPr>
              <a:t>Building A Scalable Database-Driven Reverse Dictionary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50000"/>
                  <a:satMod val="20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52400"/>
            <a:ext cx="749808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BUILDING RMS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048000" y="6305550"/>
            <a:ext cx="3505200" cy="476250"/>
          </a:xfrm>
        </p:spPr>
        <p:txBody>
          <a:bodyPr/>
          <a:lstStyle/>
          <a:p>
            <a:r>
              <a:rPr lang="en-US" dirty="0" err="1" smtClean="0"/>
              <a:t>Dept.of</a:t>
            </a:r>
            <a:r>
              <a:rPr lang="en-US" dirty="0" smtClean="0"/>
              <a:t> computer science, MACE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9" name="Footer Placeholder 6"/>
          <p:cNvSpPr txBox="1">
            <a:spLocks/>
          </p:cNvSpPr>
          <p:nvPr/>
        </p:nvSpPr>
        <p:spPr>
          <a:xfrm>
            <a:off x="3200400" y="-76200"/>
            <a:ext cx="4267200" cy="476250"/>
          </a:xfrm>
          <a:prstGeom prst="rect">
            <a:avLst/>
          </a:prstGeom>
        </p:spPr>
        <p:txBody>
          <a:bodyPr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bg2">
                    <a:shade val="50000"/>
                    <a:satMod val="200000"/>
                  </a:schemeClr>
                </a:solidFill>
              </a:rPr>
              <a:t>Building A Scalable Database-Driven Reverse Dictionary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50000"/>
                  <a:satMod val="20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371600" y="1295400"/>
            <a:ext cx="7498080" cy="4800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input :a dictionary D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all mapping from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Word→Definition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3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do</a:t>
            </a:r>
          </a:p>
          <a:p>
            <a:pPr lvl="3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Extract the set of terms {t1,t2,t3,..t},tk€Definition;</a:t>
            </a:r>
          </a:p>
          <a:p>
            <a:pPr lvl="3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For all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tk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apply stemming and convert to general form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tk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^.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2966</TotalTime>
  <Words>719</Words>
  <Application>Microsoft Office PowerPoint</Application>
  <PresentationFormat>On-screen Show (4:3)</PresentationFormat>
  <Paragraphs>178</Paragraphs>
  <Slides>27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Solstice</vt:lpstr>
      <vt:lpstr>WELCOME</vt:lpstr>
      <vt:lpstr>BUILDING A SCALABLE DATABASE-DRIVEN REVERSE DICTIONARY</vt:lpstr>
      <vt:lpstr>CONTENTS</vt:lpstr>
      <vt:lpstr>INTRODUCTION</vt:lpstr>
      <vt:lpstr>CURRENT SYSTEM</vt:lpstr>
      <vt:lpstr>CURRENT SYSTEM (Cont..)</vt:lpstr>
      <vt:lpstr>PROPOSED SYSTEM</vt:lpstr>
      <vt:lpstr>SOLUTION OVERVIEW</vt:lpstr>
      <vt:lpstr>BUILDING RMS</vt:lpstr>
      <vt:lpstr>BUILDING RMS(Contd…)</vt:lpstr>
      <vt:lpstr>STOP WORDS</vt:lpstr>
      <vt:lpstr>QUERYING RMS</vt:lpstr>
      <vt:lpstr>QUERYING RMS (cont..)</vt:lpstr>
      <vt:lpstr>RANK CANDIDATE  WORDS</vt:lpstr>
      <vt:lpstr>WORDNET</vt:lpstr>
      <vt:lpstr>TERM SIMILARITY</vt:lpstr>
      <vt:lpstr>TERM IMPORTANCE</vt:lpstr>
      <vt:lpstr>TERM IMPORTANCE(Cond..)</vt:lpstr>
      <vt:lpstr>SOLUTION ARCHITECTURE</vt:lpstr>
      <vt:lpstr>CACHE SIZE</vt:lpstr>
      <vt:lpstr>RESPONSE TIME RESULT</vt:lpstr>
      <vt:lpstr>SCALABILITY RESULTS</vt:lpstr>
      <vt:lpstr>CONCLUSION</vt:lpstr>
      <vt:lpstr>REFERENCES</vt:lpstr>
      <vt:lpstr>REFERENCES</vt:lpstr>
      <vt:lpstr>THANK YOU</vt:lpstr>
      <vt:lpstr>QUESTIONS 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DISCOVERY AND INCLUDING EXPERTS FOR ONLINE HELP</dc:title>
  <dc:creator>user</dc:creator>
  <cp:lastModifiedBy>TOSHIBA</cp:lastModifiedBy>
  <cp:revision>426</cp:revision>
  <dcterms:created xsi:type="dcterms:W3CDTF">2013-07-13T10:05:55Z</dcterms:created>
  <dcterms:modified xsi:type="dcterms:W3CDTF">2013-10-25T03:09:50Z</dcterms:modified>
</cp:coreProperties>
</file>