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slideLayouts/slideLayout16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4392" r:id="rId1"/>
    <p:sldMasterId id="2147484404" r:id="rId2"/>
  </p:sldMasterIdLst>
  <p:notesMasterIdLst>
    <p:notesMasterId r:id="rId30"/>
  </p:notesMasterIdLst>
  <p:handoutMasterIdLst>
    <p:handoutMasterId r:id="rId31"/>
  </p:handoutMasterIdLst>
  <p:sldIdLst>
    <p:sldId id="256" r:id="rId3"/>
    <p:sldId id="299" r:id="rId4"/>
    <p:sldId id="281" r:id="rId5"/>
    <p:sldId id="282" r:id="rId6"/>
    <p:sldId id="283" r:id="rId7"/>
    <p:sldId id="284" r:id="rId8"/>
    <p:sldId id="275" r:id="rId9"/>
    <p:sldId id="288" r:id="rId10"/>
    <p:sldId id="286" r:id="rId11"/>
    <p:sldId id="262" r:id="rId12"/>
    <p:sldId id="289" r:id="rId13"/>
    <p:sldId id="285" r:id="rId14"/>
    <p:sldId id="265" r:id="rId15"/>
    <p:sldId id="300" r:id="rId16"/>
    <p:sldId id="301" r:id="rId17"/>
    <p:sldId id="276" r:id="rId18"/>
    <p:sldId id="277" r:id="rId19"/>
    <p:sldId id="293" r:id="rId20"/>
    <p:sldId id="278" r:id="rId21"/>
    <p:sldId id="280" r:id="rId22"/>
    <p:sldId id="295" r:id="rId23"/>
    <p:sldId id="294" r:id="rId24"/>
    <p:sldId id="296" r:id="rId25"/>
    <p:sldId id="297" r:id="rId26"/>
    <p:sldId id="298" r:id="rId27"/>
    <p:sldId id="291" r:id="rId28"/>
    <p:sldId id="292" r:id="rId2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62" autoAdjust="0"/>
    <p:restoredTop sz="94660"/>
  </p:normalViewPr>
  <p:slideViewPr>
    <p:cSldViewPr>
      <p:cViewPr varScale="1">
        <p:scale>
          <a:sx n="73" d="100"/>
          <a:sy n="73" d="100"/>
        </p:scale>
        <p:origin x="-1290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US" smtClean="0"/>
              <a:t>Directory caches without tracking non-coherent memory blocks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60846E4-80A4-46B9-A845-C9ED752C81E8}" type="datetimeFigureOut">
              <a:rPr lang="en-US" smtClean="0"/>
              <a:pPr/>
              <a:t>10/30/2013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smtClean="0"/>
              <a:t>asd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852A2E3-B072-410E-933A-68F2D4DE0FB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US" smtClean="0"/>
              <a:t>Directory caches without tracking non-coherent memory blocks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795F68A-8C3C-4B98-B45C-60B8607D8395}" type="datetimeFigureOut">
              <a:rPr lang="en-US" smtClean="0"/>
              <a:pPr/>
              <a:t>10/30/2013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smtClean="0"/>
              <a:t>asd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38B564E-4884-437E-8C4A-2D925C410EF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8B564E-4884-437E-8C4A-2D925C410EFB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8B564E-4884-437E-8C4A-2D925C410EFB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8B564E-4884-437E-8C4A-2D925C410EFB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143000" y="152400"/>
            <a:ext cx="6934200" cy="781050"/>
          </a:xfrm>
        </p:spPr>
        <p:txBody>
          <a:bodyPr/>
          <a:lstStyle>
            <a:lvl1pPr>
              <a:defRPr b="0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295400" y="857250"/>
            <a:ext cx="6629400" cy="457200"/>
          </a:xfrm>
        </p:spPr>
        <p:txBody>
          <a:bodyPr/>
          <a:lstStyle>
            <a:lvl1pPr marL="0" indent="0" algn="ctr">
              <a:buFontTx/>
              <a:buNone/>
              <a:defRPr b="1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subtitle style</a:t>
            </a:r>
            <a:endParaRPr lang="en-IN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457200" y="6305550"/>
            <a:ext cx="2133600" cy="47625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CF4A52A8-0421-43FC-BD33-5C99EABDEF10}" type="datetime1">
              <a:rPr lang="en-US" smtClean="0"/>
              <a:pPr/>
              <a:t>10/30/2013</a:t>
            </a:fld>
            <a:endParaRPr lang="en-US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305550"/>
            <a:ext cx="2895600" cy="47625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Dept.of CS,MACE Kothamangalam</a:t>
            </a:r>
            <a:endParaRPr lang="en-US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305550"/>
            <a:ext cx="2133600" cy="476250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A36D9289-F7CF-4698-B9C6-4232982821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FB4249B-ECC0-490C-BFF2-3227AE89FC6E}" type="datetime1">
              <a:rPr lang="en-US" smtClean="0"/>
              <a:pPr/>
              <a:t>10/30/2013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Dept.of CS,MACE Kothamangalam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36D9289-F7CF-4698-B9C6-4232982821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72250" y="304800"/>
            <a:ext cx="2038350" cy="58213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5962650" cy="58213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D98B5C8-801F-4DAA-8D16-4841D593B204}" type="datetime1">
              <a:rPr lang="en-US" smtClean="0"/>
              <a:pPr/>
              <a:t>10/30/2013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Dept.of CS,MACE Kothamangalam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36D9289-F7CF-4698-B9C6-4232982821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B80AB1-F9D5-43F0-926A-21EB8FC2A23C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10/30/2013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Dept.of CS,MACE Kothamangalam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51B1A0-53CE-4687-96A1-DCCBE722C773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10/30/2013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Dept.of CS,MACE Kothamangalam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884E3C-FB86-4187-A30D-F186100D1270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10/30/2013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Dept.of CS,MACE Kothamangalam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E16806-E5C2-4C19-86DD-53710A7EA9EB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10/30/2013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Dept.of CS,MACE Kothamangalam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E12CFA-8925-4339-B1D1-A1CC5EBCE5CA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10/30/2013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Dept.of CS,MACE Kothamangalam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E1E1E3-37DF-4AD2-83F4-A8BB948AE880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10/30/2013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Dept.of CS,MACE Kothamangalam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50656F-CE94-4AFE-8053-3D2582FF22E2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10/30/2013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Dept.of CS,MACE Kothamangalam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EE1858-4010-49BA-A95D-9CBAA0978B3B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10/30/2013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Dept.of CS,MACE Kothamangalam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D175571-9E04-408C-8546-F60993F3F1DC}" type="datetime1">
              <a:rPr lang="en-US" smtClean="0"/>
              <a:pPr/>
              <a:t>10/30/2013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Dept.of CS,MACE Kothamangalam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36D9289-F7CF-4698-B9C6-4232982821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81486B-0AAD-4513-AA76-1A8F7B51D10F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10/30/2013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Dept.of CS,MACE Kothamangalam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79BE5C-CC8D-44F3-B60A-70B15D36C4F6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10/30/2013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Dept.of CS,MACE Kothamangalam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0DC4D7-2F4E-403B-91C0-7AC4A15F20CD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10/30/2013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>
                <a:solidFill>
                  <a:prstClr val="black">
                    <a:tint val="75000"/>
                  </a:prstClr>
                </a:solidFill>
              </a:rPr>
              <a:t>Dept.of CS,MACE Kothamangalam</a:t>
            </a: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D41F0EF-B89D-4D17-AE86-0AB680829C8D}" type="datetime1">
              <a:rPr lang="en-US" smtClean="0"/>
              <a:pPr/>
              <a:t>10/30/2013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Dept.of CS,MACE Kothamangalam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36D9289-F7CF-4698-B9C6-4232982821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371600"/>
            <a:ext cx="4000500" cy="47545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371600"/>
            <a:ext cx="4000500" cy="47545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139C821-0B3F-48FA-8BE7-6F7F46CEC57D}" type="datetime1">
              <a:rPr lang="en-US" smtClean="0"/>
              <a:pPr/>
              <a:t>10/30/2013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Dept.of CS,MACE Kothamangalam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36D9289-F7CF-4698-B9C6-4232982821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2ED8861-DE00-4A45-8FAD-B393CA97D847}" type="datetime1">
              <a:rPr lang="en-US" smtClean="0"/>
              <a:pPr/>
              <a:t>10/30/2013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Dept.of CS,MACE Kothamangalam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36D9289-F7CF-4698-B9C6-4232982821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5D07310-101E-40F8-952E-60814524ABC8}" type="datetime1">
              <a:rPr lang="en-US" smtClean="0"/>
              <a:pPr/>
              <a:t>10/30/2013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Dept.of CS,MACE Kothamangalam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36D9289-F7CF-4698-B9C6-4232982821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AB4D066-4118-4E0F-94BB-031312677D1E}" type="datetime1">
              <a:rPr lang="en-US" smtClean="0"/>
              <a:pPr/>
              <a:t>10/30/2013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Dept.of CS,MACE Kothamangalam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36D9289-F7CF-4698-B9C6-4232982821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C91F009-F709-4DDD-9AF8-799567BFF020}" type="datetime1">
              <a:rPr lang="en-US" smtClean="0"/>
              <a:pPr/>
              <a:t>10/30/2013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Dept.of CS,MACE Kothamangalam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36D9289-F7CF-4698-B9C6-4232982821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N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IN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5FBA046-3B96-4B92-8931-1E6AC0F6A691}" type="datetime1">
              <a:rPr lang="en-US" smtClean="0"/>
              <a:pPr/>
              <a:t>10/30/2013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Dept.of CS,MACE Kothamangalam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36D9289-F7CF-4698-B9C6-4232982821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304800"/>
            <a:ext cx="81534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IN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371600"/>
            <a:ext cx="8153400" cy="4754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N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0574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rgbClr val="000000"/>
                </a:solidFill>
              </a:defRPr>
            </a:lvl1pPr>
          </a:lstStyle>
          <a:p>
            <a:fld id="{D78F8CC0-0987-4426-BD7A-ABD283471E84}" type="datetime1">
              <a:rPr lang="en-US" smtClean="0"/>
              <a:pPr/>
              <a:t>10/30/2013</a:t>
            </a:fld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048000" y="6248400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rgbClr val="000000"/>
                </a:solidFill>
              </a:defRPr>
            </a:lvl1pPr>
          </a:lstStyle>
          <a:p>
            <a:r>
              <a:rPr lang="en-US" smtClean="0"/>
              <a:t>Dept.of CS,MACE Kothamangalam</a:t>
            </a: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4770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000000"/>
                </a:solidFill>
              </a:defRPr>
            </a:lvl1pPr>
          </a:lstStyle>
          <a:p>
            <a:fld id="{A36D9289-F7CF-4698-B9C6-42329828212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4393" r:id="rId1"/>
    <p:sldLayoutId id="2147484394" r:id="rId2"/>
    <p:sldLayoutId id="2147484395" r:id="rId3"/>
    <p:sldLayoutId id="2147484396" r:id="rId4"/>
    <p:sldLayoutId id="2147484397" r:id="rId5"/>
    <p:sldLayoutId id="2147484398" r:id="rId6"/>
    <p:sldLayoutId id="2147484399" r:id="rId7"/>
    <p:sldLayoutId id="2147484400" r:id="rId8"/>
    <p:sldLayoutId id="2147484401" r:id="rId9"/>
    <p:sldLayoutId id="2147484402" r:id="rId10"/>
    <p:sldLayoutId id="2147484403" r:id="rId11"/>
  </p:sldLayoutIdLst>
  <p:hf sldNum="0" hd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•"/>
        <a:defRPr sz="2800">
          <a:solidFill>
            <a:srgbClr val="000000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rgbClr val="000000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rgbClr val="000000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rgbClr val="000000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rgbClr val="000000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rgbClr val="000000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rgbClr val="000000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rgbClr val="000000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7B0781A0-8105-44BA-BEA3-AC3C148C53E1}" type="datetime1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10/30/2013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Dept.of CS,MACE Kothamangalam</a:t>
            </a:r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B6F15528-21DE-4FAA-801E-634DDDAF4B2B}" type="slidenum">
              <a:rPr lang="en-US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en-US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405" r:id="rId1"/>
    <p:sldLayoutId id="2147484406" r:id="rId2"/>
    <p:sldLayoutId id="2147484407" r:id="rId3"/>
    <p:sldLayoutId id="2147484408" r:id="rId4"/>
    <p:sldLayoutId id="2147484409" r:id="rId5"/>
    <p:sldLayoutId id="2147484410" r:id="rId6"/>
    <p:sldLayoutId id="2147484411" r:id="rId7"/>
    <p:sldLayoutId id="2147484412" r:id="rId8"/>
    <p:sldLayoutId id="2147484413" r:id="rId9"/>
    <p:sldLayoutId id="2147484414" r:id="rId10"/>
    <p:sldLayoutId id="2147484415" r:id="rId11"/>
  </p:sldLayoutIdLst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0"/>
            <a:ext cx="9144000" cy="2000250"/>
          </a:xfrm>
        </p:spPr>
        <p:txBody>
          <a:bodyPr>
            <a:normAutofit/>
          </a:bodyPr>
          <a:lstStyle/>
          <a:p>
            <a:r>
              <a:rPr lang="en-US" sz="45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WELCOME</a:t>
            </a:r>
            <a:endParaRPr lang="en-US" sz="45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304800" y="838200"/>
            <a:ext cx="8686800" cy="541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0" y="6324600"/>
            <a:ext cx="9144000" cy="365760"/>
          </a:xfrm>
        </p:spPr>
        <p:txBody>
          <a:bodyPr/>
          <a:lstStyle/>
          <a:p>
            <a:pPr algn="ctr"/>
            <a:r>
              <a:rPr lang="en-US" dirty="0" err="1" smtClean="0">
                <a:solidFill>
                  <a:schemeClr val="accent6"/>
                </a:solidFill>
              </a:rPr>
              <a:t>Dept.of</a:t>
            </a:r>
            <a:r>
              <a:rPr lang="en-US" dirty="0" smtClean="0">
                <a:solidFill>
                  <a:schemeClr val="accent6"/>
                </a:solidFill>
              </a:rPr>
              <a:t> CS,MACE </a:t>
            </a:r>
            <a:r>
              <a:rPr lang="en-US" dirty="0" err="1" smtClean="0">
                <a:solidFill>
                  <a:schemeClr val="accent6"/>
                </a:solidFill>
              </a:rPr>
              <a:t>Kothamangalam</a:t>
            </a:r>
            <a:endParaRPr lang="en-US" dirty="0">
              <a:solidFill>
                <a:schemeClr val="accent6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0" y="381000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State Transition Diagram</a:t>
            </a:r>
            <a:endParaRPr lang="en-US" sz="4000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6019800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Fig.2 </a:t>
            </a:r>
            <a:r>
              <a:rPr lang="en-US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courtesy:IEEE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transactions on Computers,2013</a:t>
            </a:r>
          </a:p>
          <a:p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0" y="152400"/>
            <a:ext cx="9144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chemeClr val="bg1"/>
                </a:solidFill>
              </a:rPr>
              <a:t>Directory caches without tracking non-coherent memory blocks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0" y="6324600"/>
            <a:ext cx="9144000" cy="365760"/>
          </a:xfrm>
        </p:spPr>
        <p:txBody>
          <a:bodyPr/>
          <a:lstStyle/>
          <a:p>
            <a:pPr algn="ctr"/>
            <a:r>
              <a:rPr lang="en-US" dirty="0" err="1" smtClean="0">
                <a:solidFill>
                  <a:schemeClr val="accent6"/>
                </a:solidFill>
              </a:rPr>
              <a:t>Dept.of</a:t>
            </a:r>
            <a:r>
              <a:rPr lang="en-US" dirty="0" smtClean="0">
                <a:solidFill>
                  <a:schemeClr val="accent6"/>
                </a:solidFill>
              </a:rPr>
              <a:t> CS,MACE </a:t>
            </a:r>
            <a:r>
              <a:rPr lang="en-US" dirty="0" err="1" smtClean="0">
                <a:solidFill>
                  <a:schemeClr val="accent6"/>
                </a:solidFill>
              </a:rPr>
              <a:t>Kothamangalam</a:t>
            </a:r>
            <a:endParaRPr lang="en-US" dirty="0">
              <a:solidFill>
                <a:schemeClr val="accent6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381000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Non-coherent Block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0" y="533400"/>
            <a:ext cx="9144000" cy="55707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endParaRPr lang="en-US" dirty="0" smtClean="0"/>
          </a:p>
          <a:p>
            <a:pPr lvl="2">
              <a:buFont typeface="Wingdings" pitchFamily="2" charset="2"/>
              <a:buChar char="q"/>
            </a:pPr>
            <a:r>
              <a:rPr lang="en-US" sz="3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  PR,PW or SR</a:t>
            </a:r>
          </a:p>
          <a:p>
            <a:pPr lvl="2">
              <a:buFont typeface="Wingdings" pitchFamily="2" charset="2"/>
              <a:buChar char="q"/>
            </a:pPr>
            <a:endParaRPr lang="en-US" sz="3200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2">
              <a:buFont typeface="Wingdings" pitchFamily="2" charset="2"/>
              <a:buChar char="q"/>
            </a:pPr>
            <a:r>
              <a:rPr lang="en-US" sz="3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  Non-coherent requesting</a:t>
            </a:r>
          </a:p>
          <a:p>
            <a:pPr lvl="2"/>
            <a:endParaRPr lang="en-US" sz="3200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2">
              <a:buFont typeface="Wingdings" pitchFamily="2" charset="2"/>
              <a:buChar char="q"/>
            </a:pPr>
            <a:r>
              <a:rPr lang="en-US" sz="3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  Coherence Deactivation</a:t>
            </a:r>
          </a:p>
          <a:p>
            <a:pPr lvl="2">
              <a:buFont typeface="Wingdings" pitchFamily="2" charset="2"/>
              <a:buChar char="q"/>
            </a:pPr>
            <a:endParaRPr lang="en-US" sz="3200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2">
              <a:buFont typeface="Wingdings" pitchFamily="2" charset="2"/>
              <a:buChar char="q"/>
            </a:pPr>
            <a:r>
              <a:rPr lang="en-US" sz="3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  No directory cache entry</a:t>
            </a:r>
          </a:p>
          <a:p>
            <a:pPr lvl="2"/>
            <a:r>
              <a:rPr lang="en-US" sz="3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 </a:t>
            </a:r>
          </a:p>
          <a:p>
            <a:pPr lvl="2">
              <a:buFont typeface="Wingdings" pitchFamily="2" charset="2"/>
              <a:buChar char="q"/>
            </a:pPr>
            <a:endParaRPr lang="en-US" sz="3200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2"/>
            <a:endParaRPr lang="en-US" sz="3200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0" y="152400"/>
            <a:ext cx="9144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chemeClr val="bg1"/>
                </a:solidFill>
              </a:rPr>
              <a:t>Directory caches without tracking non-coherent memory blocks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381000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Coherence Deactivation</a:t>
            </a:r>
            <a:endParaRPr lang="en-US" sz="4000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533400"/>
            <a:ext cx="9144000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endParaRPr lang="en-US" dirty="0" smtClean="0"/>
          </a:p>
          <a:p>
            <a:pPr lvl="2">
              <a:buFont typeface="Wingdings" pitchFamily="2" charset="2"/>
              <a:buChar char="q"/>
            </a:pPr>
            <a:r>
              <a:rPr lang="en-US" sz="3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  Coherence Protocol</a:t>
            </a:r>
          </a:p>
          <a:p>
            <a:pPr lvl="2"/>
            <a:endParaRPr lang="en-US" sz="3200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2">
              <a:buFont typeface="Wingdings" pitchFamily="2" charset="2"/>
              <a:buChar char="q"/>
            </a:pPr>
            <a:r>
              <a:rPr lang="en-US" sz="3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  Coherent Block</a:t>
            </a:r>
          </a:p>
          <a:p>
            <a:pPr lvl="4">
              <a:buFont typeface="Wingdings" pitchFamily="2" charset="2"/>
              <a:buChar char="§"/>
            </a:pPr>
            <a:endParaRPr lang="en-US" sz="3200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4">
              <a:buFont typeface="Wingdings" pitchFamily="2" charset="2"/>
              <a:buChar char="§"/>
            </a:pPr>
            <a:r>
              <a:rPr lang="en-US" sz="3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use coherence protocol</a:t>
            </a:r>
          </a:p>
          <a:p>
            <a:pPr lvl="2"/>
            <a:endParaRPr lang="en-US" sz="3200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2">
              <a:buFont typeface="Wingdings" pitchFamily="2" charset="2"/>
              <a:buChar char="q"/>
            </a:pPr>
            <a:r>
              <a:rPr lang="en-US" sz="3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  Non-coherent Block</a:t>
            </a:r>
          </a:p>
          <a:p>
            <a:pPr lvl="2"/>
            <a:endParaRPr lang="en-US" sz="3200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4">
              <a:buFont typeface="Wingdings" pitchFamily="2" charset="2"/>
              <a:buChar char="§"/>
            </a:pPr>
            <a:r>
              <a:rPr lang="en-US" sz="3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override coherence protocol</a:t>
            </a:r>
            <a:endParaRPr lang="en-US" sz="32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0" y="6324600"/>
            <a:ext cx="9144000" cy="365760"/>
          </a:xfrm>
        </p:spPr>
        <p:txBody>
          <a:bodyPr/>
          <a:lstStyle/>
          <a:p>
            <a:pPr algn="ctr"/>
            <a:r>
              <a:rPr lang="en-US" dirty="0" err="1" smtClean="0">
                <a:solidFill>
                  <a:schemeClr val="accent6"/>
                </a:solidFill>
              </a:rPr>
              <a:t>Dept.of</a:t>
            </a:r>
            <a:r>
              <a:rPr lang="en-US" dirty="0" smtClean="0">
                <a:solidFill>
                  <a:schemeClr val="accent6"/>
                </a:solidFill>
              </a:rPr>
              <a:t> CS,MACE </a:t>
            </a:r>
            <a:r>
              <a:rPr lang="en-US" dirty="0" err="1" smtClean="0">
                <a:solidFill>
                  <a:schemeClr val="accent6"/>
                </a:solidFill>
              </a:rPr>
              <a:t>Kothamangalam</a:t>
            </a:r>
            <a:endParaRPr lang="en-US" dirty="0">
              <a:solidFill>
                <a:schemeClr val="accent6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0" y="152400"/>
            <a:ext cx="9144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chemeClr val="bg1"/>
                </a:solidFill>
              </a:rPr>
              <a:t>Directory caches without tracking non-coherent memory blocks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66800" y="2057400"/>
            <a:ext cx="7467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600" y="4572000"/>
            <a:ext cx="85344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TextBox 3"/>
          <p:cNvSpPr txBox="1"/>
          <p:nvPr/>
        </p:nvSpPr>
        <p:spPr>
          <a:xfrm>
            <a:off x="0" y="381000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Identification of non-coherent blocks</a:t>
            </a:r>
            <a:endParaRPr lang="en-US" sz="4000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52400" y="1219200"/>
            <a:ext cx="8534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Translation Look-a-side Buffer(TLB) entry</a:t>
            </a:r>
            <a:endParaRPr lang="en-US" sz="32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52400" y="3810000"/>
            <a:ext cx="8534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Page Table(PT) entry</a:t>
            </a:r>
            <a:endParaRPr lang="en-US" sz="32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0" y="6324600"/>
            <a:ext cx="9144000" cy="365760"/>
          </a:xfrm>
        </p:spPr>
        <p:txBody>
          <a:bodyPr/>
          <a:lstStyle/>
          <a:p>
            <a:pPr algn="ctr"/>
            <a:r>
              <a:rPr lang="en-US" dirty="0" err="1" smtClean="0">
                <a:solidFill>
                  <a:schemeClr val="accent6"/>
                </a:solidFill>
              </a:rPr>
              <a:t>Dept.of</a:t>
            </a:r>
            <a:r>
              <a:rPr lang="en-US" dirty="0" smtClean="0">
                <a:solidFill>
                  <a:schemeClr val="accent6"/>
                </a:solidFill>
              </a:rPr>
              <a:t> CS,MACE </a:t>
            </a:r>
            <a:r>
              <a:rPr lang="en-US" dirty="0" err="1" smtClean="0">
                <a:solidFill>
                  <a:schemeClr val="accent6"/>
                </a:solidFill>
              </a:rPr>
              <a:t>Kothamangalam</a:t>
            </a:r>
            <a:endParaRPr lang="en-US" dirty="0">
              <a:solidFill>
                <a:schemeClr val="accent6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0" y="2971800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Fig.3 </a:t>
            </a:r>
            <a:r>
              <a:rPr lang="en-US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courtesy:IEEE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transactions on Computers,2013</a:t>
            </a:r>
          </a:p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0" y="556260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Fig.4 </a:t>
            </a:r>
            <a:r>
              <a:rPr lang="en-US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courtesy:IEEE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transactions on Computers,2013</a:t>
            </a:r>
            <a:endParaRPr lang="en-US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0" y="152400"/>
            <a:ext cx="9144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chemeClr val="bg1"/>
                </a:solidFill>
              </a:rPr>
              <a:t>Directory caches without tracking non-coherent memory blocks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00" name="Picture 5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3400" y="990600"/>
            <a:ext cx="8077200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0" y="6381750"/>
            <a:ext cx="9144000" cy="476250"/>
          </a:xfrm>
        </p:spPr>
        <p:txBody>
          <a:bodyPr/>
          <a:lstStyle/>
          <a:p>
            <a:r>
              <a:rPr lang="en-US" dirty="0" err="1" smtClean="0">
                <a:solidFill>
                  <a:schemeClr val="accent2"/>
                </a:solidFill>
              </a:rPr>
              <a:t>Dept.of</a:t>
            </a:r>
            <a:r>
              <a:rPr lang="en-US" dirty="0" smtClean="0">
                <a:solidFill>
                  <a:schemeClr val="accent2"/>
                </a:solidFill>
              </a:rPr>
              <a:t> CS,MACE </a:t>
            </a:r>
            <a:r>
              <a:rPr lang="en-US" dirty="0" err="1" smtClean="0">
                <a:solidFill>
                  <a:schemeClr val="accent2"/>
                </a:solidFill>
              </a:rPr>
              <a:t>Kothamangalam</a:t>
            </a:r>
            <a:endParaRPr lang="en-US" dirty="0">
              <a:solidFill>
                <a:schemeClr val="accent2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381000"/>
            <a:ext cx="914400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Entry in PT &amp; TLB</a:t>
            </a:r>
            <a:endParaRPr lang="en-US" sz="4200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152400"/>
            <a:ext cx="9144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chemeClr val="bg1"/>
                </a:solidFill>
              </a:rPr>
              <a:t>Directory caches without tracking non-coherent memory blocks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38200" y="1295400"/>
            <a:ext cx="8001000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Oval 4"/>
          <p:cNvSpPr/>
          <p:nvPr/>
        </p:nvSpPr>
        <p:spPr>
          <a:xfrm>
            <a:off x="2971800" y="533400"/>
            <a:ext cx="838200" cy="762000"/>
          </a:xfrm>
          <a:prstGeom prst="ellipse">
            <a:avLst/>
          </a:prstGeom>
          <a:ln>
            <a:solidFill>
              <a:srgbClr val="00000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0" y="6248400"/>
            <a:ext cx="9144000" cy="476250"/>
          </a:xfrm>
        </p:spPr>
        <p:txBody>
          <a:bodyPr/>
          <a:lstStyle/>
          <a:p>
            <a:r>
              <a:rPr lang="en-US" dirty="0" err="1" smtClean="0">
                <a:solidFill>
                  <a:schemeClr val="accent2"/>
                </a:solidFill>
              </a:rPr>
              <a:t>Dept.of</a:t>
            </a:r>
            <a:r>
              <a:rPr lang="en-US" dirty="0" smtClean="0">
                <a:solidFill>
                  <a:schemeClr val="accent2"/>
                </a:solidFill>
              </a:rPr>
              <a:t> CS,MACE </a:t>
            </a:r>
            <a:r>
              <a:rPr lang="en-US" dirty="0" err="1" smtClean="0">
                <a:solidFill>
                  <a:schemeClr val="accent2"/>
                </a:solidFill>
              </a:rPr>
              <a:t>Kothamangalam</a:t>
            </a:r>
            <a:endParaRPr lang="en-US" dirty="0">
              <a:solidFill>
                <a:schemeClr val="accent2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124200" y="685800"/>
            <a:ext cx="5334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endParaRPr lang="en-US" sz="3000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0" y="152400"/>
            <a:ext cx="9144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chemeClr val="bg1"/>
                </a:solidFill>
              </a:rPr>
              <a:t>Directory caches without tracking non-coherent memory blocks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0" y="6324600"/>
            <a:ext cx="9144000" cy="365760"/>
          </a:xfrm>
        </p:spPr>
        <p:txBody>
          <a:bodyPr/>
          <a:lstStyle/>
          <a:p>
            <a:pPr algn="ctr"/>
            <a:r>
              <a:rPr lang="en-US" dirty="0" err="1" smtClean="0">
                <a:solidFill>
                  <a:schemeClr val="accent6"/>
                </a:solidFill>
              </a:rPr>
              <a:t>Dept.of</a:t>
            </a:r>
            <a:r>
              <a:rPr lang="en-US" dirty="0" smtClean="0">
                <a:solidFill>
                  <a:schemeClr val="accent6"/>
                </a:solidFill>
              </a:rPr>
              <a:t> CS,MACE </a:t>
            </a:r>
            <a:r>
              <a:rPr lang="en-US" dirty="0" err="1" smtClean="0">
                <a:solidFill>
                  <a:schemeClr val="accent6"/>
                </a:solidFill>
              </a:rPr>
              <a:t>Kothamangalam</a:t>
            </a:r>
            <a:endParaRPr lang="en-US" dirty="0">
              <a:solidFill>
                <a:schemeClr val="accent6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0" y="6019800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Fig.8 </a:t>
            </a:r>
            <a:r>
              <a:rPr lang="en-US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courtesy:IEEE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transactions on Computers,2013</a:t>
            </a:r>
          </a:p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0" y="152400"/>
            <a:ext cx="9144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chemeClr val="bg1"/>
                </a:solidFill>
              </a:rPr>
              <a:t>Directory caches without tracking non-coherent memory blocks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990600"/>
            <a:ext cx="8305799" cy="510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extBox 2"/>
          <p:cNvSpPr txBox="1"/>
          <p:nvPr/>
        </p:nvSpPr>
        <p:spPr>
          <a:xfrm>
            <a:off x="0" y="381000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Block Diagram</a:t>
            </a:r>
            <a:endParaRPr lang="en-US" sz="4000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762000"/>
            <a:ext cx="9372600" cy="58674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extBox 2"/>
          <p:cNvSpPr txBox="1"/>
          <p:nvPr/>
        </p:nvSpPr>
        <p:spPr>
          <a:xfrm>
            <a:off x="0" y="381000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TLB Updating Mechanism</a:t>
            </a:r>
            <a:endParaRPr lang="en-US" sz="4000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0" y="6324600"/>
            <a:ext cx="9144000" cy="365760"/>
          </a:xfrm>
        </p:spPr>
        <p:txBody>
          <a:bodyPr/>
          <a:lstStyle/>
          <a:p>
            <a:pPr algn="ctr"/>
            <a:r>
              <a:rPr lang="en-US" dirty="0" err="1" smtClean="0">
                <a:solidFill>
                  <a:schemeClr val="accent6"/>
                </a:solidFill>
              </a:rPr>
              <a:t>Dept.of</a:t>
            </a:r>
            <a:r>
              <a:rPr lang="en-US" dirty="0" smtClean="0">
                <a:solidFill>
                  <a:schemeClr val="accent6"/>
                </a:solidFill>
              </a:rPr>
              <a:t> CS,MACE </a:t>
            </a:r>
            <a:r>
              <a:rPr lang="en-US" dirty="0" err="1" smtClean="0">
                <a:solidFill>
                  <a:schemeClr val="accent6"/>
                </a:solidFill>
              </a:rPr>
              <a:t>Kothamangalam</a:t>
            </a:r>
            <a:endParaRPr lang="en-US" dirty="0">
              <a:solidFill>
                <a:schemeClr val="accent6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0" y="6019800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Fig.5 </a:t>
            </a:r>
            <a:r>
              <a:rPr lang="en-US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courtesy:IEEE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transactions on Computers,2013</a:t>
            </a:r>
          </a:p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0" y="152400"/>
            <a:ext cx="9144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chemeClr val="bg1"/>
                </a:solidFill>
              </a:rPr>
              <a:t>Directory caches without tracking non-coherent memory blocks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0" y="6324600"/>
            <a:ext cx="9144000" cy="365760"/>
          </a:xfrm>
        </p:spPr>
        <p:txBody>
          <a:bodyPr/>
          <a:lstStyle/>
          <a:p>
            <a:pPr algn="ctr"/>
            <a:r>
              <a:rPr lang="en-US" dirty="0" err="1" smtClean="0">
                <a:solidFill>
                  <a:schemeClr val="accent6"/>
                </a:solidFill>
              </a:rPr>
              <a:t>Dept.of</a:t>
            </a:r>
            <a:r>
              <a:rPr lang="en-US" dirty="0" smtClean="0">
                <a:solidFill>
                  <a:schemeClr val="accent6"/>
                </a:solidFill>
              </a:rPr>
              <a:t> CS,MACE </a:t>
            </a:r>
            <a:r>
              <a:rPr lang="en-US" dirty="0" err="1" smtClean="0">
                <a:solidFill>
                  <a:schemeClr val="accent6"/>
                </a:solidFill>
              </a:rPr>
              <a:t>Kothamangalam</a:t>
            </a:r>
            <a:endParaRPr lang="en-US" dirty="0">
              <a:solidFill>
                <a:schemeClr val="accent6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381000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Coherence Recovery</a:t>
            </a:r>
            <a:endParaRPr lang="en-US" sz="4000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533400"/>
            <a:ext cx="9144000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endParaRPr lang="en-US" dirty="0" smtClean="0"/>
          </a:p>
          <a:p>
            <a:pPr lvl="2">
              <a:buFont typeface="Wingdings" pitchFamily="2" charset="2"/>
              <a:buChar char="q"/>
            </a:pPr>
            <a:r>
              <a:rPr lang="en-US" sz="3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  Occur when</a:t>
            </a:r>
          </a:p>
          <a:p>
            <a:pPr lvl="4">
              <a:buFont typeface="Wingdings" pitchFamily="2" charset="2"/>
              <a:buChar char="§"/>
            </a:pPr>
            <a:endParaRPr lang="en-US" sz="3200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4">
              <a:buFont typeface="Wingdings" pitchFamily="2" charset="2"/>
              <a:buChar char="§"/>
            </a:pPr>
            <a:r>
              <a:rPr lang="en-US" sz="3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non-coherent block         coherent </a:t>
            </a:r>
          </a:p>
          <a:p>
            <a:pPr lvl="2">
              <a:buFont typeface="Wingdings" pitchFamily="2" charset="2"/>
              <a:buChar char="q"/>
            </a:pPr>
            <a:endParaRPr lang="en-US" sz="3200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2">
              <a:buFont typeface="Wingdings" pitchFamily="2" charset="2"/>
              <a:buChar char="q"/>
            </a:pPr>
            <a:r>
              <a:rPr lang="en-US" sz="3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en-US" sz="3200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Unicast</a:t>
            </a:r>
            <a:r>
              <a:rPr lang="en-US" sz="3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recovery</a:t>
            </a:r>
          </a:p>
          <a:p>
            <a:pPr lvl="2">
              <a:buFont typeface="Wingdings" pitchFamily="2" charset="2"/>
              <a:buChar char="q"/>
            </a:pPr>
            <a:endParaRPr lang="en-US" sz="3200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2">
              <a:buFont typeface="Wingdings" pitchFamily="2" charset="2"/>
              <a:buChar char="q"/>
            </a:pPr>
            <a:r>
              <a:rPr lang="en-US" sz="3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  Broadcast recovery</a:t>
            </a:r>
          </a:p>
        </p:txBody>
      </p:sp>
      <p:sp>
        <p:nvSpPr>
          <p:cNvPr id="7" name="Right Arrow 6"/>
          <p:cNvSpPr/>
          <p:nvPr/>
        </p:nvSpPr>
        <p:spPr>
          <a:xfrm>
            <a:off x="5562600" y="2286000"/>
            <a:ext cx="762000" cy="228600"/>
          </a:xfrm>
          <a:prstGeom prst="rightArrow">
            <a:avLst/>
          </a:prstGeom>
          <a:solidFill>
            <a:srgbClr val="0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0" y="152400"/>
            <a:ext cx="9144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chemeClr val="bg1"/>
                </a:solidFill>
              </a:rPr>
              <a:t>Directory caches without tracking non-coherent memory blocks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914400"/>
            <a:ext cx="8534400" cy="52577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extBox 2"/>
          <p:cNvSpPr txBox="1"/>
          <p:nvPr/>
        </p:nvSpPr>
        <p:spPr>
          <a:xfrm>
            <a:off x="0" y="381000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Unicast</a:t>
            </a:r>
            <a:r>
              <a:rPr lang="en-US" sz="40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Recovery</a:t>
            </a:r>
            <a:endParaRPr lang="en-US" sz="4000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0" y="6324600"/>
            <a:ext cx="9144000" cy="365760"/>
          </a:xfrm>
        </p:spPr>
        <p:txBody>
          <a:bodyPr/>
          <a:lstStyle/>
          <a:p>
            <a:pPr algn="ctr"/>
            <a:r>
              <a:rPr lang="en-US" dirty="0" err="1" smtClean="0">
                <a:solidFill>
                  <a:schemeClr val="accent6"/>
                </a:solidFill>
              </a:rPr>
              <a:t>Dept.of</a:t>
            </a:r>
            <a:r>
              <a:rPr lang="en-US" dirty="0" smtClean="0">
                <a:solidFill>
                  <a:schemeClr val="accent6"/>
                </a:solidFill>
              </a:rPr>
              <a:t> CS,MACE </a:t>
            </a:r>
            <a:r>
              <a:rPr lang="en-US" dirty="0" err="1" smtClean="0">
                <a:solidFill>
                  <a:schemeClr val="accent6"/>
                </a:solidFill>
              </a:rPr>
              <a:t>Kothamangalam</a:t>
            </a:r>
            <a:endParaRPr lang="en-US" dirty="0">
              <a:solidFill>
                <a:schemeClr val="accent6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0" y="6019800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000000"/>
                </a:solidFill>
              </a:rPr>
              <a:t>Fig.6 </a:t>
            </a:r>
            <a:r>
              <a:rPr lang="en-US" dirty="0" err="1" smtClean="0">
                <a:solidFill>
                  <a:srgbClr val="000000"/>
                </a:solidFill>
              </a:rPr>
              <a:t>courtesy:IEEE</a:t>
            </a:r>
            <a:r>
              <a:rPr lang="en-US" dirty="0" smtClean="0">
                <a:solidFill>
                  <a:srgbClr val="000000"/>
                </a:solidFill>
              </a:rPr>
              <a:t> transactions on 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Computers,2013</a:t>
            </a:r>
          </a:p>
          <a:p>
            <a:pPr algn="ctr"/>
            <a:endParaRPr lang="en-US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0" y="152400"/>
            <a:ext cx="9144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chemeClr val="bg1"/>
                </a:solidFill>
              </a:rPr>
              <a:t>Directory caches without tracking non-coherent memory blocks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0"/>
            <a:ext cx="9144000" cy="685800"/>
          </a:xfrm>
        </p:spPr>
        <p:txBody>
          <a:bodyPr/>
          <a:lstStyle/>
          <a:p>
            <a:r>
              <a:rPr lang="en-US" sz="3800" dirty="0" smtClean="0">
                <a:latin typeface="Times New Roman" pitchFamily="18" charset="0"/>
                <a:cs typeface="Times New Roman" pitchFamily="18" charset="0"/>
              </a:rPr>
              <a:t>DIRECTORY CACHES WITHOUT  TRACKING NONCOHERENT MEMORY BLOCKS</a:t>
            </a:r>
          </a:p>
          <a:p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0" y="4191000"/>
            <a:ext cx="91440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Title approval :24/7/13</a:t>
            </a:r>
          </a:p>
          <a:p>
            <a:r>
              <a:rPr lang="en-US" sz="30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Slide approval:1/8/13</a:t>
            </a:r>
          </a:p>
          <a:p>
            <a:r>
              <a:rPr lang="en-US" sz="30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  by </a:t>
            </a:r>
            <a:r>
              <a:rPr lang="en-US" sz="3000" b="1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Tr.Jisha</a:t>
            </a:r>
            <a:r>
              <a:rPr lang="en-US" sz="30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000" b="1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P.Abraham</a:t>
            </a:r>
            <a:endParaRPr lang="en-US" sz="3000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953000" y="4953000"/>
            <a:ext cx="41910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30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Catherine </a:t>
            </a:r>
            <a:r>
              <a:rPr lang="en-US" sz="3000" b="1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Lisha</a:t>
            </a:r>
            <a:r>
              <a:rPr lang="en-US" sz="30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A.A.</a:t>
            </a:r>
          </a:p>
          <a:p>
            <a:pPr algn="r"/>
            <a:r>
              <a:rPr lang="en-US" sz="30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S7R</a:t>
            </a:r>
          </a:p>
          <a:p>
            <a:pPr algn="r"/>
            <a:r>
              <a:rPr lang="en-US" sz="30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Roll no. 19</a:t>
            </a:r>
            <a:endParaRPr lang="en-US" sz="3000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0" y="6324600"/>
            <a:ext cx="9144000" cy="365760"/>
          </a:xfrm>
        </p:spPr>
        <p:txBody>
          <a:bodyPr/>
          <a:lstStyle/>
          <a:p>
            <a:pPr algn="ctr"/>
            <a:r>
              <a:rPr lang="en-US" dirty="0" err="1" smtClean="0">
                <a:solidFill>
                  <a:schemeClr val="accent6"/>
                </a:solidFill>
              </a:rPr>
              <a:t>Dept.of</a:t>
            </a:r>
            <a:r>
              <a:rPr lang="en-US" dirty="0" smtClean="0">
                <a:solidFill>
                  <a:schemeClr val="accent6"/>
                </a:solidFill>
              </a:rPr>
              <a:t> CS,MACE </a:t>
            </a:r>
            <a:r>
              <a:rPr lang="en-US" dirty="0" err="1" smtClean="0">
                <a:solidFill>
                  <a:schemeClr val="accent6"/>
                </a:solidFill>
              </a:rPr>
              <a:t>Kothamangalam</a:t>
            </a:r>
            <a:endParaRPr lang="en-US" dirty="0">
              <a:solidFill>
                <a:schemeClr val="accent6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762000"/>
            <a:ext cx="9525000" cy="556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0" y="6019800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Fig.7 </a:t>
            </a:r>
            <a:r>
              <a:rPr lang="en-US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courtesy:IEEE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transactions on Computers,2013</a:t>
            </a:r>
          </a:p>
          <a:p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0" y="381000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Broadcast Recovery</a:t>
            </a:r>
            <a:endParaRPr lang="en-US" sz="4000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0" y="152400"/>
            <a:ext cx="9144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chemeClr val="bg1"/>
                </a:solidFill>
              </a:rPr>
              <a:t>Directory caches without tracking non-coherent memory blocks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0" y="6324600"/>
            <a:ext cx="9144000" cy="365760"/>
          </a:xfrm>
        </p:spPr>
        <p:txBody>
          <a:bodyPr/>
          <a:lstStyle/>
          <a:p>
            <a:pPr algn="ctr"/>
            <a:r>
              <a:rPr lang="en-US" dirty="0" err="1" smtClean="0">
                <a:solidFill>
                  <a:schemeClr val="accent6"/>
                </a:solidFill>
              </a:rPr>
              <a:t>Dept.of</a:t>
            </a:r>
            <a:r>
              <a:rPr lang="en-US" dirty="0" smtClean="0">
                <a:solidFill>
                  <a:schemeClr val="accent6"/>
                </a:solidFill>
              </a:rPr>
              <a:t> CS,MACE </a:t>
            </a:r>
            <a:r>
              <a:rPr lang="en-US" dirty="0" err="1" smtClean="0">
                <a:solidFill>
                  <a:schemeClr val="accent6"/>
                </a:solidFill>
              </a:rPr>
              <a:t>Kothamangalam</a:t>
            </a:r>
            <a:endParaRPr lang="en-US" dirty="0">
              <a:solidFill>
                <a:schemeClr val="accent6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381000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Performance</a:t>
            </a:r>
            <a:endParaRPr lang="en-US" sz="4000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533400"/>
            <a:ext cx="9144000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endParaRPr lang="en-US" dirty="0" smtClean="0"/>
          </a:p>
          <a:p>
            <a:pPr lvl="2">
              <a:buFont typeface="Wingdings" pitchFamily="2" charset="2"/>
              <a:buChar char="q"/>
            </a:pPr>
            <a:r>
              <a:rPr lang="en-US" sz="3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  Directory cache size</a:t>
            </a:r>
          </a:p>
          <a:p>
            <a:pPr lvl="2">
              <a:buFont typeface="Wingdings" pitchFamily="2" charset="2"/>
              <a:buChar char="q"/>
            </a:pPr>
            <a:endParaRPr lang="en-US" sz="3200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2">
              <a:buFont typeface="Wingdings" pitchFamily="2" charset="2"/>
              <a:buChar char="q"/>
            </a:pPr>
            <a:r>
              <a:rPr lang="en-US" sz="3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   Execution time</a:t>
            </a:r>
          </a:p>
          <a:p>
            <a:pPr lvl="2">
              <a:buFont typeface="Wingdings" pitchFamily="2" charset="2"/>
              <a:buChar char="q"/>
            </a:pPr>
            <a:endParaRPr lang="en-US" sz="3200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2">
              <a:buFont typeface="Wingdings" pitchFamily="2" charset="2"/>
              <a:buChar char="q"/>
            </a:pPr>
            <a:r>
              <a:rPr lang="en-US" sz="3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  Energy consumption</a:t>
            </a:r>
            <a:r>
              <a:rPr lang="en-US" dirty="0" smtClean="0">
                <a:solidFill>
                  <a:srgbClr val="000000"/>
                </a:solidFill>
              </a:rPr>
              <a:t>	</a:t>
            </a:r>
            <a:r>
              <a:rPr lang="en-US" dirty="0" smtClean="0"/>
              <a:t>	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0" y="152400"/>
            <a:ext cx="9144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chemeClr val="bg1"/>
                </a:solidFill>
              </a:rPr>
              <a:t>Directory caches without tracking non-coherent memory blocks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0" y="6324600"/>
            <a:ext cx="9144000" cy="365760"/>
          </a:xfrm>
        </p:spPr>
        <p:txBody>
          <a:bodyPr/>
          <a:lstStyle/>
          <a:p>
            <a:pPr algn="ctr"/>
            <a:r>
              <a:rPr lang="en-US" dirty="0" err="1" smtClean="0">
                <a:solidFill>
                  <a:schemeClr val="accent6"/>
                </a:solidFill>
              </a:rPr>
              <a:t>Dept.of</a:t>
            </a:r>
            <a:r>
              <a:rPr lang="en-US" dirty="0" smtClean="0">
                <a:solidFill>
                  <a:schemeClr val="accent6"/>
                </a:solidFill>
              </a:rPr>
              <a:t> CS,MACE </a:t>
            </a:r>
            <a:r>
              <a:rPr lang="en-US" dirty="0" err="1" smtClean="0">
                <a:solidFill>
                  <a:schemeClr val="accent6"/>
                </a:solidFill>
              </a:rPr>
              <a:t>Kothamangalam</a:t>
            </a:r>
            <a:endParaRPr lang="en-US" dirty="0">
              <a:solidFill>
                <a:schemeClr val="accent6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381000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Conclusion</a:t>
            </a:r>
            <a:endParaRPr lang="en-US" sz="4000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533400"/>
            <a:ext cx="9144000" cy="52937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endParaRPr lang="en-US" dirty="0" smtClean="0"/>
          </a:p>
          <a:p>
            <a:pPr lvl="2">
              <a:buFont typeface="Wingdings" pitchFamily="2" charset="2"/>
              <a:buChar char="q"/>
            </a:pPr>
            <a:r>
              <a:rPr lang="en-US" sz="3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  Reduced directory cache occupancy</a:t>
            </a:r>
          </a:p>
          <a:p>
            <a:pPr lvl="2">
              <a:buFont typeface="Wingdings" pitchFamily="2" charset="2"/>
              <a:buChar char="q"/>
            </a:pPr>
            <a:endParaRPr lang="en-US" sz="3200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2">
              <a:buFont typeface="Wingdings" pitchFamily="2" charset="2"/>
              <a:buChar char="q"/>
            </a:pPr>
            <a:r>
              <a:rPr lang="en-US" sz="3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  Increased efficiency</a:t>
            </a:r>
          </a:p>
          <a:p>
            <a:pPr lvl="2">
              <a:buFont typeface="Wingdings" pitchFamily="2" charset="2"/>
              <a:buChar char="q"/>
            </a:pPr>
            <a:endParaRPr lang="en-US" sz="3200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2">
              <a:buFont typeface="Wingdings" pitchFamily="2" charset="2"/>
              <a:buChar char="q"/>
            </a:pPr>
            <a:r>
              <a:rPr lang="en-US" sz="3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  No special hardware requirement</a:t>
            </a:r>
          </a:p>
          <a:p>
            <a:pPr lvl="2">
              <a:buFont typeface="Wingdings" pitchFamily="2" charset="2"/>
              <a:buChar char="q"/>
            </a:pPr>
            <a:endParaRPr lang="en-US" sz="3200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2">
              <a:buFont typeface="Wingdings" pitchFamily="2" charset="2"/>
              <a:buChar char="q"/>
            </a:pPr>
            <a:r>
              <a:rPr lang="en-US" sz="3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  Future development:</a:t>
            </a:r>
          </a:p>
          <a:p>
            <a:pPr lvl="2">
              <a:buFont typeface="Wingdings" pitchFamily="2" charset="2"/>
              <a:buChar char="q"/>
            </a:pPr>
            <a:endParaRPr lang="en-US" sz="3200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4">
              <a:buFont typeface="Wingdings" pitchFamily="2" charset="2"/>
              <a:buChar char="§"/>
            </a:pPr>
            <a:r>
              <a:rPr lang="en-US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avoid extra bits</a:t>
            </a:r>
          </a:p>
          <a:p>
            <a:pPr lvl="2">
              <a:buFont typeface="Wingdings" pitchFamily="2" charset="2"/>
              <a:buChar char="q"/>
            </a:pP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152400"/>
            <a:ext cx="9144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chemeClr val="bg1"/>
                </a:solidFill>
              </a:rPr>
              <a:t>Directory caches without tracking non-coherent memory blocks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0" y="6324600"/>
            <a:ext cx="9144000" cy="365760"/>
          </a:xfrm>
        </p:spPr>
        <p:txBody>
          <a:bodyPr/>
          <a:lstStyle/>
          <a:p>
            <a:pPr algn="ctr"/>
            <a:r>
              <a:rPr lang="en-US" dirty="0" err="1" smtClean="0"/>
              <a:t>Dept.of</a:t>
            </a:r>
            <a:r>
              <a:rPr lang="en-US" dirty="0" smtClean="0"/>
              <a:t> CS,MACE </a:t>
            </a:r>
            <a:r>
              <a:rPr lang="en-US" dirty="0" err="1" smtClean="0"/>
              <a:t>Kothamangalam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0" y="304800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References</a:t>
            </a:r>
            <a:endParaRPr lang="en-US" sz="4000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09600" y="381000"/>
            <a:ext cx="8305800" cy="62786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                      </a:t>
            </a:r>
          </a:p>
          <a:p>
            <a:pPr algn="just">
              <a:buFont typeface="Courier New" pitchFamily="49" charset="0"/>
              <a:buChar char="o"/>
            </a:pPr>
            <a:r>
              <a:rPr lang="en-US" sz="3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A. </a:t>
            </a:r>
            <a:r>
              <a:rPr lang="en-US" sz="3200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Agarwal</a:t>
            </a:r>
            <a:r>
              <a:rPr lang="en-US" sz="3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, R. </a:t>
            </a:r>
            <a:r>
              <a:rPr lang="en-US" sz="3200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Simoni</a:t>
            </a:r>
            <a:r>
              <a:rPr lang="en-US" sz="3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, J.L. Hennessy, and M.A.     Horowitz, “An Evaluation of Directory Schemes for Cache Coherence,” Proc. 15</a:t>
            </a:r>
            <a:r>
              <a:rPr lang="en-US" sz="3200" baseline="30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th</a:t>
            </a:r>
            <a:r>
              <a:rPr lang="en-US" sz="3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Int’l </a:t>
            </a:r>
            <a:r>
              <a:rPr lang="en-US" sz="3200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Symp</a:t>
            </a:r>
            <a:r>
              <a:rPr lang="en-US" sz="3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 Computer Architecture (ISCA), pp. 280-289, May 1988.</a:t>
            </a:r>
          </a:p>
          <a:p>
            <a:pPr algn="just">
              <a:buFont typeface="Courier New" pitchFamily="49" charset="0"/>
              <a:buChar char="o"/>
            </a:pPr>
            <a:endParaRPr lang="en-US" sz="32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Courier New" pitchFamily="49" charset="0"/>
              <a:buChar char="o"/>
            </a:pPr>
            <a:r>
              <a:rPr lang="en-US" sz="3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N. </a:t>
            </a:r>
            <a:r>
              <a:rPr lang="en-US" sz="3200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Agarwal</a:t>
            </a:r>
            <a:r>
              <a:rPr lang="en-US" sz="3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, T. Krishna, L.-S. </a:t>
            </a:r>
            <a:r>
              <a:rPr lang="en-US" sz="3200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Peh</a:t>
            </a:r>
            <a:r>
              <a:rPr lang="en-US" sz="3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, and N.K. </a:t>
            </a:r>
            <a:r>
              <a:rPr lang="en-US" sz="3200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Jha</a:t>
            </a:r>
            <a:r>
              <a:rPr lang="en-US" sz="3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, “GARNET: A Detailed On-Chip Network Model Inside a Full-System Simulator,” Proc. IEEE Int’l </a:t>
            </a:r>
            <a:r>
              <a:rPr lang="en-US" sz="3200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Symp</a:t>
            </a:r>
            <a:r>
              <a:rPr lang="en-US" sz="3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 Performance Analysis of Systems and Software (ISPASS), pp. 33-42, Apr. 2009</a:t>
            </a:r>
            <a:r>
              <a:rPr lang="en-US" sz="3200" dirty="0" smtClean="0">
                <a:solidFill>
                  <a:srgbClr val="000000"/>
                </a:solidFill>
              </a:rPr>
              <a:t>.</a:t>
            </a:r>
            <a:endParaRPr lang="en-US" sz="32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152400"/>
            <a:ext cx="9144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chemeClr val="bg1"/>
                </a:solidFill>
              </a:rPr>
              <a:t>Directory caches without tracking non-coherent memory blocks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0" y="6324600"/>
            <a:ext cx="9144000" cy="365760"/>
          </a:xfrm>
        </p:spPr>
        <p:txBody>
          <a:bodyPr/>
          <a:lstStyle/>
          <a:p>
            <a:pPr algn="ctr"/>
            <a:r>
              <a:rPr lang="en-US" dirty="0" err="1" smtClean="0">
                <a:solidFill>
                  <a:schemeClr val="accent6"/>
                </a:solidFill>
              </a:rPr>
              <a:t>Dept.of</a:t>
            </a:r>
            <a:r>
              <a:rPr lang="en-US" dirty="0" smtClean="0">
                <a:solidFill>
                  <a:schemeClr val="accent6"/>
                </a:solidFill>
              </a:rPr>
              <a:t> CS,MACE </a:t>
            </a:r>
            <a:r>
              <a:rPr lang="en-US" dirty="0" err="1" smtClean="0">
                <a:solidFill>
                  <a:schemeClr val="accent6"/>
                </a:solidFill>
              </a:rPr>
              <a:t>Kothamangalam</a:t>
            </a:r>
            <a:endParaRPr lang="en-US" dirty="0">
              <a:solidFill>
                <a:schemeClr val="accent6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09600" y="685800"/>
            <a:ext cx="8305800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buFont typeface="Courier New" pitchFamily="49" charset="0"/>
              <a:buChar char="o"/>
            </a:pPr>
            <a:r>
              <a:rPr lang="en-US" sz="3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A.R. </a:t>
            </a:r>
            <a:r>
              <a:rPr lang="en-US" sz="3200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Alameldeen</a:t>
            </a:r>
            <a:r>
              <a:rPr lang="en-US" sz="3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, C.J. </a:t>
            </a:r>
            <a:r>
              <a:rPr lang="en-US" sz="3200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Mauer</a:t>
            </a:r>
            <a:r>
              <a:rPr lang="en-US" sz="3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, M. </a:t>
            </a:r>
            <a:r>
              <a:rPr lang="en-US" sz="3200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Xu</a:t>
            </a:r>
            <a:r>
              <a:rPr lang="en-US" sz="3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, P.J. Harper, M.M. </a:t>
            </a:r>
            <a:r>
              <a:rPr lang="en-US" sz="3200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Martin,D.J</a:t>
            </a:r>
            <a:r>
              <a:rPr lang="en-US" sz="3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en-US" sz="3200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Sorin</a:t>
            </a:r>
            <a:r>
              <a:rPr lang="en-US" sz="3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, M.D. Hill, and D.A. Wood, “Evaluating Non- Deterministic Multi-Threaded Commercial Workloads,” Proc. Fifth Workshop CAECW, pp. 30-38, Feb. 2002.</a:t>
            </a:r>
          </a:p>
          <a:p>
            <a:pPr algn="just">
              <a:buFont typeface="Courier New" pitchFamily="49" charset="0"/>
              <a:buChar char="o"/>
            </a:pPr>
            <a:endParaRPr lang="en-US" sz="3200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Courier New" pitchFamily="49" charset="0"/>
              <a:buChar char="o"/>
            </a:pPr>
            <a:r>
              <a:rPr lang="en-US" sz="3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A.R. </a:t>
            </a:r>
            <a:r>
              <a:rPr lang="en-US" sz="3200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Alameldeen</a:t>
            </a:r>
            <a:r>
              <a:rPr lang="en-US" sz="3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and D.A. Wood, “Variability in Architectural Simulations of Multi-Threaded Workloads,” Proc. Int’l </a:t>
            </a:r>
            <a:r>
              <a:rPr lang="en-US" sz="3200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Symp</a:t>
            </a:r>
            <a:r>
              <a:rPr lang="en-US" sz="3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 High- Performance Computer Architecture (HPCA), pp. 7-18, Feb. 2003.</a:t>
            </a:r>
            <a:endParaRPr lang="en-US" sz="32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152400"/>
            <a:ext cx="9144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chemeClr val="bg1"/>
                </a:solidFill>
              </a:rPr>
              <a:t>Directory caches without tracking non-coherent memory blocks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0" y="6324600"/>
            <a:ext cx="9144000" cy="365760"/>
          </a:xfrm>
        </p:spPr>
        <p:txBody>
          <a:bodyPr/>
          <a:lstStyle/>
          <a:p>
            <a:pPr algn="ctr"/>
            <a:r>
              <a:rPr lang="en-US" dirty="0" err="1" smtClean="0">
                <a:solidFill>
                  <a:schemeClr val="accent6"/>
                </a:solidFill>
              </a:rPr>
              <a:t>Dept.of</a:t>
            </a:r>
            <a:r>
              <a:rPr lang="en-US" dirty="0" smtClean="0">
                <a:solidFill>
                  <a:schemeClr val="accent6"/>
                </a:solidFill>
              </a:rPr>
              <a:t> CS,MACE </a:t>
            </a:r>
            <a:r>
              <a:rPr lang="en-US" dirty="0" err="1" smtClean="0">
                <a:solidFill>
                  <a:schemeClr val="accent6"/>
                </a:solidFill>
              </a:rPr>
              <a:t>Kothamangalam</a:t>
            </a:r>
            <a:endParaRPr lang="en-US" dirty="0">
              <a:solidFill>
                <a:schemeClr val="accent6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09600" y="685800"/>
            <a:ext cx="8305800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buFont typeface="Courier New" pitchFamily="49" charset="0"/>
              <a:buChar char="o"/>
            </a:pPr>
            <a:r>
              <a:rPr lang="en-US" sz="3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“AMD64 Architecture Programmer’s Manual Volume 2: System Programming,” white paper, Advanced Micro Devices, 2010. </a:t>
            </a:r>
          </a:p>
          <a:p>
            <a:pPr algn="just">
              <a:buFont typeface="Courier New" pitchFamily="49" charset="0"/>
              <a:buChar char="o"/>
            </a:pPr>
            <a:endParaRPr lang="en-US" sz="3200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Courier New" pitchFamily="49" charset="0"/>
              <a:buChar char="o"/>
            </a:pPr>
            <a:r>
              <a:rPr lang="en-US" sz="3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J.F. </a:t>
            </a:r>
            <a:r>
              <a:rPr lang="en-US" sz="3200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Cantin</a:t>
            </a:r>
            <a:r>
              <a:rPr lang="en-US" sz="3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, M.H. </a:t>
            </a:r>
            <a:r>
              <a:rPr lang="en-US" sz="3200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Lipasti</a:t>
            </a:r>
            <a:r>
              <a:rPr lang="en-US" sz="3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, and J.E. Smith, “Improving Multiprocessor Performance with Coarse-Grain Coherence Tracking,” Proc. Int’l </a:t>
            </a:r>
            <a:r>
              <a:rPr lang="en-US" sz="3200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Symp</a:t>
            </a:r>
            <a:r>
              <a:rPr lang="en-US" sz="3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 Computer Architecture (ISCA), pp. 246-257, June 2005.</a:t>
            </a:r>
          </a:p>
          <a:p>
            <a:pPr>
              <a:buFont typeface="Courier New" pitchFamily="49" charset="0"/>
              <a:buChar char="o"/>
            </a:pPr>
            <a:endParaRPr lang="en-US" sz="3200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Font typeface="Courier New" pitchFamily="49" charset="0"/>
              <a:buChar char="o"/>
            </a:pPr>
            <a:endParaRPr lang="en-US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152400"/>
            <a:ext cx="9144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chemeClr val="bg1"/>
                </a:solidFill>
              </a:rPr>
              <a:t>Directory caches without tracking non-coherent memory blocks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838200"/>
            <a:ext cx="9144000" cy="781050"/>
          </a:xfrm>
        </p:spPr>
        <p:txBody>
          <a:bodyPr>
            <a:normAutofit/>
          </a:bodyPr>
          <a:lstStyle/>
          <a:p>
            <a:pPr algn="r"/>
            <a:r>
              <a:rPr lang="en-US" sz="45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QUESTIONS  ?</a:t>
            </a:r>
            <a:endParaRPr lang="en-US" sz="45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838200"/>
            <a:ext cx="9144000" cy="781050"/>
          </a:xfrm>
        </p:spPr>
        <p:txBody>
          <a:bodyPr>
            <a:normAutofit/>
          </a:bodyPr>
          <a:lstStyle/>
          <a:p>
            <a:pPr algn="r"/>
            <a:r>
              <a:rPr lang="en-US" sz="45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THANKYOU…</a:t>
            </a:r>
            <a:endParaRPr lang="en-US" sz="45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381000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Contents</a:t>
            </a:r>
            <a:endParaRPr lang="en-US" sz="4000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0" y="6324600"/>
            <a:ext cx="9144000" cy="365760"/>
          </a:xfrm>
        </p:spPr>
        <p:txBody>
          <a:bodyPr/>
          <a:lstStyle/>
          <a:p>
            <a:pPr algn="ctr"/>
            <a:r>
              <a:rPr lang="en-US" dirty="0" err="1" smtClean="0">
                <a:solidFill>
                  <a:schemeClr val="accent6"/>
                </a:solidFill>
              </a:rPr>
              <a:t>Dept.of</a:t>
            </a:r>
            <a:r>
              <a:rPr lang="en-US" dirty="0" smtClean="0">
                <a:solidFill>
                  <a:schemeClr val="accent6"/>
                </a:solidFill>
              </a:rPr>
              <a:t> CS,MACE </a:t>
            </a:r>
            <a:r>
              <a:rPr lang="en-US" dirty="0" err="1" smtClean="0">
                <a:solidFill>
                  <a:schemeClr val="accent6"/>
                </a:solidFill>
              </a:rPr>
              <a:t>Kothamangalam</a:t>
            </a:r>
            <a:endParaRPr lang="en-US" dirty="0">
              <a:solidFill>
                <a:schemeClr val="accent6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0" y="533400"/>
            <a:ext cx="9144000" cy="65556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endParaRPr lang="en-US" dirty="0" smtClean="0"/>
          </a:p>
          <a:p>
            <a:pPr lvl="2">
              <a:buFont typeface="Wingdings" pitchFamily="2" charset="2"/>
              <a:buChar char="q"/>
            </a:pPr>
            <a:r>
              <a:rPr lang="en-US" sz="3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  Introduction</a:t>
            </a:r>
          </a:p>
          <a:p>
            <a:pPr lvl="2">
              <a:buFont typeface="Wingdings" pitchFamily="2" charset="2"/>
              <a:buChar char="q"/>
            </a:pPr>
            <a:endParaRPr lang="en-US" sz="3200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2">
              <a:buFont typeface="Wingdings" pitchFamily="2" charset="2"/>
              <a:buChar char="q"/>
            </a:pPr>
            <a:r>
              <a:rPr lang="en-US" sz="3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  Existing System</a:t>
            </a:r>
          </a:p>
          <a:p>
            <a:pPr lvl="2">
              <a:buFont typeface="Wingdings" pitchFamily="2" charset="2"/>
              <a:buChar char="q"/>
            </a:pPr>
            <a:endParaRPr lang="en-US" sz="3200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2">
              <a:buFont typeface="Wingdings" pitchFamily="2" charset="2"/>
              <a:buChar char="q"/>
            </a:pPr>
            <a:r>
              <a:rPr lang="en-US" sz="3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  Proposed System</a:t>
            </a:r>
          </a:p>
          <a:p>
            <a:pPr lvl="2">
              <a:buFont typeface="Wingdings" pitchFamily="2" charset="2"/>
              <a:buChar char="q"/>
            </a:pPr>
            <a:endParaRPr lang="en-US" sz="3200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2">
              <a:buFont typeface="Wingdings" pitchFamily="2" charset="2"/>
              <a:buChar char="q"/>
            </a:pPr>
            <a:r>
              <a:rPr lang="en-US" sz="3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  Concepts</a:t>
            </a:r>
          </a:p>
          <a:p>
            <a:pPr lvl="2">
              <a:buFont typeface="Wingdings" pitchFamily="2" charset="2"/>
              <a:buChar char="q"/>
            </a:pPr>
            <a:endParaRPr lang="en-US" sz="3200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2">
              <a:buFont typeface="Wingdings" pitchFamily="2" charset="2"/>
              <a:buChar char="q"/>
            </a:pPr>
            <a:r>
              <a:rPr lang="en-US" sz="3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  Performance</a:t>
            </a:r>
          </a:p>
          <a:p>
            <a:pPr lvl="2">
              <a:buFont typeface="Wingdings" pitchFamily="2" charset="2"/>
              <a:buChar char="q"/>
            </a:pPr>
            <a:endParaRPr lang="en-US" sz="3200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2">
              <a:buFont typeface="Wingdings" pitchFamily="2" charset="2"/>
              <a:buChar char="q"/>
            </a:pPr>
            <a:r>
              <a:rPr lang="en-US" sz="3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  Conclusion</a:t>
            </a:r>
          </a:p>
          <a:p>
            <a:pPr lvl="2">
              <a:buFont typeface="Wingdings" pitchFamily="2" charset="2"/>
              <a:buChar char="q"/>
            </a:pPr>
            <a:endParaRPr lang="en-US" sz="32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152400"/>
            <a:ext cx="9144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chemeClr val="bg1"/>
                </a:solidFill>
              </a:rPr>
              <a:t>Directory caches without tracking non-coherent memory blocks</a:t>
            </a:r>
            <a:endParaRPr lang="en-US" sz="1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381000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Introduction</a:t>
            </a:r>
            <a:endParaRPr lang="en-US" sz="4000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533400"/>
            <a:ext cx="9144000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endParaRPr lang="en-US" dirty="0" smtClean="0"/>
          </a:p>
          <a:p>
            <a:pPr lvl="2">
              <a:buFont typeface="Wingdings" pitchFamily="2" charset="2"/>
              <a:buChar char="q"/>
            </a:pPr>
            <a:r>
              <a:rPr lang="en-US" sz="3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  Caching</a:t>
            </a:r>
          </a:p>
          <a:p>
            <a:pPr lvl="2"/>
            <a:endParaRPr lang="en-US" sz="3200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2">
              <a:buFont typeface="Wingdings" pitchFamily="2" charset="2"/>
              <a:buChar char="q"/>
            </a:pPr>
            <a:r>
              <a:rPr lang="en-US" sz="3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  Multiprocessor system</a:t>
            </a:r>
          </a:p>
          <a:p>
            <a:pPr lvl="2"/>
            <a:endParaRPr lang="en-US" sz="3200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2">
              <a:buFont typeface="Wingdings" pitchFamily="2" charset="2"/>
              <a:buChar char="q"/>
            </a:pPr>
            <a:r>
              <a:rPr lang="en-US" sz="3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  Directory caches</a:t>
            </a:r>
            <a:endParaRPr lang="en-US" sz="32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0" y="6324600"/>
            <a:ext cx="9144000" cy="365760"/>
          </a:xfrm>
        </p:spPr>
        <p:txBody>
          <a:bodyPr/>
          <a:lstStyle/>
          <a:p>
            <a:pPr algn="ctr"/>
            <a:r>
              <a:rPr lang="en-US" dirty="0" err="1" smtClean="0">
                <a:solidFill>
                  <a:schemeClr val="accent6"/>
                </a:solidFill>
              </a:rPr>
              <a:t>Dept.of</a:t>
            </a:r>
            <a:r>
              <a:rPr lang="en-US" dirty="0" smtClean="0">
                <a:solidFill>
                  <a:schemeClr val="accent6"/>
                </a:solidFill>
              </a:rPr>
              <a:t> CS,MACE </a:t>
            </a:r>
            <a:r>
              <a:rPr lang="en-US" dirty="0" err="1" smtClean="0">
                <a:solidFill>
                  <a:schemeClr val="accent6"/>
                </a:solidFill>
              </a:rPr>
              <a:t>Kothamangalam</a:t>
            </a:r>
            <a:endParaRPr lang="en-US" dirty="0">
              <a:solidFill>
                <a:schemeClr val="accent6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0" y="152400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chemeClr val="bg1"/>
                </a:solidFill>
              </a:rPr>
              <a:t>Directory caches without tracking non-coherent memory blocks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381000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Existing System</a:t>
            </a:r>
            <a:endParaRPr lang="en-US" sz="4000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533400"/>
            <a:ext cx="9144000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endParaRPr lang="en-US" dirty="0" smtClean="0"/>
          </a:p>
          <a:p>
            <a:pPr lvl="2">
              <a:buFont typeface="Wingdings" pitchFamily="2" charset="2"/>
              <a:buChar char="q"/>
            </a:pPr>
            <a:r>
              <a:rPr lang="en-US" sz="3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  Snoopy cache</a:t>
            </a:r>
          </a:p>
          <a:p>
            <a:pPr lvl="2"/>
            <a:endParaRPr lang="en-US" sz="3200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4">
              <a:buFont typeface="Wingdings" pitchFamily="2" charset="2"/>
              <a:buChar char="§"/>
            </a:pPr>
            <a:r>
              <a:rPr lang="en-US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Small scale multiprocessor</a:t>
            </a:r>
          </a:p>
          <a:p>
            <a:pPr lvl="4"/>
            <a:endParaRPr lang="en-US" sz="2800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2"/>
            <a:endParaRPr lang="en-US" sz="3200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2">
              <a:buFont typeface="Wingdings" pitchFamily="2" charset="2"/>
              <a:buChar char="q"/>
            </a:pPr>
            <a:r>
              <a:rPr lang="en-US" sz="3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  Directory-based</a:t>
            </a:r>
          </a:p>
          <a:p>
            <a:pPr lvl="2"/>
            <a:endParaRPr lang="en-US" sz="3200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4">
              <a:buFont typeface="Wingdings" pitchFamily="2" charset="2"/>
              <a:buChar char="§"/>
            </a:pPr>
            <a:r>
              <a:rPr lang="en-US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Large scale multiprocessor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0" y="6324600"/>
            <a:ext cx="9144000" cy="365760"/>
          </a:xfrm>
        </p:spPr>
        <p:txBody>
          <a:bodyPr/>
          <a:lstStyle/>
          <a:p>
            <a:pPr algn="ctr"/>
            <a:r>
              <a:rPr lang="en-US" dirty="0" err="1" smtClean="0">
                <a:solidFill>
                  <a:schemeClr val="accent6"/>
                </a:solidFill>
              </a:rPr>
              <a:t>Dept.of</a:t>
            </a:r>
            <a:r>
              <a:rPr lang="en-US" dirty="0" smtClean="0">
                <a:solidFill>
                  <a:schemeClr val="accent6"/>
                </a:solidFill>
              </a:rPr>
              <a:t> CS,MACE </a:t>
            </a:r>
            <a:r>
              <a:rPr lang="en-US" dirty="0" err="1" smtClean="0">
                <a:solidFill>
                  <a:schemeClr val="accent6"/>
                </a:solidFill>
              </a:rPr>
              <a:t>Kothamangalam</a:t>
            </a:r>
            <a:endParaRPr lang="en-US" dirty="0">
              <a:solidFill>
                <a:schemeClr val="accent6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0" y="152400"/>
            <a:ext cx="9144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chemeClr val="bg1"/>
                </a:solidFill>
              </a:rPr>
              <a:t>Directory caches without tracking non-coherent memory blocks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381000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Proposed System</a:t>
            </a:r>
            <a:endParaRPr lang="en-US" sz="4000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533400"/>
            <a:ext cx="9144000" cy="38472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endParaRPr lang="en-US" dirty="0" smtClean="0"/>
          </a:p>
          <a:p>
            <a:pPr lvl="2">
              <a:buFont typeface="Wingdings" pitchFamily="2" charset="2"/>
              <a:buChar char="q"/>
            </a:pPr>
            <a:r>
              <a:rPr lang="en-US" sz="3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  Memory blocks</a:t>
            </a:r>
          </a:p>
          <a:p>
            <a:pPr lvl="2"/>
            <a:endParaRPr lang="en-US" sz="3200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4">
              <a:buFont typeface="Wingdings" pitchFamily="2" charset="2"/>
              <a:buChar char="§"/>
            </a:pPr>
            <a:r>
              <a:rPr lang="en-US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Coherent blocks</a:t>
            </a:r>
          </a:p>
          <a:p>
            <a:pPr lvl="4"/>
            <a:endParaRPr lang="en-US" sz="2800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4">
              <a:buFont typeface="Wingdings" pitchFamily="2" charset="2"/>
              <a:buChar char="§"/>
            </a:pPr>
            <a:r>
              <a:rPr lang="en-US" sz="28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Non-coherent blocks</a:t>
            </a:r>
          </a:p>
          <a:p>
            <a:pPr lvl="4"/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 lvl="2"/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   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0" y="6324600"/>
            <a:ext cx="9144000" cy="365760"/>
          </a:xfrm>
        </p:spPr>
        <p:txBody>
          <a:bodyPr/>
          <a:lstStyle/>
          <a:p>
            <a:pPr algn="ctr"/>
            <a:r>
              <a:rPr lang="en-US" dirty="0" err="1" smtClean="0">
                <a:solidFill>
                  <a:schemeClr val="accent6"/>
                </a:solidFill>
              </a:rPr>
              <a:t>Dept.of</a:t>
            </a:r>
            <a:r>
              <a:rPr lang="en-US" dirty="0" smtClean="0">
                <a:solidFill>
                  <a:schemeClr val="accent6"/>
                </a:solidFill>
              </a:rPr>
              <a:t> CS,MACE </a:t>
            </a:r>
            <a:r>
              <a:rPr lang="en-US" dirty="0" err="1" smtClean="0">
                <a:solidFill>
                  <a:schemeClr val="accent6"/>
                </a:solidFill>
              </a:rPr>
              <a:t>Kothamangalam</a:t>
            </a:r>
            <a:endParaRPr lang="en-US" dirty="0">
              <a:solidFill>
                <a:schemeClr val="accent6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0" y="152400"/>
            <a:ext cx="9144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chemeClr val="bg1"/>
                </a:solidFill>
              </a:rPr>
              <a:t>Directory caches without tracking non-coherent memory blocks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0" y="6324600"/>
            <a:ext cx="9144000" cy="365760"/>
          </a:xfrm>
        </p:spPr>
        <p:txBody>
          <a:bodyPr/>
          <a:lstStyle/>
          <a:p>
            <a:pPr algn="ctr"/>
            <a:r>
              <a:rPr lang="en-US" dirty="0" err="1" smtClean="0">
                <a:solidFill>
                  <a:schemeClr val="accent6"/>
                </a:solidFill>
              </a:rPr>
              <a:t>Dept.of</a:t>
            </a:r>
            <a:r>
              <a:rPr lang="en-US" dirty="0" smtClean="0">
                <a:solidFill>
                  <a:schemeClr val="accent6"/>
                </a:solidFill>
              </a:rPr>
              <a:t> CS,MACE </a:t>
            </a:r>
            <a:r>
              <a:rPr lang="en-US" dirty="0" err="1" smtClean="0">
                <a:solidFill>
                  <a:schemeClr val="accent6"/>
                </a:solidFill>
              </a:rPr>
              <a:t>Kothamangalam</a:t>
            </a:r>
            <a:endParaRPr lang="en-US" dirty="0">
              <a:solidFill>
                <a:schemeClr val="accent6"/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685800"/>
            <a:ext cx="9144000" cy="563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Box 6"/>
          <p:cNvSpPr txBox="1"/>
          <p:nvPr/>
        </p:nvSpPr>
        <p:spPr>
          <a:xfrm>
            <a:off x="0" y="5943600"/>
            <a:ext cx="914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Fig.1 </a:t>
            </a:r>
            <a:r>
              <a:rPr lang="en-US" dirty="0" err="1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courtesy:IEEE</a:t>
            </a:r>
            <a:r>
              <a:rPr lang="en-US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transactions on Computers,2013</a:t>
            </a:r>
            <a:endParaRPr lang="en-US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381000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Overview</a:t>
            </a:r>
            <a:endParaRPr lang="en-US" sz="4000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0" y="152400"/>
            <a:ext cx="9144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chemeClr val="bg1"/>
                </a:solidFill>
              </a:rPr>
              <a:t>Directory caches without tracking non-coherent memory blocks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381000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Basic Concepts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0" y="533400"/>
            <a:ext cx="9144000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endParaRPr lang="en-US" dirty="0" smtClean="0"/>
          </a:p>
          <a:p>
            <a:pPr lvl="2">
              <a:buFont typeface="Wingdings" pitchFamily="2" charset="2"/>
              <a:buChar char="q"/>
            </a:pPr>
            <a:r>
              <a:rPr lang="en-US" sz="3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  Non-coherent block identification </a:t>
            </a:r>
          </a:p>
          <a:p>
            <a:pPr lvl="2">
              <a:buFont typeface="Wingdings" pitchFamily="2" charset="2"/>
              <a:buChar char="q"/>
            </a:pPr>
            <a:endParaRPr lang="en-US" sz="3200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2">
              <a:buFont typeface="Wingdings" pitchFamily="2" charset="2"/>
              <a:buChar char="q"/>
            </a:pPr>
            <a:r>
              <a:rPr lang="en-US" sz="3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  Coherence Deactivation</a:t>
            </a:r>
          </a:p>
          <a:p>
            <a:pPr lvl="2">
              <a:buFont typeface="Wingdings" pitchFamily="2" charset="2"/>
              <a:buChar char="q"/>
            </a:pPr>
            <a:endParaRPr lang="en-US" sz="3200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2">
              <a:buFont typeface="Wingdings" pitchFamily="2" charset="2"/>
              <a:buChar char="q"/>
            </a:pPr>
            <a:r>
              <a:rPr lang="en-US" sz="3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  Coherence Recovery</a:t>
            </a:r>
            <a:endParaRPr lang="en-US" sz="32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0" y="6324600"/>
            <a:ext cx="9144000" cy="365760"/>
          </a:xfrm>
        </p:spPr>
        <p:txBody>
          <a:bodyPr/>
          <a:lstStyle/>
          <a:p>
            <a:pPr algn="ctr"/>
            <a:r>
              <a:rPr lang="en-US" dirty="0" err="1" smtClean="0">
                <a:solidFill>
                  <a:schemeClr val="accent6"/>
                </a:solidFill>
              </a:rPr>
              <a:t>Dept.of</a:t>
            </a:r>
            <a:r>
              <a:rPr lang="en-US" dirty="0" smtClean="0">
                <a:solidFill>
                  <a:schemeClr val="accent6"/>
                </a:solidFill>
              </a:rPr>
              <a:t> CS,MACE </a:t>
            </a:r>
            <a:r>
              <a:rPr lang="en-US" dirty="0" err="1" smtClean="0">
                <a:solidFill>
                  <a:schemeClr val="accent6"/>
                </a:solidFill>
              </a:rPr>
              <a:t>Kothamangalam</a:t>
            </a:r>
            <a:endParaRPr lang="en-US" dirty="0">
              <a:solidFill>
                <a:schemeClr val="accent6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0" y="152400"/>
            <a:ext cx="9144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chemeClr val="bg1"/>
                </a:solidFill>
              </a:rPr>
              <a:t>Directory caches without tracking non-coherent memory blocks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381000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Page Classification</a:t>
            </a:r>
            <a:endParaRPr lang="en-US" sz="4000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533400"/>
            <a:ext cx="9144000" cy="60631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endParaRPr lang="en-US" dirty="0" smtClean="0"/>
          </a:p>
          <a:p>
            <a:pPr lvl="2">
              <a:buFont typeface="Wingdings" pitchFamily="2" charset="2"/>
              <a:buChar char="q"/>
            </a:pPr>
            <a:r>
              <a:rPr lang="en-US" sz="3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  Non-coherent block</a:t>
            </a:r>
          </a:p>
          <a:p>
            <a:pPr lvl="2">
              <a:buFont typeface="Wingdings" pitchFamily="2" charset="2"/>
              <a:buChar char="q"/>
            </a:pPr>
            <a:endParaRPr lang="en-US" sz="3200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4">
              <a:buFont typeface="Wingdings" pitchFamily="2" charset="2"/>
              <a:buChar char="§"/>
            </a:pPr>
            <a:r>
              <a:rPr lang="en-US" sz="3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P</a:t>
            </a:r>
            <a:r>
              <a:rPr lang="en-US" sz="3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rivate </a:t>
            </a:r>
            <a:r>
              <a:rPr lang="en-US" sz="3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R</a:t>
            </a:r>
            <a:r>
              <a:rPr lang="en-US" sz="3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ead-only  (PR)</a:t>
            </a:r>
          </a:p>
          <a:p>
            <a:pPr lvl="4"/>
            <a:endParaRPr lang="en-US" sz="3200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4">
              <a:buFont typeface="Wingdings" pitchFamily="2" charset="2"/>
              <a:buChar char="§"/>
            </a:pPr>
            <a:r>
              <a:rPr lang="en-US" sz="3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P</a:t>
            </a:r>
            <a:r>
              <a:rPr lang="en-US" sz="3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rivate read-</a:t>
            </a:r>
            <a:r>
              <a:rPr lang="en-US" sz="3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W</a:t>
            </a:r>
            <a:r>
              <a:rPr lang="en-US" sz="3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rite  (PW)</a:t>
            </a:r>
          </a:p>
          <a:p>
            <a:pPr lvl="4"/>
            <a:endParaRPr lang="en-US" sz="3200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4">
              <a:buFont typeface="Wingdings" pitchFamily="2" charset="2"/>
              <a:buChar char="§"/>
            </a:pPr>
            <a:r>
              <a:rPr lang="en-US" sz="3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S</a:t>
            </a:r>
            <a:r>
              <a:rPr lang="en-US" sz="3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hared </a:t>
            </a:r>
            <a:r>
              <a:rPr lang="en-US" sz="3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R</a:t>
            </a:r>
            <a:r>
              <a:rPr lang="en-US" sz="3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ead-only  </a:t>
            </a:r>
            <a:r>
              <a:rPr lang="en-US" sz="320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(SR)</a:t>
            </a:r>
            <a:endParaRPr lang="en-US" sz="3200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2">
              <a:buFont typeface="Wingdings" pitchFamily="2" charset="2"/>
              <a:buChar char="q"/>
            </a:pPr>
            <a:endParaRPr lang="en-US" sz="3200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2">
              <a:buFont typeface="Wingdings" pitchFamily="2" charset="2"/>
              <a:buChar char="q"/>
            </a:pPr>
            <a:r>
              <a:rPr lang="en-US" sz="3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  Coherent block</a:t>
            </a:r>
          </a:p>
          <a:p>
            <a:pPr lvl="2">
              <a:buFont typeface="Wingdings" pitchFamily="2" charset="2"/>
              <a:buChar char="q"/>
            </a:pPr>
            <a:endParaRPr lang="en-US" sz="3200" dirty="0" smtClean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4">
              <a:buFont typeface="Wingdings" pitchFamily="2" charset="2"/>
              <a:buChar char="§"/>
            </a:pPr>
            <a:r>
              <a:rPr lang="en-US" sz="3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 S</a:t>
            </a:r>
            <a:r>
              <a:rPr lang="en-US" sz="3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hared read-</a:t>
            </a:r>
            <a:r>
              <a:rPr lang="en-US" sz="32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W</a:t>
            </a:r>
            <a:r>
              <a:rPr lang="en-US" sz="32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rite  (SW)</a:t>
            </a:r>
            <a:endParaRPr lang="en-US" sz="3200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0" y="6324600"/>
            <a:ext cx="9144000" cy="365760"/>
          </a:xfrm>
        </p:spPr>
        <p:txBody>
          <a:bodyPr/>
          <a:lstStyle/>
          <a:p>
            <a:pPr algn="ctr"/>
            <a:r>
              <a:rPr lang="en-US" dirty="0" err="1" smtClean="0">
                <a:solidFill>
                  <a:schemeClr val="accent6"/>
                </a:solidFill>
              </a:rPr>
              <a:t>Dept.of</a:t>
            </a:r>
            <a:r>
              <a:rPr lang="en-US" dirty="0" smtClean="0">
                <a:solidFill>
                  <a:schemeClr val="accent6"/>
                </a:solidFill>
              </a:rPr>
              <a:t> CS,MACE </a:t>
            </a:r>
            <a:r>
              <a:rPr lang="en-US" dirty="0" err="1" smtClean="0">
                <a:solidFill>
                  <a:schemeClr val="accent6"/>
                </a:solidFill>
              </a:rPr>
              <a:t>Kothamangalam</a:t>
            </a:r>
            <a:endParaRPr lang="en-US" dirty="0">
              <a:solidFill>
                <a:schemeClr val="accent6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0" y="152400"/>
            <a:ext cx="9144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solidFill>
                  <a:schemeClr val="bg1"/>
                </a:solidFill>
              </a:rPr>
              <a:t>Directory caches without tracking non-coherent memory blocks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igitalNumber_0109 print">
  <a:themeElements>
    <a:clrScheme name="Office Theme 13">
      <a:dk1>
        <a:srgbClr val="3E3E5C"/>
      </a:dk1>
      <a:lt1>
        <a:srgbClr val="FFFFFF"/>
      </a:lt1>
      <a:dk2>
        <a:srgbClr val="666699"/>
      </a:dk2>
      <a:lt2>
        <a:srgbClr val="CC0000"/>
      </a:lt2>
      <a:accent1>
        <a:srgbClr val="60597B"/>
      </a:accent1>
      <a:accent2>
        <a:srgbClr val="6666FF"/>
      </a:accent2>
      <a:accent3>
        <a:srgbClr val="B8B8CA"/>
      </a:accent3>
      <a:accent4>
        <a:srgbClr val="DADADA"/>
      </a:accent4>
      <a:accent5>
        <a:srgbClr val="B6B5BF"/>
      </a:accent5>
      <a:accent6>
        <a:srgbClr val="5C5CE7"/>
      </a:accent6>
      <a:hlink>
        <a:srgbClr val="99CCFF"/>
      </a:hlink>
      <a:folHlink>
        <a:srgbClr val="FFFF99"/>
      </a:folHlink>
    </a:clrScheme>
    <a:fontScheme name="Office Them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13">
        <a:dk1>
          <a:srgbClr val="3E3E5C"/>
        </a:dk1>
        <a:lt1>
          <a:srgbClr val="FFFFFF"/>
        </a:lt1>
        <a:dk2>
          <a:srgbClr val="666699"/>
        </a:dk2>
        <a:lt2>
          <a:srgbClr val="CC0000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st_fin2</Template>
  <TotalTime>1433</TotalTime>
  <Words>773</Words>
  <Application>Microsoft Office PowerPoint</Application>
  <PresentationFormat>On-screen Show (4:3)</PresentationFormat>
  <Paragraphs>207</Paragraphs>
  <Slides>27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27</vt:i4>
      </vt:variant>
    </vt:vector>
  </HeadingPairs>
  <TitlesOfParts>
    <vt:vector size="29" baseType="lpstr">
      <vt:lpstr>DigitalNumber_0109 print</vt:lpstr>
      <vt:lpstr>Office Theme</vt:lpstr>
      <vt:lpstr>WELCOME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QUESTIONS  ?</vt:lpstr>
      <vt:lpstr>THANKYOU…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WELCOME</dc:title>
  <dc:creator>asha</dc:creator>
  <cp:lastModifiedBy>lisha</cp:lastModifiedBy>
  <cp:revision>162</cp:revision>
  <dcterms:created xsi:type="dcterms:W3CDTF">2013-07-25T00:19:08Z</dcterms:created>
  <dcterms:modified xsi:type="dcterms:W3CDTF">2013-10-30T03:40:02Z</dcterms:modified>
</cp:coreProperties>
</file>