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91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7" r:id="rId14"/>
    <p:sldId id="288" r:id="rId15"/>
    <p:sldId id="278" r:id="rId16"/>
    <p:sldId id="289" r:id="rId17"/>
    <p:sldId id="279" r:id="rId18"/>
    <p:sldId id="269" r:id="rId19"/>
    <p:sldId id="271" r:id="rId20"/>
    <p:sldId id="272" r:id="rId21"/>
    <p:sldId id="285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4" autoAdjust="0"/>
    <p:restoredTop sz="94660"/>
  </p:normalViewPr>
  <p:slideViewPr>
    <p:cSldViewPr>
      <p:cViewPr varScale="1">
        <p:scale>
          <a:sx n="72" d="100"/>
          <a:sy n="72" d="100"/>
        </p:scale>
        <p:origin x="13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dirty="0" err="1" smtClean="0"/>
              <a:t>COURTESY:ENFFiS</a:t>
            </a:r>
            <a:r>
              <a:rPr lang="en-IN" baseline="0" dirty="0" smtClean="0"/>
              <a:t> </a:t>
            </a:r>
            <a:r>
              <a:rPr lang="en-IN" baseline="0" dirty="0" err="1" smtClean="0"/>
              <a:t>Acm</a:t>
            </a:r>
            <a:r>
              <a:rPr lang="en-IN" baseline="0" dirty="0" smtClean="0"/>
              <a:t> transactions and embedded </a:t>
            </a:r>
            <a:r>
              <a:rPr lang="en-IN" baseline="0" dirty="0" err="1" smtClean="0"/>
              <a:t>sytems</a:t>
            </a:r>
            <a:endParaRPr lang="en-IN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JFFS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16KB</c:v>
                </c:pt>
                <c:pt idx="1">
                  <c:v>32KB</c:v>
                </c:pt>
                <c:pt idx="2">
                  <c:v>64KB</c:v>
                </c:pt>
                <c:pt idx="3">
                  <c:v>128KB</c:v>
                </c:pt>
                <c:pt idx="4">
                  <c:v>256KB</c:v>
                </c:pt>
                <c:pt idx="5">
                  <c:v>512KB</c:v>
                </c:pt>
                <c:pt idx="6">
                  <c:v>1MB</c:v>
                </c:pt>
                <c:pt idx="7">
                  <c:v>2MB</c:v>
                </c:pt>
                <c:pt idx="8">
                  <c:v>4MB</c:v>
                </c:pt>
                <c:pt idx="9">
                  <c:v>8MB</c:v>
                </c:pt>
                <c:pt idx="10">
                  <c:v>16MB</c:v>
                </c:pt>
                <c:pt idx="11">
                  <c:v>32MB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4.9000000000000004</c:v>
                </c:pt>
                <c:pt idx="1">
                  <c:v>4.9000000000000004</c:v>
                </c:pt>
                <c:pt idx="2">
                  <c:v>4.9000000000000004</c:v>
                </c:pt>
                <c:pt idx="3">
                  <c:v>5</c:v>
                </c:pt>
                <c:pt idx="4">
                  <c:v>5</c:v>
                </c:pt>
                <c:pt idx="5">
                  <c:v>5.2</c:v>
                </c:pt>
                <c:pt idx="6">
                  <c:v>5.2</c:v>
                </c:pt>
                <c:pt idx="7">
                  <c:v>5.4</c:v>
                </c:pt>
                <c:pt idx="8">
                  <c:v>8</c:v>
                </c:pt>
                <c:pt idx="9">
                  <c:v>13</c:v>
                </c:pt>
                <c:pt idx="10">
                  <c:v>22</c:v>
                </c:pt>
                <c:pt idx="11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YAFFS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16KB</c:v>
                </c:pt>
                <c:pt idx="1">
                  <c:v>32KB</c:v>
                </c:pt>
                <c:pt idx="2">
                  <c:v>64KB</c:v>
                </c:pt>
                <c:pt idx="3">
                  <c:v>128KB</c:v>
                </c:pt>
                <c:pt idx="4">
                  <c:v>256KB</c:v>
                </c:pt>
                <c:pt idx="5">
                  <c:v>512KB</c:v>
                </c:pt>
                <c:pt idx="6">
                  <c:v>1MB</c:v>
                </c:pt>
                <c:pt idx="7">
                  <c:v>2MB</c:v>
                </c:pt>
                <c:pt idx="8">
                  <c:v>4MB</c:v>
                </c:pt>
                <c:pt idx="9">
                  <c:v>8MB</c:v>
                </c:pt>
                <c:pt idx="10">
                  <c:v>16MB</c:v>
                </c:pt>
                <c:pt idx="11">
                  <c:v>32MB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1.5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6.5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ENFFiS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16KB</c:v>
                </c:pt>
                <c:pt idx="1">
                  <c:v>32KB</c:v>
                </c:pt>
                <c:pt idx="2">
                  <c:v>64KB</c:v>
                </c:pt>
                <c:pt idx="3">
                  <c:v>128KB</c:v>
                </c:pt>
                <c:pt idx="4">
                  <c:v>256KB</c:v>
                </c:pt>
                <c:pt idx="5">
                  <c:v>512KB</c:v>
                </c:pt>
                <c:pt idx="6">
                  <c:v>1MB</c:v>
                </c:pt>
                <c:pt idx="7">
                  <c:v>2MB</c:v>
                </c:pt>
                <c:pt idx="8">
                  <c:v>4MB</c:v>
                </c:pt>
                <c:pt idx="9">
                  <c:v>8MB</c:v>
                </c:pt>
                <c:pt idx="10">
                  <c:v>16MB</c:v>
                </c:pt>
                <c:pt idx="11">
                  <c:v>32MB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4715104"/>
        <c:axId val="1044715648"/>
      </c:lineChart>
      <c:catAx>
        <c:axId val="104471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4715648"/>
        <c:crosses val="autoZero"/>
        <c:auto val="1"/>
        <c:lblAlgn val="ctr"/>
        <c:lblOffset val="100"/>
        <c:noMultiLvlLbl val="0"/>
      </c:catAx>
      <c:valAx>
        <c:axId val="1044715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4715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871194225721786"/>
          <c:y val="0.92887204724409445"/>
          <c:w val="0.41007611548556433"/>
          <c:h val="6.17529527559055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7B0A5-8FCD-41DA-8D92-76951D42F04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2C896-A536-437C-8CC9-E8AC5843FE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9317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089EA-B8D9-4310-AB0B-C8FD39E4A11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82D9E-0DD2-4671-99CA-0EE0BB42DB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2856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40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076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31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20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56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75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92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ENFFiS:Enhanced NAND Flash Memory File System for mobile Embedded Multimedia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11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295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37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4506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34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7530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53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92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17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14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4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4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78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12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679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82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ENFFiS:Enhanced NAND Flash Memory File System for mobile Embedded Multimedia System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Dept. of CSE,MACE,Kothamangalam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4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1" r:id="rId1"/>
    <p:sldLayoutId id="2147484282" r:id="rId2"/>
    <p:sldLayoutId id="2147484283" r:id="rId3"/>
    <p:sldLayoutId id="2147484284" r:id="rId4"/>
    <p:sldLayoutId id="2147484285" r:id="rId5"/>
    <p:sldLayoutId id="2147484286" r:id="rId6"/>
    <p:sldLayoutId id="2147484287" r:id="rId7"/>
    <p:sldLayoutId id="2147484288" r:id="rId8"/>
    <p:sldLayoutId id="2147484289" r:id="rId9"/>
    <p:sldLayoutId id="2147484290" r:id="rId10"/>
    <p:sldLayoutId id="2147484291" r:id="rId11"/>
    <p:sldLayoutId id="2147484292" r:id="rId12"/>
    <p:sldLayoutId id="2147484293" r:id="rId13"/>
    <p:sldLayoutId id="2147484294" r:id="rId14"/>
    <p:sldLayoutId id="2147484295" r:id="rId15"/>
    <p:sldLayoutId id="2147484296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209800"/>
            <a:ext cx="6172200" cy="1447800"/>
          </a:xfrm>
        </p:spPr>
        <p:txBody>
          <a:bodyPr>
            <a:normAutofit/>
          </a:bodyPr>
          <a:lstStyle/>
          <a:p>
            <a:pPr algn="ctr"/>
            <a:r>
              <a:rPr lang="en-US" sz="6000" spc="300" dirty="0" smtClean="0">
                <a:solidFill>
                  <a:schemeClr val="tx1"/>
                </a:solidFill>
              </a:rPr>
              <a:t>WELCOME</a:t>
            </a:r>
            <a:endParaRPr lang="en-US" sz="6000" spc="3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0" y="6172200"/>
            <a:ext cx="609600" cy="202722"/>
          </a:xfrm>
        </p:spPr>
        <p:txBody>
          <a:bodyPr>
            <a:normAutofit fontScale="47500" lnSpcReduction="20000"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Dept. of CSE,MACE,Kothamangalam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146" y="0"/>
            <a:ext cx="8534400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MTD DESIGN</a:t>
            </a:r>
            <a:endParaRPr lang="en-US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NAND Flash memory layout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err="1" smtClean="0"/>
              <a:t>Exblock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			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				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				          </a:t>
            </a:r>
            <a:endParaRPr lang="en-US" sz="1400" dirty="0" smtClean="0"/>
          </a:p>
          <a:p>
            <a:pPr lvl="6"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257941"/>
              </p:ext>
            </p:extLst>
          </p:nvPr>
        </p:nvGraphicFramePr>
        <p:xfrm>
          <a:off x="30706" y="2362200"/>
          <a:ext cx="9113293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086"/>
                <a:gridCol w="772312"/>
                <a:gridCol w="695081"/>
                <a:gridCol w="772312"/>
                <a:gridCol w="741184"/>
                <a:gridCol w="726209"/>
                <a:gridCol w="695081"/>
                <a:gridCol w="695081"/>
                <a:gridCol w="586722"/>
                <a:gridCol w="695081"/>
                <a:gridCol w="695081"/>
                <a:gridCol w="695081"/>
                <a:gridCol w="648982"/>
              </a:tblGrid>
              <a:tr h="304800">
                <a:tc gridSpan="4">
                  <a:txBody>
                    <a:bodyPr/>
                    <a:lstStyle/>
                    <a:p>
                      <a:r>
                        <a:rPr lang="en-IN" dirty="0" err="1" smtClean="0"/>
                        <a:t>ExBlock</a:t>
                      </a:r>
                      <a:r>
                        <a:rPr lang="en-IN" dirty="0" smtClean="0"/>
                        <a:t> 0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IN" dirty="0" err="1" smtClean="0"/>
                        <a:t>ExBlock</a:t>
                      </a:r>
                      <a:r>
                        <a:rPr lang="en-IN" dirty="0" smtClean="0"/>
                        <a:t> 1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…..</a:t>
                      </a:r>
                      <a:endParaRPr lang="en-IN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IN" dirty="0" err="1" smtClean="0"/>
                        <a:t>ExBlock</a:t>
                      </a:r>
                      <a:r>
                        <a:rPr lang="en-IN" dirty="0" smtClean="0"/>
                        <a:t> n-1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IN" sz="1800" dirty="0" smtClean="0"/>
                        <a:t>MB </a:t>
                      </a:r>
                      <a:r>
                        <a:rPr lang="en-IN" sz="1800" baseline="0" dirty="0" smtClean="0"/>
                        <a:t>0</a:t>
                      </a:r>
                      <a:endParaRPr lang="en-IN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</a:t>
                      </a:r>
                      <a:r>
                        <a:rPr lang="en-IN" sz="1800" baseline="0" dirty="0" smtClean="0"/>
                        <a:t> 2</a:t>
                      </a:r>
                      <a:endParaRPr lang="en-IN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</a:t>
                      </a:r>
                      <a:r>
                        <a:rPr lang="en-IN" sz="1800" baseline="0" dirty="0" smtClean="0"/>
                        <a:t> 3</a:t>
                      </a:r>
                      <a:endParaRPr lang="en-IN" sz="1800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</a:t>
                      </a:r>
                      <a:r>
                        <a:rPr lang="en-IN" sz="1800" baseline="0" dirty="0" smtClean="0"/>
                        <a:t> 4</a:t>
                      </a:r>
                      <a:endParaRPr lang="en-IN" sz="1800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</a:t>
                      </a:r>
                      <a:r>
                        <a:rPr lang="en-IN" sz="1800" baseline="0" dirty="0" smtClean="0"/>
                        <a:t> 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</a:t>
                      </a:r>
                      <a:r>
                        <a:rPr lang="en-IN" sz="1800" baseline="0" dirty="0" smtClean="0"/>
                        <a:t> 7</a:t>
                      </a:r>
                      <a:endParaRPr lang="en-IN" sz="1800" dirty="0" smtClean="0"/>
                    </a:p>
                    <a:p>
                      <a:endParaRPr lang="en-IN" sz="1800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</a:t>
                      </a:r>
                      <a:r>
                        <a:rPr lang="en-IN" sz="1800" baseline="0" dirty="0" smtClean="0"/>
                        <a:t> 7</a:t>
                      </a:r>
                      <a:endParaRPr lang="en-IN" sz="1800" dirty="0" smtClean="0"/>
                    </a:p>
                    <a:p>
                      <a:endParaRPr lang="en-IN" sz="1800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…..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</a:t>
                      </a:r>
                      <a:endParaRPr lang="en-IN" sz="1800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aseline="0" dirty="0" smtClean="0"/>
                        <a:t>4n-4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</a:t>
                      </a:r>
                      <a:r>
                        <a:rPr lang="en-IN" sz="1800" baseline="0" dirty="0" smtClean="0"/>
                        <a:t> 4n-4</a:t>
                      </a:r>
                      <a:endParaRPr lang="en-IN" sz="1800" dirty="0" smtClean="0"/>
                    </a:p>
                    <a:p>
                      <a:endParaRPr lang="en-IN" sz="1800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 smtClean="0"/>
                        <a:t>MB</a:t>
                      </a:r>
                      <a:r>
                        <a:rPr lang="en-IN" sz="1800" baseline="0" dirty="0" smtClean="0"/>
                        <a:t> 4n-4</a:t>
                      </a:r>
                      <a:endParaRPr lang="en-IN" sz="1800" dirty="0" smtClean="0"/>
                    </a:p>
                    <a:p>
                      <a:endParaRPr lang="en-IN" sz="1800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MB 4n-4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MTD DESIGN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sz="2800" dirty="0" smtClean="0"/>
              <a:t>SNode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metadata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2200"/>
            <a:ext cx="91440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13911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MOUNT SCHEME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4000" dirty="0" smtClean="0"/>
              <a:t>Exist </a:t>
            </a:r>
            <a:r>
              <a:rPr lang="en-US" sz="4000" dirty="0" err="1" smtClean="0"/>
              <a:t>SNode</a:t>
            </a:r>
            <a:endParaRPr lang="en-US" sz="4000" dirty="0" smtClean="0"/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4000" dirty="0" smtClean="0"/>
              <a:t>No </a:t>
            </a:r>
            <a:r>
              <a:rPr lang="en-US" sz="4000" dirty="0" err="1" smtClean="0"/>
              <a:t>Snode</a:t>
            </a:r>
            <a:endParaRPr lang="en-US" sz="4000" dirty="0" smtClean="0"/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4000" dirty="0"/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4000" dirty="0" smtClean="0"/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4000" dirty="0"/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IN" sz="2400" dirty="0" err="1"/>
              <a:t>COURTESY:ENFFiS</a:t>
            </a:r>
            <a:r>
              <a:rPr lang="en-IN" sz="2400" dirty="0"/>
              <a:t> </a:t>
            </a:r>
            <a:r>
              <a:rPr lang="en-IN" sz="2400" dirty="0" err="1"/>
              <a:t>Acm</a:t>
            </a:r>
            <a:r>
              <a:rPr lang="en-IN" sz="2400" dirty="0"/>
              <a:t> transactions and embedded </a:t>
            </a:r>
            <a:r>
              <a:rPr lang="en-IN" sz="2400" dirty="0" err="1"/>
              <a:t>sytems</a:t>
            </a:r>
            <a:endParaRPr lang="en-IN" sz="2400" dirty="0"/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endParaRPr lang="en-US" sz="40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Picture courtesy-Computers and Mathematics with Applications 59 (2010) 23802392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0800"/>
            <a:ext cx="9144000" cy="3700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0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JOURNALING SCHEME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Version number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Algorithm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JOURNALING SCHEME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18785"/>
            <a:ext cx="6858000" cy="5505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dirty="0" smtClean="0"/>
              <a:t>DIRTY-LAST CACHE POLICY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Delay </a:t>
            </a:r>
            <a:r>
              <a:rPr lang="en-US" sz="2800" dirty="0" smtClean="0"/>
              <a:t>region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Replacement region</a:t>
            </a: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dirty="0" smtClean="0"/>
              <a:t>DIRTY-LAST CACHE POLICY</a:t>
            </a:r>
          </a:p>
          <a:p>
            <a:pPr algn="ctr">
              <a:lnSpc>
                <a:spcPct val="150000"/>
              </a:lnSpc>
            </a:pPr>
            <a:endParaRPr lang="en-US" sz="3600" dirty="0"/>
          </a:p>
          <a:p>
            <a:pPr algn="ctr">
              <a:lnSpc>
                <a:spcPct val="150000"/>
              </a:lnSpc>
            </a:pPr>
            <a:endParaRPr lang="en-US" sz="3600" dirty="0" smtClean="0"/>
          </a:p>
          <a:p>
            <a:pPr algn="ctr">
              <a:lnSpc>
                <a:spcPct val="150000"/>
              </a:lnSpc>
            </a:pPr>
            <a:endParaRPr lang="en-US" sz="3600" dirty="0"/>
          </a:p>
          <a:p>
            <a:pPr algn="ctr">
              <a:lnSpc>
                <a:spcPct val="150000"/>
              </a:lnSpc>
            </a:pPr>
            <a:endParaRPr lang="en-US" sz="3600" dirty="0" smtClean="0"/>
          </a:p>
          <a:p>
            <a:pPr algn="ctr">
              <a:lnSpc>
                <a:spcPct val="150000"/>
              </a:lnSpc>
            </a:pPr>
            <a:endParaRPr lang="en-US" sz="3600" dirty="0"/>
          </a:p>
          <a:p>
            <a:pPr algn="ctr">
              <a:lnSpc>
                <a:spcPct val="150000"/>
              </a:lnSpc>
            </a:pPr>
            <a:endParaRPr lang="en-US" sz="2400" dirty="0" smtClean="0"/>
          </a:p>
          <a:p>
            <a:pPr algn="ctr">
              <a:lnSpc>
                <a:spcPct val="150000"/>
              </a:lnSpc>
            </a:pPr>
            <a:r>
              <a:rPr lang="en-IN" sz="2400" dirty="0" err="1"/>
              <a:t>COURTESY:ENFFiS</a:t>
            </a:r>
            <a:r>
              <a:rPr lang="en-IN" sz="2400" dirty="0"/>
              <a:t> </a:t>
            </a:r>
            <a:r>
              <a:rPr lang="en-IN" sz="2400" dirty="0" err="1"/>
              <a:t>Acm</a:t>
            </a:r>
            <a:r>
              <a:rPr lang="en-IN" sz="2400" dirty="0"/>
              <a:t> transactions and embedded </a:t>
            </a:r>
            <a:r>
              <a:rPr lang="en-IN" sz="2400" dirty="0" err="1"/>
              <a:t>sytems</a:t>
            </a:r>
            <a:endParaRPr lang="en-IN" sz="2400" dirty="0"/>
          </a:p>
          <a:p>
            <a:pPr algn="ctr">
              <a:lnSpc>
                <a:spcPct val="150000"/>
              </a:lnSpc>
            </a:pPr>
            <a:endParaRPr lang="en-US" sz="2400" dirty="0" smtClean="0"/>
          </a:p>
          <a:p>
            <a:pPr algn="ctr">
              <a:lnSpc>
                <a:spcPct val="150000"/>
              </a:lnSpc>
            </a:pPr>
            <a:endParaRPr lang="en-US" sz="3600" dirty="0" smtClean="0"/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pPr marL="1885950" lvl="3" indent="-514350">
              <a:lnSpc>
                <a:spcPct val="150000"/>
              </a:lnSpc>
            </a:pPr>
            <a:endParaRPr lang="en-US" sz="2800" dirty="0" smtClean="0"/>
          </a:p>
          <a:p>
            <a:pPr marL="1885950" lvl="3" indent="-514350">
              <a:lnSpc>
                <a:spcPct val="150000"/>
              </a:lnSpc>
            </a:pPr>
            <a:endParaRPr lang="en-US" sz="2800" dirty="0" smtClean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431161"/>
            <a:ext cx="8850573" cy="4131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PERFORMANCE EVALUATION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MOUNT TIME</a:t>
            </a:r>
          </a:p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250693198"/>
              </p:ext>
            </p:extLst>
          </p:nvPr>
        </p:nvGraphicFramePr>
        <p:xfrm>
          <a:off x="1219200" y="21336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0"/>
            <a:ext cx="8534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PERFORMNCE EVALUTIONS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STABILITY TEST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STRESS TEST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POWER FAILURE TEST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0"/>
            <a:ext cx="85344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CONCLUSION</a:t>
            </a:r>
            <a:endParaRPr lang="en-US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REDUCE THE MOUT TIME BY EXBLOCK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AVOID RAPID WEAR PROBLEM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BETTER STABILITY BY JOURNALING SCHEME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BETTER READ WRITE PERFORMANCE 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b="1" dirty="0" smtClean="0"/>
              <a:t>ENFFIS:AN ENHANCED NAND FLASH MEMORY FILE SYSTEM FOR MOBILE EMBEDDED MULTIMEDIA SYSTEM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800" dirty="0" smtClean="0"/>
          </a:p>
          <a:p>
            <a:r>
              <a:rPr lang="en-US" sz="2800" dirty="0" smtClean="0"/>
              <a:t>Topic approval:20/08/2013                       AKHIL K </a:t>
            </a:r>
          </a:p>
          <a:p>
            <a:r>
              <a:rPr lang="en-US" sz="2800" smtClean="0"/>
              <a:t>Slide </a:t>
            </a:r>
            <a:r>
              <a:rPr lang="en-US" sz="2800" smtClean="0"/>
              <a:t>approval:21/08/2013 </a:t>
            </a:r>
            <a:r>
              <a:rPr lang="en-US" sz="2800" dirty="0" smtClean="0"/>
              <a:t>		           Roll no-1</a:t>
            </a:r>
          </a:p>
          <a:p>
            <a:r>
              <a:rPr lang="en-US" sz="2800" dirty="0" smtClean="0"/>
              <a:t>Topic and slide approved by:                    S7 R</a:t>
            </a:r>
          </a:p>
          <a:p>
            <a:r>
              <a:rPr lang="en-US" sz="2800" dirty="0" smtClean="0"/>
              <a:t> Mrs. Jisha P Abraham			</a:t>
            </a:r>
            <a:r>
              <a:rPr lang="en-US" dirty="0" smtClean="0"/>
              <a:t>		                    </a:t>
            </a:r>
          </a:p>
          <a:p>
            <a:r>
              <a:rPr lang="en-US" dirty="0" smtClean="0"/>
              <a:t>			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REFERENCES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ALEPH ONE 2006 </a:t>
            </a:r>
            <a:r>
              <a:rPr lang="en-US" sz="2800" dirty="0" err="1" smtClean="0"/>
              <a:t>YAFFS:Yet</a:t>
            </a:r>
            <a:r>
              <a:rPr lang="en-US" sz="2800" dirty="0" smtClean="0"/>
              <a:t> Another Flash File </a:t>
            </a:r>
            <a:r>
              <a:rPr lang="en-US" sz="2800" dirty="0" err="1" smtClean="0"/>
              <a:t>System.http</a:t>
            </a:r>
            <a:r>
              <a:rPr lang="en-US" sz="2800" dirty="0" smtClean="0"/>
              <a:t>://www.yaffs.net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Cook,j.2006.Flash memory 102:n introduction to </a:t>
            </a:r>
            <a:r>
              <a:rPr lang="en-US" sz="2800" dirty="0" err="1" smtClean="0"/>
              <a:t>nand</a:t>
            </a:r>
            <a:r>
              <a:rPr lang="en-US" sz="2800" dirty="0" smtClean="0"/>
              <a:t> flash .</a:t>
            </a:r>
            <a:r>
              <a:rPr lang="en-US" sz="2800" dirty="0" err="1" smtClean="0"/>
              <a:t>rep.,Micron</a:t>
            </a:r>
            <a:r>
              <a:rPr lang="en-US" sz="2800" dirty="0" smtClean="0"/>
              <a:t> Technology </a:t>
            </a:r>
            <a:r>
              <a:rPr lang="en-US" sz="2800" dirty="0" err="1" smtClean="0"/>
              <a:t>Inc</a:t>
            </a:r>
            <a:endParaRPr lang="en-US" sz="28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INTEL CORP.2002.3 volt synchronous </a:t>
            </a:r>
            <a:r>
              <a:rPr lang="en-US" sz="2800" dirty="0" err="1" smtClean="0"/>
              <a:t>intel</a:t>
            </a:r>
            <a:r>
              <a:rPr lang="en-US" sz="2800" dirty="0" smtClean="0"/>
              <a:t> </a:t>
            </a:r>
            <a:r>
              <a:rPr lang="en-US" sz="2800" dirty="0" err="1" smtClean="0"/>
              <a:t>strataflash</a:t>
            </a:r>
            <a:r>
              <a:rPr lang="en-US" sz="2800" dirty="0" smtClean="0"/>
              <a:t> memory .http//www.intel.com</a:t>
            </a:r>
            <a:endParaRPr lang="en-US" sz="2800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921169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THANK YOU</a:t>
            </a:r>
            <a:endParaRPr lang="en-US" sz="6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921169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QUESTIONS?</a:t>
            </a:r>
            <a:endParaRPr lang="en-US" sz="4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6106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CONTENTS</a:t>
            </a:r>
            <a:endParaRPr lang="en-US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INTRODUCTION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EXISTING FILE SYSTEM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MTD DESIGN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MOUNT SCHEME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JOURNALING SCHEME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DIRTY-LAST CACHE POLICY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PERFORMANCE EVALUATION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CONCLUSION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REFERENCE</a:t>
            </a:r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152400" y="6492240"/>
            <a:ext cx="8534400" cy="36576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Dept. of CSE,MACE,Kothamangalam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1001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INTRODUCTION</a:t>
            </a:r>
            <a:endParaRPr lang="en-U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NAND FLASH MEMORY Vs. NOR FLASH MEMORY	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dirty="0" err="1" smtClean="0"/>
              <a:t>COURTESY:TECHNICal</a:t>
            </a:r>
            <a:r>
              <a:rPr lang="en-US" dirty="0" smtClean="0"/>
              <a:t> note NAND Flash 101:an introduction to </a:t>
            </a:r>
            <a:r>
              <a:rPr lang="en-US" dirty="0" err="1" smtClean="0"/>
              <a:t>nand</a:t>
            </a:r>
            <a:r>
              <a:rPr lang="en-US" dirty="0" smtClean="0"/>
              <a:t> flash memory MICRON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56486"/>
            <a:ext cx="8610600" cy="4691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0"/>
            <a:ext cx="8534400" cy="7986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INTRODUCTION CONUT…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2kB NAND FLASH DEVICE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dirty="0" err="1"/>
              <a:t>COURTESY:TECHNICal</a:t>
            </a:r>
            <a:r>
              <a:rPr lang="en-US" dirty="0"/>
              <a:t> note NAND Flash 101:an introduction to </a:t>
            </a:r>
            <a:r>
              <a:rPr lang="en-US" dirty="0" err="1"/>
              <a:t>nand</a:t>
            </a:r>
            <a:r>
              <a:rPr lang="en-US" dirty="0"/>
              <a:t> flash memory MICRON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1"/>
            <a:ext cx="8839201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EXISTING FILE SYSTEM</a:t>
            </a:r>
            <a:endParaRPr lang="en-US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YET ANOTHER FLASH FILE SYSTEM(YAFFS)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METADATA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JOURNALING FLASH FLE SYSTEM(JFFS)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DATA COMPRESS AND STORE</a:t>
            </a:r>
            <a:endParaRPr lang="en-US" sz="2800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0"/>
            <a:ext cx="8534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MTD DESIGN</a:t>
            </a:r>
            <a:endParaRPr lang="en-U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Multi-plane operations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Create </a:t>
            </a:r>
            <a:r>
              <a:rPr lang="en-US" sz="2800" dirty="0" err="1"/>
              <a:t>M</a:t>
            </a:r>
            <a:r>
              <a:rPr lang="en-US" sz="2800" dirty="0" err="1" smtClean="0"/>
              <a:t>page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smtClean="0"/>
              <a:t>Read/write and </a:t>
            </a:r>
            <a:r>
              <a:rPr lang="en-US" sz="2800" dirty="0" smtClean="0"/>
              <a:t>operations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MBLOCK</a:t>
            </a:r>
          </a:p>
          <a:p>
            <a:pPr>
              <a:lnSpc>
                <a:spcPct val="150000"/>
              </a:lnSpc>
            </a:pPr>
            <a:endParaRPr lang="en-US" sz="2800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0"/>
            <a:ext cx="85344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MTD DEIGN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768354"/>
              </p:ext>
            </p:extLst>
          </p:nvPr>
        </p:nvGraphicFramePr>
        <p:xfrm>
          <a:off x="673290" y="1066800"/>
          <a:ext cx="80010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  <a:gridCol w="1600200"/>
                <a:gridCol w="1600200"/>
                <a:gridCol w="1600200"/>
              </a:tblGrid>
              <a:tr h="619125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Plane 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Plane 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Plane 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Plane 3</a:t>
                      </a:r>
                      <a:endParaRPr lang="en-IN" dirty="0"/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</a:t>
                      </a:r>
                      <a:r>
                        <a:rPr lang="en-IN" baseline="0" dirty="0" smtClean="0"/>
                        <a:t> 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3</a:t>
                      </a:r>
                      <a:endParaRPr lang="en-IN" dirty="0"/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Mpage</a:t>
                      </a:r>
                      <a:r>
                        <a:rPr lang="en-IN" dirty="0" smtClean="0"/>
                        <a:t> 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0</a:t>
                      </a: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Mpage</a:t>
                      </a:r>
                      <a:r>
                        <a:rPr lang="en-IN" dirty="0" smtClean="0"/>
                        <a:t> 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1</a:t>
                      </a: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Mpage</a:t>
                      </a:r>
                      <a:r>
                        <a:rPr lang="en-IN" baseline="0" dirty="0" smtClean="0"/>
                        <a:t> 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2</a:t>
                      </a: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en-IN" dirty="0" smtClean="0"/>
                        <a:t>Mpage3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</a:t>
                      </a:r>
                      <a:r>
                        <a:rPr lang="en-IN" baseline="0" dirty="0" smtClean="0"/>
                        <a:t> 3</a:t>
                      </a:r>
                      <a:endParaRPr lang="en-I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3</a:t>
                      </a: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en-IN" dirty="0" smtClean="0"/>
                        <a:t>….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……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…..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…..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…..</a:t>
                      </a:r>
                      <a:endParaRPr lang="en-IN" dirty="0"/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en-IN" dirty="0" smtClean="0"/>
                        <a:t>Mpage31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Page 31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3367"/>
            <a:ext cx="8534400" cy="598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 smtClean="0"/>
              <a:t>MTD DESIGN</a:t>
            </a:r>
          </a:p>
          <a:p>
            <a:pPr algn="ctr">
              <a:lnSpc>
                <a:spcPct val="150000"/>
              </a:lnSpc>
            </a:pPr>
            <a:endParaRPr lang="en-US" sz="3200" dirty="0"/>
          </a:p>
          <a:p>
            <a:r>
              <a:rPr lang="en-US" sz="2800" dirty="0" smtClean="0"/>
              <a:t>	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dirty="0" smtClean="0"/>
              <a:t>   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CSE,MACE,Kothamangalam</a:t>
            </a:r>
            <a:endParaRPr lang="en-US" sz="1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480806"/>
              </p:ext>
            </p:extLst>
          </p:nvPr>
        </p:nvGraphicFramePr>
        <p:xfrm>
          <a:off x="457200" y="1066800"/>
          <a:ext cx="8458201" cy="5029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0163"/>
                <a:gridCol w="1592132"/>
                <a:gridCol w="1592132"/>
                <a:gridCol w="1592134"/>
                <a:gridCol w="1691640"/>
              </a:tblGrid>
              <a:tr h="53510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Plane 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Plane 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Plane 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plane3</a:t>
                      </a:r>
                      <a:endParaRPr lang="en-IN" dirty="0"/>
                    </a:p>
                  </a:txBody>
                  <a:tcPr/>
                </a:tc>
              </a:tr>
              <a:tr h="535104">
                <a:tc>
                  <a:txBody>
                    <a:bodyPr/>
                    <a:lstStyle/>
                    <a:p>
                      <a:r>
                        <a:rPr lang="en-IN" dirty="0" smtClean="0"/>
                        <a:t>MBLOCK0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1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3</a:t>
                      </a:r>
                      <a:endParaRPr lang="en-IN" dirty="0"/>
                    </a:p>
                  </a:txBody>
                  <a:tcPr/>
                </a:tc>
              </a:tr>
              <a:tr h="535104">
                <a:tc>
                  <a:txBody>
                    <a:bodyPr/>
                    <a:lstStyle/>
                    <a:p>
                      <a:r>
                        <a:rPr lang="en-IN" dirty="0" smtClean="0"/>
                        <a:t>MBLOCK 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7</a:t>
                      </a:r>
                      <a:endParaRPr lang="en-IN" dirty="0"/>
                    </a:p>
                  </a:txBody>
                  <a:tcPr/>
                </a:tc>
              </a:tr>
              <a:tr h="535104">
                <a:tc>
                  <a:txBody>
                    <a:bodyPr/>
                    <a:lstStyle/>
                    <a:p>
                      <a:r>
                        <a:rPr lang="en-IN" dirty="0" smtClean="0"/>
                        <a:t>MBLOCK 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8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9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10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11</a:t>
                      </a:r>
                      <a:endParaRPr lang="en-IN" dirty="0"/>
                    </a:p>
                  </a:txBody>
                  <a:tcPr/>
                </a:tc>
              </a:tr>
              <a:tr h="535104">
                <a:tc>
                  <a:txBody>
                    <a:bodyPr/>
                    <a:lstStyle/>
                    <a:p>
                      <a:r>
                        <a:rPr lang="en-IN" dirty="0" smtClean="0"/>
                        <a:t>MBLOCK3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</a:t>
                      </a:r>
                      <a:r>
                        <a:rPr lang="en-IN" baseline="0" dirty="0" smtClean="0"/>
                        <a:t> 12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13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14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15</a:t>
                      </a:r>
                      <a:endParaRPr lang="en-IN" dirty="0"/>
                    </a:p>
                  </a:txBody>
                  <a:tcPr/>
                </a:tc>
              </a:tr>
              <a:tr h="535104">
                <a:tc>
                  <a:txBody>
                    <a:bodyPr/>
                    <a:lstStyle/>
                    <a:p>
                      <a:r>
                        <a:rPr lang="en-IN" dirty="0" smtClean="0"/>
                        <a:t>…..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909289">
                <a:tc>
                  <a:txBody>
                    <a:bodyPr/>
                    <a:lstStyle/>
                    <a:p>
                      <a:r>
                        <a:rPr lang="en-IN" dirty="0" smtClean="0"/>
                        <a:t>MBLOCK m-2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n-8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n-7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n-6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n-5</a:t>
                      </a:r>
                      <a:endParaRPr lang="en-IN" dirty="0"/>
                    </a:p>
                  </a:txBody>
                  <a:tcPr/>
                </a:tc>
              </a:tr>
              <a:tr h="909289">
                <a:tc>
                  <a:txBody>
                    <a:bodyPr/>
                    <a:lstStyle/>
                    <a:p>
                      <a:r>
                        <a:rPr lang="en-IN" dirty="0" smtClean="0"/>
                        <a:t>MBLOCK</a:t>
                      </a:r>
                      <a:r>
                        <a:rPr lang="en-IN" baseline="0" dirty="0" smtClean="0"/>
                        <a:t> m-1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n-4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n-3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N-2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BLOCK N-1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2273</TotalTime>
  <Words>580</Words>
  <Application>Microsoft Office PowerPoint</Application>
  <PresentationFormat>On-screen Show (4:3)</PresentationFormat>
  <Paragraphs>264</Paragraphs>
  <Slides>22</Slides>
  <Notes>8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Trebuchet MS</vt:lpstr>
      <vt:lpstr>Wingdings</vt:lpstr>
      <vt:lpstr>Wingdings 3</vt:lpstr>
      <vt:lpstr>Facet</vt:lpstr>
      <vt:lpstr>WELCOME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Anishka</dc:creator>
  <cp:lastModifiedBy>AKHIL</cp:lastModifiedBy>
  <cp:revision>168</cp:revision>
  <dcterms:created xsi:type="dcterms:W3CDTF">2013-07-21T08:40:27Z</dcterms:created>
  <dcterms:modified xsi:type="dcterms:W3CDTF">2013-10-28T04:09:04Z</dcterms:modified>
</cp:coreProperties>
</file>