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6" r:id="rId3"/>
    <p:sldId id="271" r:id="rId4"/>
    <p:sldId id="272" r:id="rId5"/>
    <p:sldId id="276" r:id="rId6"/>
    <p:sldId id="275" r:id="rId7"/>
    <p:sldId id="260" r:id="rId8"/>
    <p:sldId id="274" r:id="rId9"/>
    <p:sldId id="273" r:id="rId10"/>
    <p:sldId id="261" r:id="rId11"/>
    <p:sldId id="277" r:id="rId12"/>
    <p:sldId id="262" r:id="rId13"/>
    <p:sldId id="263" r:id="rId14"/>
    <p:sldId id="278" r:id="rId15"/>
    <p:sldId id="264" r:id="rId16"/>
    <p:sldId id="265" r:id="rId17"/>
    <p:sldId id="267" r:id="rId18"/>
    <p:sldId id="279" r:id="rId19"/>
    <p:sldId id="268" r:id="rId20"/>
    <p:sldId id="269" r:id="rId21"/>
    <p:sldId id="280" r:id="rId22"/>
    <p:sldId id="282" r:id="rId23"/>
    <p:sldId id="283" r:id="rId24"/>
    <p:sldId id="284" r:id="rId25"/>
    <p:sldId id="270" r:id="rId26"/>
  </p:sldIdLst>
  <p:sldSz cx="9144000" cy="6858000" type="letter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88" d="100"/>
          <a:sy n="88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312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312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fld id="{4299C952-B18F-4AAE-9266-0C123EBD8F3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388100" y="8691563"/>
            <a:ext cx="40163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r" eaLnBrk="0" hangingPunct="0"/>
            <a:fld id="{93C0706C-C097-435B-A653-7DBBF047761D}" type="slidenum">
              <a:rPr lang="en-US" sz="1400">
                <a:latin typeface="Arial" charset="0"/>
              </a:rPr>
              <a:pPr algn="r" eaLnBrk="0" hangingPunct="0"/>
              <a:t>‹#›</a:t>
            </a:fld>
            <a:endParaRPr lang="en-US" sz="14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312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31238"/>
            <a:ext cx="2971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fld id="{A9B62632-A827-489E-AEF8-DAFA50CE95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4825"/>
            <a:ext cx="50292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6813" y="687388"/>
            <a:ext cx="4525962" cy="33940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D31D0D-4A39-4107-B8E4-A22156926773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63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64" name="Rectangle 1028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40965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40966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533CC15A-71B8-4A06-B29D-B53F267ECF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C82C4-3528-4847-B10D-1A976E254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533400"/>
            <a:ext cx="19050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533400"/>
            <a:ext cx="55626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A89C1-DA1E-43FE-87C0-D5B423115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993A2-3A3C-401D-8B1D-101E11D49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286CC-13FC-468B-AFE6-E3089FAA0F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B69F8-2445-4C11-A285-88DD97642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96C0D-82B7-4B34-BBE5-723402B375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943C-081E-46DB-800B-C4A1D6F7A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B47B4-107F-4E55-B28D-425F27D2C0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000D8-94D5-4376-99E7-8FD330E712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D2B7A-7392-4550-A36D-3C00C9FC1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533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C0EEBEF5-82ED-4F0B-86A7-674AC48097F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9942" name="Picture 6" descr="C:\WINNT\Profiles\rebeccal\Personal\pics\strtegic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</p:spPr>
      </p:pic>
      <p:sp>
        <p:nvSpPr>
          <p:cNvPr id="3994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6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2988" y="1600200"/>
            <a:ext cx="5561012" cy="3352800"/>
          </a:xfrm>
          <a:noFill/>
          <a:ln/>
        </p:spPr>
        <p:txBody>
          <a:bodyPr/>
          <a:lstStyle/>
          <a:p>
            <a:r>
              <a:rPr lang="en-US"/>
              <a:t>Gas Turbine Theory and Construction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Compressor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Supplies high pressure air for combustion process</a:t>
            </a:r>
          </a:p>
          <a:p>
            <a:r>
              <a:rPr lang="en-US"/>
              <a:t>Compressor types</a:t>
            </a:r>
          </a:p>
          <a:p>
            <a:pPr lvl="1"/>
            <a:r>
              <a:rPr lang="en-US"/>
              <a:t>Radial/centrifugal flow compressor</a:t>
            </a:r>
          </a:p>
          <a:p>
            <a:pPr lvl="1"/>
            <a:r>
              <a:rPr lang="en-US"/>
              <a:t>Axial flow compressor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Compressor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00200"/>
            <a:ext cx="4191000" cy="5257800"/>
          </a:xfrm>
        </p:spPr>
        <p:txBody>
          <a:bodyPr/>
          <a:lstStyle/>
          <a:p>
            <a:r>
              <a:rPr lang="en-US" sz="2800"/>
              <a:t>Radial/centrifugal flow</a:t>
            </a:r>
          </a:p>
          <a:p>
            <a:pPr lvl="1"/>
            <a:r>
              <a:rPr lang="en-US" sz="2400"/>
              <a:t>Adv: simple design, good for low compression ratios (5:1)</a:t>
            </a:r>
          </a:p>
          <a:p>
            <a:pPr lvl="1"/>
            <a:r>
              <a:rPr lang="en-US" sz="2400"/>
              <a:t>Disadv: Difficult to stage, less efficient</a:t>
            </a:r>
          </a:p>
          <a:p>
            <a:endParaRPr lang="en-US" sz="2800"/>
          </a:p>
          <a:p>
            <a:r>
              <a:rPr lang="en-US" sz="2800"/>
              <a:t>Axial flow </a:t>
            </a:r>
          </a:p>
          <a:p>
            <a:pPr lvl="1"/>
            <a:r>
              <a:rPr lang="en-US" sz="2400"/>
              <a:t>Good for high compression ratios (20:1)</a:t>
            </a:r>
          </a:p>
          <a:p>
            <a:pPr lvl="1"/>
            <a:r>
              <a:rPr lang="en-US" sz="2400"/>
              <a:t>Most commonly used</a:t>
            </a:r>
          </a:p>
        </p:txBody>
      </p:sp>
      <p:pic>
        <p:nvPicPr>
          <p:cNvPr id="50181" name="Picture 5" descr="C:\My Documents\Navy Documents\NS 105\pictures\gt (single stage centrifugal rotor)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676400"/>
            <a:ext cx="3048000" cy="2209800"/>
          </a:xfrm>
          <a:prstGeom prst="rect">
            <a:avLst/>
          </a:prstGeom>
          <a:noFill/>
        </p:spPr>
      </p:pic>
      <p:pic>
        <p:nvPicPr>
          <p:cNvPr id="50182" name="Picture 6" descr="C:\My Documents\Navy Documents\NS 105\pictures\gt axial flow com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343400"/>
            <a:ext cx="3352800" cy="21431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Compressor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Controlling Load on Compressor</a:t>
            </a:r>
          </a:p>
          <a:p>
            <a:pPr lvl="1"/>
            <a:r>
              <a:rPr lang="en-US"/>
              <a:t>To ensure maximum efficiency and allow for flexibility, compressor can be split into HP &amp; LP sections</a:t>
            </a:r>
          </a:p>
          <a:p>
            <a:pPr lvl="1"/>
            <a:r>
              <a:rPr lang="en-US"/>
              <a:t>Vane control: inlet vanes/nozzle angles can be varied to control air flow</a:t>
            </a:r>
          </a:p>
          <a:p>
            <a:r>
              <a:rPr lang="en-US"/>
              <a:t>Compressor Stall</a:t>
            </a:r>
          </a:p>
          <a:p>
            <a:pPr lvl="1"/>
            <a:r>
              <a:rPr lang="en-US"/>
              <a:t>Interruption of air flow due to turbulence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Compressed Air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Primary Air (30%)</a:t>
            </a:r>
          </a:p>
          <a:p>
            <a:pPr lvl="1">
              <a:lnSpc>
                <a:spcPct val="90000"/>
              </a:lnSpc>
            </a:pPr>
            <a:r>
              <a:rPr lang="en-US"/>
              <a:t>Passes directly to combustor for combustion process</a:t>
            </a:r>
          </a:p>
          <a:p>
            <a:pPr>
              <a:lnSpc>
                <a:spcPct val="90000"/>
              </a:lnSpc>
            </a:pPr>
            <a:r>
              <a:rPr lang="en-US"/>
              <a:t>Secondary Air (65%)</a:t>
            </a:r>
          </a:p>
          <a:p>
            <a:pPr lvl="1">
              <a:lnSpc>
                <a:spcPct val="90000"/>
              </a:lnSpc>
            </a:pPr>
            <a:r>
              <a:rPr lang="en-US"/>
              <a:t>Passes through holes in perforated inner shell &amp; mixes with combustion gases</a:t>
            </a:r>
          </a:p>
          <a:p>
            <a:pPr>
              <a:lnSpc>
                <a:spcPct val="90000"/>
              </a:lnSpc>
            </a:pPr>
            <a:r>
              <a:rPr lang="en-US"/>
              <a:t>Film Cooling Air (5%)</a:t>
            </a:r>
          </a:p>
          <a:p>
            <a:pPr lvl="1">
              <a:lnSpc>
                <a:spcPct val="90000"/>
              </a:lnSpc>
            </a:pPr>
            <a:r>
              <a:rPr lang="en-US"/>
              <a:t>Insulates/cools turbine blades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Blade Cooling</a:t>
            </a:r>
          </a:p>
        </p:txBody>
      </p:sp>
      <p:pic>
        <p:nvPicPr>
          <p:cNvPr id="52228" name="Picture 4" descr="C:\Documents and Settings\NPO\My Documents\NS 101 S05\scans\airc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8200" y="0"/>
            <a:ext cx="64643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Combustion Chambers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Where air &amp; fuel are mixed, ignited, and burned</a:t>
            </a:r>
          </a:p>
          <a:p>
            <a:pPr>
              <a:lnSpc>
                <a:spcPct val="90000"/>
              </a:lnSpc>
            </a:pPr>
            <a:r>
              <a:rPr lang="en-US"/>
              <a:t>Spark plugs used to ignite fuel</a:t>
            </a:r>
          </a:p>
          <a:p>
            <a:pPr>
              <a:lnSpc>
                <a:spcPct val="90000"/>
              </a:lnSpc>
            </a:pPr>
            <a:r>
              <a:rPr lang="en-US"/>
              <a:t>Types</a:t>
            </a:r>
          </a:p>
          <a:p>
            <a:pPr lvl="1">
              <a:lnSpc>
                <a:spcPct val="90000"/>
              </a:lnSpc>
            </a:pPr>
            <a:r>
              <a:rPr lang="en-US"/>
              <a:t>Can: for small, centrifugal compressors</a:t>
            </a:r>
          </a:p>
          <a:p>
            <a:pPr lvl="1">
              <a:lnSpc>
                <a:spcPct val="90000"/>
              </a:lnSpc>
            </a:pPr>
            <a:r>
              <a:rPr lang="en-US"/>
              <a:t>Annular: for larger, axial compressors (LM 2500)</a:t>
            </a:r>
          </a:p>
          <a:p>
            <a:pPr lvl="1">
              <a:lnSpc>
                <a:spcPct val="90000"/>
              </a:lnSpc>
            </a:pPr>
            <a:r>
              <a:rPr lang="en-US"/>
              <a:t>Can-annular: rarely used</a:t>
            </a:r>
          </a:p>
        </p:txBody>
      </p:sp>
      <p:pic>
        <p:nvPicPr>
          <p:cNvPr id="32772" name="Picture 4" descr="C:\WINDOWS\Application Data\Microsoft\Media Catalog\Downloaded Clips\cl55\j021349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5257800"/>
            <a:ext cx="1235075" cy="14509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Turbines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676400"/>
            <a:ext cx="7620000" cy="4419600"/>
          </a:xfrm>
        </p:spPr>
        <p:txBody>
          <a:bodyPr/>
          <a:lstStyle/>
          <a:p>
            <a:r>
              <a:rPr lang="en-US"/>
              <a:t>Consists of one or more stages designed to develop rotational energy</a:t>
            </a:r>
          </a:p>
          <a:p>
            <a:r>
              <a:rPr lang="en-US"/>
              <a:t>Uses sets of nozzles &amp; blades</a:t>
            </a:r>
          </a:p>
          <a:p>
            <a:r>
              <a:rPr lang="en-US"/>
              <a:t>Single shaft</a:t>
            </a:r>
          </a:p>
          <a:p>
            <a:pPr lvl="1"/>
            <a:r>
              <a:rPr lang="en-US"/>
              <a:t>Power coupling on same shaft as turbine</a:t>
            </a:r>
          </a:p>
          <a:p>
            <a:pPr lvl="1"/>
            <a:r>
              <a:rPr lang="en-US"/>
              <a:t>Same shaft drives rotor of compressor and power components</a:t>
            </a:r>
          </a:p>
        </p:txBody>
      </p:sp>
      <p:pic>
        <p:nvPicPr>
          <p:cNvPr id="33796" name="Picture 1028" descr="C:\WINDOWS\Application Data\Microsoft\Media Catalog\Downloaded Clips\cl1\PE03657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5033963"/>
            <a:ext cx="1773238" cy="16621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543800" cy="762000"/>
          </a:xfrm>
        </p:spPr>
        <p:txBody>
          <a:bodyPr/>
          <a:lstStyle/>
          <a:p>
            <a:r>
              <a:rPr lang="en-US"/>
              <a:t>Turbines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143000"/>
            <a:ext cx="7620000" cy="2743200"/>
          </a:xfrm>
        </p:spPr>
        <p:txBody>
          <a:bodyPr/>
          <a:lstStyle/>
          <a:p>
            <a:r>
              <a:rPr lang="en-US" sz="2800"/>
              <a:t>Split Shaft</a:t>
            </a:r>
          </a:p>
          <a:p>
            <a:pPr lvl="1"/>
            <a:r>
              <a:rPr lang="en-US" sz="2400"/>
              <a:t>Gas generator turbine drives compressor</a:t>
            </a:r>
          </a:p>
          <a:p>
            <a:pPr lvl="1"/>
            <a:r>
              <a:rPr lang="en-US" sz="2400"/>
              <a:t>Power turbine separate from gas generator turbine</a:t>
            </a:r>
          </a:p>
          <a:p>
            <a:pPr lvl="1"/>
            <a:r>
              <a:rPr lang="en-US" sz="2400"/>
              <a:t>Power turbine driven by exhaust from gas generator turbine</a:t>
            </a:r>
          </a:p>
          <a:p>
            <a:pPr lvl="1"/>
            <a:r>
              <a:rPr lang="en-US" sz="2400"/>
              <a:t>Power turbine drives power coupling</a:t>
            </a:r>
          </a:p>
        </p:txBody>
      </p:sp>
      <p:pic>
        <p:nvPicPr>
          <p:cNvPr id="35845" name="Picture 5" descr="C:\My Documents\Navy Documents\NS 105\pictures\gt (split shaft)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962400"/>
            <a:ext cx="6858000" cy="27035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Dual Shaft, Split Shaft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2" name="Picture 4" descr="C:\Documents and Settings\NPO\My Documents\NS 101 S05\scans\shafts.jpg"/>
          <p:cNvPicPr>
            <a:picLocks noChangeAspect="1" noChangeArrowheads="1"/>
          </p:cNvPicPr>
          <p:nvPr/>
        </p:nvPicPr>
        <p:blipFill>
          <a:blip r:embed="rId2"/>
          <a:srcRect t="44681"/>
          <a:stretch>
            <a:fillRect/>
          </a:stretch>
        </p:blipFill>
        <p:spPr bwMode="auto">
          <a:xfrm>
            <a:off x="2209800" y="1782763"/>
            <a:ext cx="614045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 Turbine Systems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Air System</a:t>
            </a:r>
          </a:p>
          <a:p>
            <a:pPr lvl="1">
              <a:lnSpc>
                <a:spcPct val="90000"/>
              </a:lnSpc>
            </a:pPr>
            <a:r>
              <a:rPr lang="en-US"/>
              <a:t>Air intakes are located high up &amp; multiple filters</a:t>
            </a:r>
          </a:p>
          <a:p>
            <a:pPr lvl="1">
              <a:lnSpc>
                <a:spcPct val="90000"/>
              </a:lnSpc>
            </a:pPr>
            <a:r>
              <a:rPr lang="en-US"/>
              <a:t>Exhaust discharged out stacks</a:t>
            </a:r>
          </a:p>
          <a:p>
            <a:pPr>
              <a:lnSpc>
                <a:spcPct val="90000"/>
              </a:lnSpc>
            </a:pPr>
            <a:r>
              <a:rPr lang="en-US"/>
              <a:t>Fuel System</a:t>
            </a:r>
          </a:p>
          <a:p>
            <a:pPr lvl="1">
              <a:lnSpc>
                <a:spcPct val="90000"/>
              </a:lnSpc>
            </a:pPr>
            <a:r>
              <a:rPr lang="en-US"/>
              <a:t>Uses either DFM or JP-5</a:t>
            </a:r>
          </a:p>
          <a:p>
            <a:pPr>
              <a:lnSpc>
                <a:spcPct val="90000"/>
              </a:lnSpc>
            </a:pPr>
            <a:r>
              <a:rPr lang="en-US"/>
              <a:t>Lubrication System</a:t>
            </a:r>
          </a:p>
          <a:p>
            <a:pPr lvl="1">
              <a:lnSpc>
                <a:spcPct val="90000"/>
              </a:lnSpc>
            </a:pPr>
            <a:r>
              <a:rPr lang="en-US"/>
              <a:t>Supply bearings and gears with oil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Comprehend the thermodynamic processes occurring in a gas turbine</a:t>
            </a:r>
          </a:p>
          <a:p>
            <a:r>
              <a:rPr lang="en-US"/>
              <a:t>Comprehend the basic components of gas turbine engines and their basic operation</a:t>
            </a:r>
          </a:p>
          <a:p>
            <a:r>
              <a:rPr lang="en-US"/>
              <a:t>Comprehend the support systems associated with gas turbine engines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 Turbine Accessory Systems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Starting System</a:t>
            </a:r>
          </a:p>
          <a:p>
            <a:pPr lvl="1">
              <a:lnSpc>
                <a:spcPct val="90000"/>
              </a:lnSpc>
            </a:pPr>
            <a:r>
              <a:rPr lang="en-US"/>
              <a:t>To get compressor initially rotated, HP air used (can use electrical also)</a:t>
            </a:r>
          </a:p>
          <a:p>
            <a:pPr lvl="1">
              <a:lnSpc>
                <a:spcPct val="90000"/>
              </a:lnSpc>
            </a:pPr>
            <a:r>
              <a:rPr lang="en-US"/>
              <a:t>Once at certain RPM, fuel injected and spark ignited</a:t>
            </a:r>
          </a:p>
          <a:p>
            <a:pPr>
              <a:lnSpc>
                <a:spcPct val="90000"/>
              </a:lnSpc>
            </a:pPr>
            <a:r>
              <a:rPr lang="en-US"/>
              <a:t>Power Transmission System</a:t>
            </a:r>
          </a:p>
          <a:p>
            <a:pPr lvl="1">
              <a:lnSpc>
                <a:spcPct val="90000"/>
              </a:lnSpc>
            </a:pPr>
            <a:r>
              <a:rPr lang="en-US"/>
              <a:t>Reduction gears used to transfer torque</a:t>
            </a:r>
          </a:p>
          <a:p>
            <a:pPr lvl="1">
              <a:lnSpc>
                <a:spcPct val="90000"/>
              </a:lnSpc>
            </a:pPr>
            <a:r>
              <a:rPr lang="en-US"/>
              <a:t>With split shaft, turbines can run @ different speeds 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GTG vs Steam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the same hP,</a:t>
            </a:r>
          </a:p>
          <a:p>
            <a:pPr lvl="1"/>
            <a:r>
              <a:rPr lang="en-US"/>
              <a:t>Weight reduction of 70%</a:t>
            </a:r>
          </a:p>
          <a:p>
            <a:pPr lvl="1"/>
            <a:r>
              <a:rPr lang="en-US"/>
              <a:t>Simpler (less maintenance, fewer components)</a:t>
            </a:r>
          </a:p>
          <a:p>
            <a:pPr lvl="1"/>
            <a:r>
              <a:rPr lang="en-US"/>
              <a:t>Reduced manning – automated control</a:t>
            </a:r>
          </a:p>
          <a:p>
            <a:pPr lvl="1"/>
            <a:r>
              <a:rPr lang="en-US"/>
              <a:t>Quicker response time</a:t>
            </a:r>
          </a:p>
          <a:p>
            <a:pPr lvl="1"/>
            <a:r>
              <a:rPr lang="en-US"/>
              <a:t>Modular replacement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Engine Power Transfer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Turbojet</a:t>
            </a:r>
          </a:p>
          <a:p>
            <a:pPr lvl="2">
              <a:lnSpc>
                <a:spcPct val="90000"/>
              </a:lnSpc>
            </a:pPr>
            <a:r>
              <a:rPr lang="en-US"/>
              <a:t>Thrust provided by reaction against expansion of exhaust gases</a:t>
            </a:r>
          </a:p>
          <a:p>
            <a:pPr>
              <a:lnSpc>
                <a:spcPct val="90000"/>
              </a:lnSpc>
            </a:pPr>
            <a:r>
              <a:rPr lang="en-US"/>
              <a:t>Turbofan</a:t>
            </a:r>
          </a:p>
          <a:p>
            <a:pPr lvl="2">
              <a:lnSpc>
                <a:spcPct val="90000"/>
              </a:lnSpc>
            </a:pPr>
            <a:r>
              <a:rPr lang="en-US"/>
              <a:t>Thrust provided by reaction against expansion of large volumes of air</a:t>
            </a:r>
          </a:p>
          <a:p>
            <a:pPr>
              <a:lnSpc>
                <a:spcPct val="90000"/>
              </a:lnSpc>
            </a:pPr>
            <a:r>
              <a:rPr lang="en-US"/>
              <a:t>Marine systems</a:t>
            </a:r>
          </a:p>
          <a:p>
            <a:pPr lvl="2">
              <a:lnSpc>
                <a:spcPct val="90000"/>
              </a:lnSpc>
            </a:pPr>
            <a:r>
              <a:rPr lang="en-US"/>
              <a:t>Thrust provided by turbine</a:t>
            </a:r>
          </a:p>
          <a:p>
            <a:pPr>
              <a:lnSpc>
                <a:spcPct val="90000"/>
              </a:lnSpc>
            </a:pPr>
            <a:r>
              <a:rPr lang="en-US"/>
              <a:t>SCRAMjet/RAMjet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2" name="Picture 4" descr="C:\Documents and Settings\NPO\My Documents\NS 101 S05\scans\55136main_scramjet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04800"/>
            <a:ext cx="7543800" cy="60356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Important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Block Diagram of Split-Shaft GTG system</a:t>
            </a:r>
          </a:p>
          <a:p>
            <a:r>
              <a:rPr lang="en-US"/>
              <a:t>Types of Compression and characteristics</a:t>
            </a:r>
          </a:p>
          <a:p>
            <a:r>
              <a:rPr lang="en-US"/>
              <a:t>Major difference between aviation and marine GTs</a:t>
            </a:r>
          </a:p>
          <a:p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1027" descr="C:\WINDOWS\Desktop\Graphics\Digital Images\7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7924800" cy="6858000"/>
          </a:xfrm>
          <a:prstGeom prst="rect">
            <a:avLst/>
          </a:prstGeom>
          <a:noFill/>
        </p:spPr>
      </p:pic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5638800"/>
            <a:ext cx="4191000" cy="838200"/>
          </a:xfrm>
        </p:spPr>
        <p:txBody>
          <a:bodyPr/>
          <a:lstStyle/>
          <a:p>
            <a:r>
              <a:rPr lang="en-US" sz="6000">
                <a:solidFill>
                  <a:schemeClr val="accent2"/>
                </a:solidFill>
              </a:rPr>
              <a:t>Questions?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620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Aircraft turbojet/turbofan engines are precursors to gas turbines</a:t>
            </a:r>
          </a:p>
          <a:p>
            <a:pPr>
              <a:lnSpc>
                <a:spcPct val="90000"/>
              </a:lnSpc>
            </a:pPr>
            <a:r>
              <a:rPr lang="en-US" sz="2800"/>
              <a:t>Installed for propulsion in: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 FFG’s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DD’s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DDG’s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CG’s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M-1 tanks</a:t>
            </a:r>
          </a:p>
          <a:p>
            <a:pPr>
              <a:lnSpc>
                <a:spcPct val="90000"/>
              </a:lnSpc>
            </a:pPr>
            <a:r>
              <a:rPr lang="en-US" sz="2800"/>
              <a:t> Also used for electrical generation &amp; auxiliary applications</a:t>
            </a:r>
          </a:p>
        </p:txBody>
      </p:sp>
      <p:pic>
        <p:nvPicPr>
          <p:cNvPr id="41988" name="Picture 1028" descr="C:\WINDOWS\Application Data\Microsoft\Media Catalog\Downloaded Clips\cl3b\j014942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5621338"/>
            <a:ext cx="1719263" cy="1011237"/>
          </a:xfrm>
          <a:prstGeom prst="rect">
            <a:avLst/>
          </a:prstGeom>
          <a:noFill/>
        </p:spPr>
      </p:pic>
      <p:pic>
        <p:nvPicPr>
          <p:cNvPr id="41989" name="Picture 1029" descr="C:\WINDOWS\Application Data\Microsoft\Media Catalog\Downloaded Clips\cl4f\j019939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971800"/>
            <a:ext cx="2286000" cy="1803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533400"/>
            <a:ext cx="7543800" cy="990600"/>
          </a:xfrm>
        </p:spPr>
        <p:txBody>
          <a:bodyPr/>
          <a:lstStyle/>
          <a:p>
            <a:r>
              <a:rPr lang="en-US"/>
              <a:t>Brayton Cycle</a:t>
            </a:r>
          </a:p>
        </p:txBody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620000" cy="1219200"/>
          </a:xfrm>
        </p:spPr>
        <p:txBody>
          <a:bodyPr/>
          <a:lstStyle/>
          <a:p>
            <a:r>
              <a:rPr lang="en-US" sz="2800"/>
              <a:t>Unlike diesels, operate on STEADY-FLOW cycle</a:t>
            </a:r>
          </a:p>
          <a:p>
            <a:r>
              <a:rPr lang="en-US" sz="2800"/>
              <a:t>Open cycle, unheated engine</a:t>
            </a:r>
          </a:p>
        </p:txBody>
      </p:sp>
      <p:pic>
        <p:nvPicPr>
          <p:cNvPr id="43012" name="Picture 1028" descr="C:\My Documents\Navy Documents\NS 105\pictures\brayton cyc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971800"/>
            <a:ext cx="4191000" cy="3352800"/>
          </a:xfrm>
          <a:prstGeom prst="rect">
            <a:avLst/>
          </a:prstGeom>
          <a:noFill/>
        </p:spPr>
      </p:pic>
      <p:sp>
        <p:nvSpPr>
          <p:cNvPr id="43013" name="Text Box 1029"/>
          <p:cNvSpPr txBox="1">
            <a:spLocks noChangeArrowheads="1"/>
          </p:cNvSpPr>
          <p:nvPr/>
        </p:nvSpPr>
        <p:spPr bwMode="auto">
          <a:xfrm>
            <a:off x="1524000" y="2895600"/>
            <a:ext cx="3505200" cy="3743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/>
              <a:t>1-2:  Compression	</a:t>
            </a:r>
          </a:p>
          <a:p>
            <a:endParaRPr lang="en-US"/>
          </a:p>
          <a:p>
            <a:r>
              <a:rPr lang="en-US"/>
              <a:t>2-3:  Combustion</a:t>
            </a:r>
          </a:p>
          <a:p>
            <a:endParaRPr lang="en-US"/>
          </a:p>
          <a:p>
            <a:r>
              <a:rPr lang="en-US"/>
              <a:t>3-4:  Expansion through Turbine and Exhaust Nozzle</a:t>
            </a:r>
          </a:p>
          <a:p>
            <a:endParaRPr lang="en-US"/>
          </a:p>
          <a:p>
            <a:r>
              <a:rPr lang="en-US"/>
              <a:t>(4-1:  Atmospheric Pressure)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/>
              <a:t>Basic Components</a:t>
            </a:r>
          </a:p>
        </p:txBody>
      </p:sp>
      <p:pic>
        <p:nvPicPr>
          <p:cNvPr id="49155" name="Picture 2051" descr="C:\My Documents\Navy Documents\NS 105\pictures\gt (basic op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143000"/>
            <a:ext cx="6096000" cy="2011363"/>
          </a:xfrm>
          <a:prstGeom prst="rect">
            <a:avLst/>
          </a:prstGeom>
          <a:noFill/>
        </p:spPr>
      </p:pic>
      <p:pic>
        <p:nvPicPr>
          <p:cNvPr id="49156" name="Picture 2052" descr="C:\My Documents\Navy Documents\NS 105\pictures\gt cutaw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733800"/>
            <a:ext cx="6172200" cy="29384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/>
              <a:t>Basic Components</a:t>
            </a:r>
          </a:p>
        </p:txBody>
      </p:sp>
      <p:pic>
        <p:nvPicPr>
          <p:cNvPr id="48132" name="Picture 1028" descr="C:\My Documents\Navy Documents\NS 105\pictures\gt (basic op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143000"/>
            <a:ext cx="6096000" cy="2011363"/>
          </a:xfrm>
          <a:prstGeom prst="rect">
            <a:avLst/>
          </a:prstGeom>
          <a:noFill/>
        </p:spPr>
      </p:pic>
      <p:pic>
        <p:nvPicPr>
          <p:cNvPr id="48134" name="Picture 1030" descr="C:\My Documents\Navy Documents\NS 105\pictures\gt cutaw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733800"/>
            <a:ext cx="6172200" cy="2938463"/>
          </a:xfrm>
          <a:prstGeom prst="rect">
            <a:avLst/>
          </a:prstGeom>
          <a:noFill/>
        </p:spPr>
      </p:pic>
      <p:sp>
        <p:nvSpPr>
          <p:cNvPr id="48135" name="Line 1031"/>
          <p:cNvSpPr>
            <a:spLocks noChangeShapeType="1"/>
          </p:cNvSpPr>
          <p:nvPr/>
        </p:nvSpPr>
        <p:spPr bwMode="auto">
          <a:xfrm>
            <a:off x="3429000" y="2895600"/>
            <a:ext cx="76200" cy="1295400"/>
          </a:xfrm>
          <a:prstGeom prst="line">
            <a:avLst/>
          </a:prstGeom>
          <a:noFill/>
          <a:ln w="50800" cap="sq">
            <a:solidFill>
              <a:schemeClr val="accent2"/>
            </a:solidFill>
            <a:round/>
            <a:headEnd type="none" w="sm" len="sm"/>
            <a:tailEnd type="stealth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136" name="Line 1032"/>
          <p:cNvSpPr>
            <a:spLocks noChangeShapeType="1"/>
          </p:cNvSpPr>
          <p:nvPr/>
        </p:nvSpPr>
        <p:spPr bwMode="auto">
          <a:xfrm>
            <a:off x="5029200" y="1905000"/>
            <a:ext cx="304800" cy="2286000"/>
          </a:xfrm>
          <a:prstGeom prst="line">
            <a:avLst/>
          </a:prstGeom>
          <a:noFill/>
          <a:ln w="50800" cap="sq">
            <a:solidFill>
              <a:schemeClr val="folHlink"/>
            </a:solidFill>
            <a:round/>
            <a:headEnd type="none" w="sm" len="sm"/>
            <a:tailEnd type="stealth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137" name="Line 1033"/>
          <p:cNvSpPr>
            <a:spLocks noChangeShapeType="1"/>
          </p:cNvSpPr>
          <p:nvPr/>
        </p:nvSpPr>
        <p:spPr bwMode="auto">
          <a:xfrm>
            <a:off x="6781800" y="2895600"/>
            <a:ext cx="457200" cy="1371600"/>
          </a:xfrm>
          <a:prstGeom prst="line">
            <a:avLst/>
          </a:prstGeom>
          <a:noFill/>
          <a:ln w="50800" cap="sq">
            <a:solidFill>
              <a:schemeClr val="accent1"/>
            </a:solidFill>
            <a:round/>
            <a:headEnd type="none" w="sm" len="sm"/>
            <a:tailEnd type="stealth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138" name="Oval 1034"/>
          <p:cNvSpPr>
            <a:spLocks noChangeArrowheads="1"/>
          </p:cNvSpPr>
          <p:nvPr/>
        </p:nvSpPr>
        <p:spPr bwMode="auto">
          <a:xfrm>
            <a:off x="2514600" y="1447800"/>
            <a:ext cx="1828800" cy="1447800"/>
          </a:xfrm>
          <a:prstGeom prst="ellipse">
            <a:avLst/>
          </a:prstGeom>
          <a:noFill/>
          <a:ln w="38100" cap="sq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Oval 1035"/>
          <p:cNvSpPr>
            <a:spLocks noChangeArrowheads="1"/>
          </p:cNvSpPr>
          <p:nvPr/>
        </p:nvSpPr>
        <p:spPr bwMode="auto">
          <a:xfrm>
            <a:off x="3962400" y="914400"/>
            <a:ext cx="2133600" cy="990600"/>
          </a:xfrm>
          <a:prstGeom prst="ellips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Oval 1036"/>
          <p:cNvSpPr>
            <a:spLocks noChangeArrowheads="1"/>
          </p:cNvSpPr>
          <p:nvPr/>
        </p:nvSpPr>
        <p:spPr bwMode="auto">
          <a:xfrm>
            <a:off x="5791200" y="1447800"/>
            <a:ext cx="1828800" cy="1447800"/>
          </a:xfrm>
          <a:prstGeom prst="ellipse">
            <a:avLst/>
          </a:prstGeom>
          <a:noFill/>
          <a:ln w="38100" cap="sq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Rectangle 1037"/>
          <p:cNvSpPr>
            <a:spLocks noChangeArrowheads="1"/>
          </p:cNvSpPr>
          <p:nvPr/>
        </p:nvSpPr>
        <p:spPr bwMode="auto">
          <a:xfrm>
            <a:off x="2286000" y="4191000"/>
            <a:ext cx="2209800" cy="2362200"/>
          </a:xfrm>
          <a:prstGeom prst="rect">
            <a:avLst/>
          </a:prstGeom>
          <a:noFill/>
          <a:ln w="381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42" name="Rectangle 1038"/>
          <p:cNvSpPr>
            <a:spLocks noChangeArrowheads="1"/>
          </p:cNvSpPr>
          <p:nvPr/>
        </p:nvSpPr>
        <p:spPr bwMode="auto">
          <a:xfrm>
            <a:off x="4648200" y="4191000"/>
            <a:ext cx="1447800" cy="2057400"/>
          </a:xfrm>
          <a:prstGeom prst="rect">
            <a:avLst/>
          </a:prstGeom>
          <a:noFill/>
          <a:ln w="38100" cap="sq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43" name="Rectangle 1039"/>
          <p:cNvSpPr>
            <a:spLocks noChangeArrowheads="1"/>
          </p:cNvSpPr>
          <p:nvPr/>
        </p:nvSpPr>
        <p:spPr bwMode="auto">
          <a:xfrm>
            <a:off x="6172200" y="4267200"/>
            <a:ext cx="2133600" cy="1905000"/>
          </a:xfrm>
          <a:prstGeom prst="rect">
            <a:avLst/>
          </a:prstGeom>
          <a:noFill/>
          <a:ln w="38100" cap="sq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/>
              <a:t>Basic Components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6200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Compressor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Draws in air &amp; compresses it</a:t>
            </a:r>
          </a:p>
          <a:p>
            <a:pPr>
              <a:lnSpc>
                <a:spcPct val="90000"/>
              </a:lnSpc>
            </a:pPr>
            <a:r>
              <a:rPr lang="en-US" sz="2800"/>
              <a:t>Combustion Chamber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Fuel pumped in and ignited to burn with compressed air</a:t>
            </a:r>
          </a:p>
          <a:p>
            <a:pPr>
              <a:lnSpc>
                <a:spcPct val="90000"/>
              </a:lnSpc>
            </a:pPr>
            <a:r>
              <a:rPr lang="en-US" sz="2800"/>
              <a:t>Turbine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Hot gases converted to work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drive compressor &amp; external load</a:t>
            </a:r>
          </a:p>
        </p:txBody>
      </p:sp>
      <p:pic>
        <p:nvPicPr>
          <p:cNvPr id="28676" name="Picture 4" descr="C:\My Documents\Navy Documents\NS 105\pictures\gt (basic op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648200"/>
            <a:ext cx="5791200" cy="2011363"/>
          </a:xfrm>
          <a:prstGeom prst="rect">
            <a:avLst/>
          </a:prstGeom>
          <a:noFill/>
        </p:spPr>
      </p:pic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2667000" y="4876800"/>
            <a:ext cx="1828800" cy="1447800"/>
          </a:xfrm>
          <a:prstGeom prst="ellipse">
            <a:avLst/>
          </a:prstGeom>
          <a:noFill/>
          <a:ln w="25400" cap="sq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/>
              <a:t>Basic Components</a:t>
            </a:r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6200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Compressor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Draws in air &amp; compresses it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Combustion Chamber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Fuel pumped in and ignited to burn with compressed air</a:t>
            </a:r>
          </a:p>
          <a:p>
            <a:pPr>
              <a:lnSpc>
                <a:spcPct val="90000"/>
              </a:lnSpc>
            </a:pPr>
            <a:r>
              <a:rPr lang="en-US" sz="2800"/>
              <a:t>Turbine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Hot gases converted to work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drive compressor &amp; external load</a:t>
            </a:r>
          </a:p>
        </p:txBody>
      </p:sp>
      <p:pic>
        <p:nvPicPr>
          <p:cNvPr id="47108" name="Picture 1028" descr="C:\My Documents\Navy Documents\NS 105\pictures\gt (basic op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648200"/>
            <a:ext cx="5791200" cy="2011363"/>
          </a:xfrm>
          <a:prstGeom prst="rect">
            <a:avLst/>
          </a:prstGeom>
          <a:noFill/>
        </p:spPr>
      </p:pic>
      <p:sp>
        <p:nvSpPr>
          <p:cNvPr id="47109" name="Oval 1029"/>
          <p:cNvSpPr>
            <a:spLocks noChangeArrowheads="1"/>
          </p:cNvSpPr>
          <p:nvPr/>
        </p:nvSpPr>
        <p:spPr bwMode="auto">
          <a:xfrm>
            <a:off x="3962400" y="4495800"/>
            <a:ext cx="2133600" cy="990600"/>
          </a:xfrm>
          <a:prstGeom prst="ellipse">
            <a:avLst/>
          </a:prstGeom>
          <a:noFill/>
          <a:ln w="25400" cap="sq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543800" cy="838200"/>
          </a:xfrm>
        </p:spPr>
        <p:txBody>
          <a:bodyPr/>
          <a:lstStyle/>
          <a:p>
            <a:r>
              <a:rPr lang="en-US"/>
              <a:t>Basic Components</a:t>
            </a:r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6200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Compressor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Draws in air &amp; compresses it</a:t>
            </a:r>
          </a:p>
          <a:p>
            <a:pPr>
              <a:lnSpc>
                <a:spcPct val="90000"/>
              </a:lnSpc>
            </a:pPr>
            <a:r>
              <a:rPr lang="en-US" sz="2800"/>
              <a:t>Combustion Chamber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Fuel pumped in and ignited to burn with compressed air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Turbine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Hot gases converted to work</a:t>
            </a: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Can drive compressor &amp; external load</a:t>
            </a:r>
          </a:p>
        </p:txBody>
      </p:sp>
      <p:pic>
        <p:nvPicPr>
          <p:cNvPr id="46084" name="Picture 1028" descr="C:\My Documents\Navy Documents\NS 105\pictures\gt (basic op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648200"/>
            <a:ext cx="5791200" cy="2011363"/>
          </a:xfrm>
          <a:prstGeom prst="rect">
            <a:avLst/>
          </a:prstGeom>
          <a:noFill/>
        </p:spPr>
      </p:pic>
      <p:sp>
        <p:nvSpPr>
          <p:cNvPr id="46085" name="Oval 1029"/>
          <p:cNvSpPr>
            <a:spLocks noChangeArrowheads="1"/>
          </p:cNvSpPr>
          <p:nvPr/>
        </p:nvSpPr>
        <p:spPr bwMode="auto">
          <a:xfrm>
            <a:off x="5486400" y="4953000"/>
            <a:ext cx="1828800" cy="1447800"/>
          </a:xfrm>
          <a:prstGeom prst="ellipse">
            <a:avLst/>
          </a:prstGeom>
          <a:noFill/>
          <a:ln w="25400" cap="sq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Strategic">
      <a:majorFont>
        <a:latin typeface="Californian FB"/>
        <a:ea typeface=""/>
        <a:cs typeface=""/>
      </a:majorFont>
      <a:minorFont>
        <a:latin typeface="Californian F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trategic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Designs\Strategic.pot</Template>
  <TotalTime>0</TotalTime>
  <Pages>10</Pages>
  <Words>609</Words>
  <Application>Microsoft PowerPoint 4.0</Application>
  <PresentationFormat>Letter Paper (8.5x11 in)</PresentationFormat>
  <Paragraphs>133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Times New Roman</vt:lpstr>
      <vt:lpstr>Californian FB</vt:lpstr>
      <vt:lpstr>Wingdings</vt:lpstr>
      <vt:lpstr>Arial</vt:lpstr>
      <vt:lpstr>Strategic</vt:lpstr>
      <vt:lpstr>Gas Turbine Theory and Construction</vt:lpstr>
      <vt:lpstr>Introduction</vt:lpstr>
      <vt:lpstr>Background</vt:lpstr>
      <vt:lpstr>Brayton Cycle</vt:lpstr>
      <vt:lpstr>Basic Components</vt:lpstr>
      <vt:lpstr>Basic Components</vt:lpstr>
      <vt:lpstr>Basic Components</vt:lpstr>
      <vt:lpstr>Basic Components</vt:lpstr>
      <vt:lpstr>Basic Components</vt:lpstr>
      <vt:lpstr>Compressor</vt:lpstr>
      <vt:lpstr>Compressor</vt:lpstr>
      <vt:lpstr>Compressor</vt:lpstr>
      <vt:lpstr>Use of Compressed Air</vt:lpstr>
      <vt:lpstr>Blade Cooling</vt:lpstr>
      <vt:lpstr>Combustion Chambers</vt:lpstr>
      <vt:lpstr>Turbines</vt:lpstr>
      <vt:lpstr>Turbines</vt:lpstr>
      <vt:lpstr>Dual Shaft, Split Shaft</vt:lpstr>
      <vt:lpstr>Gas Turbine Systems</vt:lpstr>
      <vt:lpstr>Gas Turbine Accessory Systems</vt:lpstr>
      <vt:lpstr>GTG vs Steam</vt:lpstr>
      <vt:lpstr>Engine Power Transfer</vt:lpstr>
      <vt:lpstr>Slide 23</vt:lpstr>
      <vt:lpstr>What’s Important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Turbine Theory and Construction</dc:title>
  <dc:subject>NS 105</dc:subject>
  <dc:creator>LT Chad Spence</dc:creator>
  <cp:keywords>gas turbine, LM2500</cp:keywords>
  <cp:lastModifiedBy>admin</cp:lastModifiedBy>
  <cp:revision>22</cp:revision>
  <cp:lastPrinted>1601-01-01T00:00:00Z</cp:lastPrinted>
  <dcterms:created xsi:type="dcterms:W3CDTF">1996-02-21T07:07:32Z</dcterms:created>
  <dcterms:modified xsi:type="dcterms:W3CDTF">2014-02-20T17:45:04Z</dcterms:modified>
</cp:coreProperties>
</file>