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69"/>
  </p:notesMasterIdLst>
  <p:sldIdLst>
    <p:sldId id="317" r:id="rId2"/>
    <p:sldId id="257" r:id="rId3"/>
    <p:sldId id="258" r:id="rId4"/>
    <p:sldId id="264" r:id="rId5"/>
    <p:sldId id="295" r:id="rId6"/>
    <p:sldId id="263" r:id="rId7"/>
    <p:sldId id="265" r:id="rId8"/>
    <p:sldId id="267" r:id="rId9"/>
    <p:sldId id="268" r:id="rId10"/>
    <p:sldId id="269" r:id="rId11"/>
    <p:sldId id="272" r:id="rId12"/>
    <p:sldId id="297" r:id="rId13"/>
    <p:sldId id="298" r:id="rId14"/>
    <p:sldId id="299" r:id="rId15"/>
    <p:sldId id="300" r:id="rId16"/>
    <p:sldId id="301" r:id="rId17"/>
    <p:sldId id="302" r:id="rId18"/>
    <p:sldId id="303" r:id="rId19"/>
    <p:sldId id="330" r:id="rId20"/>
    <p:sldId id="304" r:id="rId21"/>
    <p:sldId id="331" r:id="rId22"/>
    <p:sldId id="305" r:id="rId23"/>
    <p:sldId id="306" r:id="rId24"/>
    <p:sldId id="307" r:id="rId25"/>
    <p:sldId id="308" r:id="rId26"/>
    <p:sldId id="309" r:id="rId27"/>
    <p:sldId id="310" r:id="rId28"/>
    <p:sldId id="311" r:id="rId29"/>
    <p:sldId id="312" r:id="rId30"/>
    <p:sldId id="313" r:id="rId31"/>
    <p:sldId id="314" r:id="rId32"/>
    <p:sldId id="315" r:id="rId33"/>
    <p:sldId id="274" r:id="rId34"/>
    <p:sldId id="275" r:id="rId35"/>
    <p:sldId id="273" r:id="rId36"/>
    <p:sldId id="276" r:id="rId37"/>
    <p:sldId id="277" r:id="rId38"/>
    <p:sldId id="278" r:id="rId39"/>
    <p:sldId id="279" r:id="rId40"/>
    <p:sldId id="280" r:id="rId41"/>
    <p:sldId id="281" r:id="rId42"/>
    <p:sldId id="282" r:id="rId43"/>
    <p:sldId id="284" r:id="rId44"/>
    <p:sldId id="283" r:id="rId45"/>
    <p:sldId id="285" r:id="rId46"/>
    <p:sldId id="286" r:id="rId47"/>
    <p:sldId id="287" r:id="rId48"/>
    <p:sldId id="288" r:id="rId49"/>
    <p:sldId id="289" r:id="rId50"/>
    <p:sldId id="290" r:id="rId51"/>
    <p:sldId id="291" r:id="rId52"/>
    <p:sldId id="292" r:id="rId53"/>
    <p:sldId id="293" r:id="rId54"/>
    <p:sldId id="294" r:id="rId55"/>
    <p:sldId id="296" r:id="rId56"/>
    <p:sldId id="328" r:id="rId57"/>
    <p:sldId id="329" r:id="rId58"/>
    <p:sldId id="318" r:id="rId59"/>
    <p:sldId id="319" r:id="rId60"/>
    <p:sldId id="320" r:id="rId61"/>
    <p:sldId id="321" r:id="rId62"/>
    <p:sldId id="322" r:id="rId63"/>
    <p:sldId id="323" r:id="rId64"/>
    <p:sldId id="324" r:id="rId65"/>
    <p:sldId id="325" r:id="rId66"/>
    <p:sldId id="326" r:id="rId67"/>
    <p:sldId id="327" r:id="rId6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7" d="100"/>
          <a:sy n="47" d="100"/>
        </p:scale>
        <p:origin x="-2046" y="-576"/>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2886"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E0A52E-F5CA-400C-AFEF-E831B431B467}" type="datetimeFigureOut">
              <a:rPr lang="en-US" smtClean="0"/>
              <a:pPr/>
              <a:t>7/22/2014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FE7E59-65A2-4302-93EE-7F09769F753F}" type="slidenum">
              <a:rPr lang="en-US" smtClean="0"/>
              <a:pPr/>
              <a:t>‹#›</a:t>
            </a:fld>
            <a:endParaRPr lang="en-US" dirty="0"/>
          </a:p>
        </p:txBody>
      </p:sp>
    </p:spTree>
    <p:extLst>
      <p:ext uri="{BB962C8B-B14F-4D97-AF65-F5344CB8AC3E}">
        <p14:creationId xmlns="" xmlns:p14="http://schemas.microsoft.com/office/powerpoint/2010/main" val="2965402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C7A4FF8A-7413-489B-8703-0A36DA5C63FB}" type="datetimeFigureOut">
              <a:rPr lang="en-US" smtClean="0"/>
              <a:pPr/>
              <a:t>7/22/2014</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11" name="Slide Number Placeholder 10"/>
          <p:cNvSpPr>
            <a:spLocks noGrp="1"/>
          </p:cNvSpPr>
          <p:nvPr>
            <p:ph type="sldNum" sz="quarter" idx="12"/>
          </p:nvPr>
        </p:nvSpPr>
        <p:spPr/>
        <p:txBody>
          <a:bodyPr/>
          <a:lstStyle>
            <a:extLst/>
          </a:lstStyle>
          <a:p>
            <a:fld id="{635611A2-9067-44C0-9A6A-D2D0D465DC12}" type="slidenum">
              <a:rPr lang="en-US" smtClean="0"/>
              <a:pPr/>
              <a:t>‹#›</a:t>
            </a:fld>
            <a:endParaRPr lang="en-US" dirty="0"/>
          </a:p>
        </p:txBody>
      </p:sp>
    </p:spTree>
  </p:cSld>
  <p:clrMapOvr>
    <a:masterClrMapping/>
  </p:clrMapOvr>
  <p:transition>
    <p:wedg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7A4FF8A-7413-489B-8703-0A36DA5C63FB}" type="datetimeFigureOut">
              <a:rPr lang="en-US" smtClean="0"/>
              <a:pPr/>
              <a:t>7/22/2014</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635611A2-9067-44C0-9A6A-D2D0D465DC12}" type="slidenum">
              <a:rPr lang="en-US" smtClean="0"/>
              <a:pPr/>
              <a:t>‹#›</a:t>
            </a:fld>
            <a:endParaRPr lang="en-US" dirty="0"/>
          </a:p>
        </p:txBody>
      </p:sp>
    </p:spTree>
  </p:cSld>
  <p:clrMapOvr>
    <a:masterClrMapping/>
  </p:clrMapOvr>
  <p:transition>
    <p:wedg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7A4FF8A-7413-489B-8703-0A36DA5C63FB}" type="datetimeFigureOut">
              <a:rPr lang="en-US" smtClean="0"/>
              <a:pPr/>
              <a:t>7/22/2014</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635611A2-9067-44C0-9A6A-D2D0D465DC12}" type="slidenum">
              <a:rPr lang="en-US" smtClean="0"/>
              <a:pPr/>
              <a:t>‹#›</a:t>
            </a:fld>
            <a:endParaRPr lang="en-US" dirty="0"/>
          </a:p>
        </p:txBody>
      </p:sp>
    </p:spTree>
  </p:cSld>
  <p:clrMapOvr>
    <a:masterClrMapping/>
  </p:clrMapOvr>
  <p:transition>
    <p:wedg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7A4FF8A-7413-489B-8703-0A36DA5C63FB}" type="datetimeFigureOut">
              <a:rPr lang="en-US" smtClean="0"/>
              <a:pPr/>
              <a:t>7/22/2014</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635611A2-9067-44C0-9A6A-D2D0D465DC12}" type="slidenum">
              <a:rPr lang="en-US" smtClean="0"/>
              <a:pPr/>
              <a:t>‹#›</a:t>
            </a:fld>
            <a:endParaRPr lang="en-US" dirty="0"/>
          </a:p>
        </p:txBody>
      </p:sp>
    </p:spTree>
  </p:cSld>
  <p:clrMapOvr>
    <a:masterClrMapping/>
  </p:clrMapOvr>
  <p:transition>
    <p:wedg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7A4FF8A-7413-489B-8703-0A36DA5C63FB}" type="datetimeFigureOut">
              <a:rPr lang="en-US" smtClean="0"/>
              <a:pPr/>
              <a:t>7/22/2014</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635611A2-9067-44C0-9A6A-D2D0D465DC12}" type="slidenum">
              <a:rPr lang="en-US" smtClean="0"/>
              <a:pPr/>
              <a:t>‹#›</a:t>
            </a:fld>
            <a:endParaRPr lang="en-US" dirty="0"/>
          </a:p>
        </p:txBody>
      </p:sp>
    </p:spTree>
  </p:cSld>
  <p:clrMapOvr>
    <a:masterClrMapping/>
  </p:clrMapOvr>
  <p:transition>
    <p:wedg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7A4FF8A-7413-489B-8703-0A36DA5C63FB}" type="datetimeFigureOut">
              <a:rPr lang="en-US" smtClean="0"/>
              <a:pPr/>
              <a:t>7/22/2014</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635611A2-9067-44C0-9A6A-D2D0D465DC12}" type="slidenum">
              <a:rPr lang="en-US" smtClean="0"/>
              <a:pPr/>
              <a:t>‹#›</a:t>
            </a:fld>
            <a:endParaRPr lang="en-US" dirty="0"/>
          </a:p>
        </p:txBody>
      </p:sp>
    </p:spTree>
  </p:cSld>
  <p:clrMapOvr>
    <a:masterClrMapping/>
  </p:clrMapOvr>
  <p:transition>
    <p:wedg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7A4FF8A-7413-489B-8703-0A36DA5C63FB}" type="datetimeFigureOut">
              <a:rPr lang="en-US" smtClean="0"/>
              <a:pPr/>
              <a:t>7/22/2014</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635611A2-9067-44C0-9A6A-D2D0D465DC12}" type="slidenum">
              <a:rPr lang="en-US" smtClean="0"/>
              <a:pPr/>
              <a:t>‹#›</a:t>
            </a:fld>
            <a:endParaRPr lang="en-US" dirty="0"/>
          </a:p>
        </p:txBody>
      </p:sp>
    </p:spTree>
  </p:cSld>
  <p:clrMapOvr>
    <a:masterClrMapping/>
  </p:clrMapOvr>
  <p:transition>
    <p:wedg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7A4FF8A-7413-489B-8703-0A36DA5C63FB}" type="datetimeFigureOut">
              <a:rPr lang="en-US" smtClean="0"/>
              <a:pPr/>
              <a:t>7/22/2014</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635611A2-9067-44C0-9A6A-D2D0D465DC12}" type="slidenum">
              <a:rPr lang="en-US" smtClean="0"/>
              <a:pPr/>
              <a:t>‹#›</a:t>
            </a:fld>
            <a:endParaRPr lang="en-US" dirty="0"/>
          </a:p>
        </p:txBody>
      </p:sp>
    </p:spTree>
  </p:cSld>
  <p:clrMapOvr>
    <a:masterClrMapping/>
  </p:clrMapOvr>
  <p:transition>
    <p:wedg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C7A4FF8A-7413-489B-8703-0A36DA5C63FB}" type="datetimeFigureOut">
              <a:rPr lang="en-US" smtClean="0"/>
              <a:pPr/>
              <a:t>7/22/2014</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635611A2-9067-44C0-9A6A-D2D0D465DC12}" type="slidenum">
              <a:rPr lang="en-US" smtClean="0"/>
              <a:pPr/>
              <a:t>‹#›</a:t>
            </a:fld>
            <a:endParaRPr lang="en-US" dirty="0"/>
          </a:p>
        </p:txBody>
      </p:sp>
    </p:spTree>
  </p:cSld>
  <p:clrMapOvr>
    <a:masterClrMapping/>
  </p:clrMapOvr>
  <p:transition>
    <p:wedg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7A4FF8A-7413-489B-8703-0A36DA5C63FB}" type="datetimeFigureOut">
              <a:rPr lang="en-US" smtClean="0"/>
              <a:pPr/>
              <a:t>7/22/2014</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635611A2-9067-44C0-9A6A-D2D0D465DC12}" type="slidenum">
              <a:rPr lang="en-US" smtClean="0"/>
              <a:pPr/>
              <a:t>‹#›</a:t>
            </a:fld>
            <a:endParaRPr lang="en-US" dirty="0"/>
          </a:p>
        </p:txBody>
      </p:sp>
    </p:spTree>
  </p:cSld>
  <p:clrMapOvr>
    <a:masterClrMapping/>
  </p:clrMapOvr>
  <p:transition>
    <p:wedg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7A4FF8A-7413-489B-8703-0A36DA5C63FB}" type="datetimeFigureOut">
              <a:rPr lang="en-US" smtClean="0"/>
              <a:pPr/>
              <a:t>7/22/2014</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635611A2-9067-44C0-9A6A-D2D0D465DC12}" type="slidenum">
              <a:rPr lang="en-US" smtClean="0"/>
              <a:pPr/>
              <a:t>‹#›</a:t>
            </a:fld>
            <a:endParaRPr lang="en-US"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transition>
    <p:wedg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7A4FF8A-7413-489B-8703-0A36DA5C63FB}" type="datetimeFigureOut">
              <a:rPr lang="en-US" smtClean="0"/>
              <a:pPr/>
              <a:t>7/22/2014</a:t>
            </a:fld>
            <a:endParaRPr lang="en-US"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35611A2-9067-44C0-9A6A-D2D0D465DC1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wedge/>
  </p:transition>
  <p:timing>
    <p:tnLst>
      <p:par>
        <p:cTn id="1" dur="indefinite" restart="never" nodeType="tmRoot"/>
      </p:par>
    </p:tnLst>
  </p:timing>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6.jpeg"/><Relationship Id="rId2" Type="http://schemas.openxmlformats.org/officeDocument/2006/relationships/hyperlink" Target="http://images.google.com/imgres?imgurl=http://www.voltage.ca/images/vs_01.jpg&amp;imgrefurl=http://www.voltage.ca/&amp;h=181&amp;w=285&amp;sz=12&amp;hl=en&amp;start=7&amp;tbnid=mnU1bnAqnIBAsM:&amp;tbnh=73&amp;tbnw=115&amp;prev=/images?q=voltage&amp;ndsp=20&amp;svnum=10&amp;hl=en&amp;rlz=1T4GFRC_enCA204CA205&amp;sa=N" TargetMode="External"/><Relationship Id="rId1" Type="http://schemas.openxmlformats.org/officeDocument/2006/relationships/slideLayout" Target="../slideLayouts/slideLayout6.xml"/><Relationship Id="rId6" Type="http://schemas.openxmlformats.org/officeDocument/2006/relationships/hyperlink" Target="http://images.google.com/imgres?imgurl=http://www.edfenergy.com/powerup/assets/images/danger_of_death.gif&amp;imgrefurl=http://www.edfenergy.com/powerup/keystage2/out/page4.html&amp;h=155&amp;w=150&amp;sz=6&amp;hl=en&amp;start=40&amp;tbnid=IISHQhVjtnsH3M:&amp;tbnh=97&amp;tbnw=94&amp;prev=/images?q=electrical+voltage&amp;start=20&amp;ndsp=20&amp;svnum=10&amp;hl=en&amp;rlz=1T4GFRC_enCA204CA205&amp;sa=N" TargetMode="External"/><Relationship Id="rId5" Type="http://schemas.openxmlformats.org/officeDocument/2006/relationships/image" Target="../media/image5.jpeg"/><Relationship Id="rId4" Type="http://schemas.openxmlformats.org/officeDocument/2006/relationships/hyperlink" Target="http://images.google.com/imgres?imgurl=http://www.hvinsulators.com/gifs/profile-pic2.jpg&amp;imgrefurl=http://www.hvinsulators.com/profile.html&amp;h=155&amp;w=240&amp;sz=8&amp;hl=en&amp;start=69&amp;tbnid=-cKVrdXbbtTUYM:&amp;tbnh=71&amp;tbnw=110&amp;prev=/images?q=electrical+voltage&amp;start=60&amp;ndsp=20&amp;svnum=10&amp;hl=en&amp;rlz=1T4GFRC_enCA204CA205&amp;sa=N" TargetMode="External"/></Relationships>
</file>

<file path=ppt/slides/_rels/slide6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2057400"/>
          </a:xfrm>
        </p:spPr>
        <p:txBody>
          <a:bodyPr>
            <a:noAutofit/>
          </a:bodyPr>
          <a:lstStyle/>
          <a:p>
            <a:pPr>
              <a:lnSpc>
                <a:spcPct val="150000"/>
              </a:lnSpc>
            </a:pPr>
            <a:r>
              <a:rPr lang="en-US" b="1" u="sng" dirty="0">
                <a:latin typeface="Times New Roman" pitchFamily="18" charset="0"/>
                <a:cs typeface="Times New Roman" pitchFamily="18" charset="0"/>
              </a:rPr>
              <a:t>BASIC ELECTRICAL ENGINEERING</a:t>
            </a:r>
            <a:endParaRPr lang="en-IN" u="sng" dirty="0"/>
          </a:p>
        </p:txBody>
      </p:sp>
    </p:spTree>
    <p:extLst>
      <p:ext uri="{BB962C8B-B14F-4D97-AF65-F5344CB8AC3E}">
        <p14:creationId xmlns="" xmlns:p14="http://schemas.microsoft.com/office/powerpoint/2010/main" val="170869861"/>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152400"/>
            <a:ext cx="7772400" cy="685800"/>
          </a:xfrm>
        </p:spPr>
        <p:txBody>
          <a:bodyPr>
            <a:normAutofit/>
          </a:bodyPr>
          <a:lstStyle/>
          <a:p>
            <a:r>
              <a:rPr lang="en-US" u="sng" dirty="0">
                <a:latin typeface="Times New Roman" pitchFamily="18" charset="0"/>
                <a:cs typeface="Times New Roman" pitchFamily="18" charset="0"/>
              </a:rPr>
              <a:t>Electrical Systems</a:t>
            </a:r>
          </a:p>
        </p:txBody>
      </p:sp>
      <p:sp>
        <p:nvSpPr>
          <p:cNvPr id="9219" name="Text Box 3"/>
          <p:cNvSpPr txBox="1">
            <a:spLocks noChangeArrowheads="1"/>
          </p:cNvSpPr>
          <p:nvPr/>
        </p:nvSpPr>
        <p:spPr bwMode="auto">
          <a:xfrm>
            <a:off x="381000" y="1219200"/>
            <a:ext cx="1780296" cy="369332"/>
          </a:xfrm>
          <a:prstGeom prst="rect">
            <a:avLst/>
          </a:prstGeom>
          <a:noFill/>
          <a:ln w="9525">
            <a:noFill/>
            <a:miter lim="800000"/>
            <a:headEnd/>
            <a:tailEnd/>
          </a:ln>
          <a:effectLst/>
        </p:spPr>
        <p:txBody>
          <a:bodyPr wrap="none">
            <a:spAutoFit/>
          </a:bodyPr>
          <a:lstStyle/>
          <a:p>
            <a:pPr>
              <a:buFont typeface="Wingdings" pitchFamily="2" charset="2"/>
              <a:buChar char="Ø"/>
            </a:pPr>
            <a:r>
              <a:rPr lang="en-US" b="1" dirty="0" smtClean="0">
                <a:latin typeface="Times New Roman" pitchFamily="18" charset="0"/>
                <a:cs typeface="Times New Roman" pitchFamily="18" charset="0"/>
              </a:rPr>
              <a:t> Open </a:t>
            </a:r>
            <a:r>
              <a:rPr lang="en-US" b="1" dirty="0">
                <a:latin typeface="Times New Roman" pitchFamily="18" charset="0"/>
                <a:cs typeface="Times New Roman" pitchFamily="18" charset="0"/>
              </a:rPr>
              <a:t>Circuit</a:t>
            </a:r>
            <a:r>
              <a:rPr lang="en-US" dirty="0">
                <a:latin typeface="Times New Roman" pitchFamily="18" charset="0"/>
                <a:cs typeface="Times New Roman" pitchFamily="18" charset="0"/>
              </a:rPr>
              <a:t> </a:t>
            </a:r>
            <a:endParaRPr lang="en-US" b="1" dirty="0">
              <a:latin typeface="Times New Roman" pitchFamily="18" charset="0"/>
              <a:cs typeface="Times New Roman" pitchFamily="18" charset="0"/>
            </a:endParaRPr>
          </a:p>
        </p:txBody>
      </p:sp>
      <p:sp>
        <p:nvSpPr>
          <p:cNvPr id="9220" name="Text Box 4"/>
          <p:cNvSpPr txBox="1">
            <a:spLocks noChangeArrowheads="1"/>
          </p:cNvSpPr>
          <p:nvPr/>
        </p:nvSpPr>
        <p:spPr bwMode="auto">
          <a:xfrm>
            <a:off x="1295400" y="1905000"/>
            <a:ext cx="3712555" cy="369332"/>
          </a:xfrm>
          <a:prstGeom prst="rect">
            <a:avLst/>
          </a:prstGeom>
          <a:noFill/>
          <a:ln w="9525">
            <a:noFill/>
            <a:miter lim="800000"/>
            <a:headEnd/>
            <a:tailEnd/>
          </a:ln>
          <a:effectLst/>
        </p:spPr>
        <p:txBody>
          <a:bodyPr wrap="none">
            <a:spAutoFit/>
          </a:bodyPr>
          <a:lstStyle/>
          <a:p>
            <a:pPr>
              <a:buFontTx/>
              <a:buChar char="•"/>
            </a:pPr>
            <a:r>
              <a:rPr lang="en-US" dirty="0" smtClean="0">
                <a:latin typeface="Times New Roman" pitchFamily="18" charset="0"/>
                <a:cs typeface="Times New Roman" pitchFamily="18" charset="0"/>
              </a:rPr>
              <a:t>   When </a:t>
            </a:r>
            <a:r>
              <a:rPr lang="en-US" dirty="0">
                <a:latin typeface="Times New Roman" pitchFamily="18" charset="0"/>
                <a:cs typeface="Times New Roman" pitchFamily="18" charset="0"/>
              </a:rPr>
              <a:t>the electrical path is </a:t>
            </a:r>
            <a:r>
              <a:rPr lang="en-US" b="1" dirty="0">
                <a:latin typeface="Times New Roman" pitchFamily="18" charset="0"/>
                <a:cs typeface="Times New Roman" pitchFamily="18" charset="0"/>
              </a:rPr>
              <a:t>broken</a:t>
            </a:r>
            <a:r>
              <a:rPr lang="en-US" dirty="0">
                <a:latin typeface="Times New Roman" pitchFamily="18" charset="0"/>
                <a:cs typeface="Times New Roman" pitchFamily="18" charset="0"/>
              </a:rPr>
              <a:t>.</a:t>
            </a:r>
          </a:p>
        </p:txBody>
      </p:sp>
      <p:sp>
        <p:nvSpPr>
          <p:cNvPr id="9221" name="Text Box 5"/>
          <p:cNvSpPr txBox="1">
            <a:spLocks noChangeArrowheads="1"/>
          </p:cNvSpPr>
          <p:nvPr/>
        </p:nvSpPr>
        <p:spPr bwMode="auto">
          <a:xfrm>
            <a:off x="533400" y="3505200"/>
            <a:ext cx="1258907" cy="369332"/>
          </a:xfrm>
          <a:prstGeom prst="rect">
            <a:avLst/>
          </a:prstGeom>
          <a:noFill/>
          <a:ln w="9525">
            <a:noFill/>
            <a:miter lim="800000"/>
            <a:headEnd/>
            <a:tailEnd/>
          </a:ln>
          <a:effectLst/>
        </p:spPr>
        <p:txBody>
          <a:bodyPr wrap="square">
            <a:spAutoFit/>
          </a:bodyPr>
          <a:lstStyle/>
          <a:p>
            <a:pPr>
              <a:buFont typeface="Wingdings" pitchFamily="2" charset="2"/>
              <a:buChar char="Ø"/>
            </a:pPr>
            <a:r>
              <a:rPr lang="en-US" dirty="0" smtClean="0">
                <a:latin typeface="Times New Roman" pitchFamily="18" charset="0"/>
                <a:cs typeface="Times New Roman" pitchFamily="18" charset="0"/>
              </a:rPr>
              <a:t> Reasons</a:t>
            </a:r>
            <a:endParaRPr lang="en-US" dirty="0">
              <a:latin typeface="Times New Roman" pitchFamily="18" charset="0"/>
              <a:cs typeface="Times New Roman" pitchFamily="18" charset="0"/>
            </a:endParaRPr>
          </a:p>
        </p:txBody>
      </p:sp>
      <p:sp>
        <p:nvSpPr>
          <p:cNvPr id="9222" name="Text Box 6"/>
          <p:cNvSpPr txBox="1">
            <a:spLocks noChangeArrowheads="1"/>
          </p:cNvSpPr>
          <p:nvPr/>
        </p:nvSpPr>
        <p:spPr bwMode="auto">
          <a:xfrm>
            <a:off x="1447800" y="4114800"/>
            <a:ext cx="1938351" cy="1704569"/>
          </a:xfrm>
          <a:prstGeom prst="rect">
            <a:avLst/>
          </a:prstGeom>
          <a:noFill/>
          <a:ln w="9525">
            <a:noFill/>
            <a:miter lim="800000"/>
            <a:headEnd/>
            <a:tailEnd/>
          </a:ln>
          <a:effectLst/>
        </p:spPr>
        <p:txBody>
          <a:bodyPr wrap="none">
            <a:spAutoFit/>
          </a:bodyPr>
          <a:lstStyle/>
          <a:p>
            <a:pPr>
              <a:lnSpc>
                <a:spcPct val="150000"/>
              </a:lnSpc>
              <a:buFontTx/>
              <a:buChar char="•"/>
            </a:pPr>
            <a:r>
              <a:rPr lang="en-US" dirty="0" smtClean="0">
                <a:latin typeface="Times New Roman" pitchFamily="18" charset="0"/>
                <a:cs typeface="Times New Roman" pitchFamily="18" charset="0"/>
              </a:rPr>
              <a:t>  Burned </a:t>
            </a:r>
            <a:r>
              <a:rPr lang="en-US" dirty="0">
                <a:latin typeface="Times New Roman" pitchFamily="18" charset="0"/>
                <a:cs typeface="Times New Roman" pitchFamily="18" charset="0"/>
              </a:rPr>
              <a:t>fuse</a:t>
            </a:r>
          </a:p>
          <a:p>
            <a:pPr>
              <a:lnSpc>
                <a:spcPct val="150000"/>
              </a:lnSpc>
              <a:buFontTx/>
              <a:buChar char="•"/>
            </a:pPr>
            <a:r>
              <a:rPr lang="en-US" dirty="0" smtClean="0">
                <a:latin typeface="Times New Roman" pitchFamily="18" charset="0"/>
                <a:cs typeface="Times New Roman" pitchFamily="18" charset="0"/>
              </a:rPr>
              <a:t>  Light </a:t>
            </a:r>
            <a:r>
              <a:rPr lang="en-US" dirty="0">
                <a:latin typeface="Times New Roman" pitchFamily="18" charset="0"/>
                <a:cs typeface="Times New Roman" pitchFamily="18" charset="0"/>
              </a:rPr>
              <a:t>bulbs</a:t>
            </a:r>
          </a:p>
          <a:p>
            <a:pPr>
              <a:lnSpc>
                <a:spcPct val="150000"/>
              </a:lnSpc>
              <a:buFontTx/>
              <a:buChar char="•"/>
            </a:pPr>
            <a:r>
              <a:rPr lang="en-US" dirty="0" smtClean="0">
                <a:latin typeface="Times New Roman" pitchFamily="18" charset="0"/>
                <a:cs typeface="Times New Roman" pitchFamily="18" charset="0"/>
              </a:rPr>
              <a:t>  Broken </a:t>
            </a:r>
            <a:r>
              <a:rPr lang="en-US" dirty="0">
                <a:latin typeface="Times New Roman" pitchFamily="18" charset="0"/>
                <a:cs typeface="Times New Roman" pitchFamily="18" charset="0"/>
              </a:rPr>
              <a:t>wires</a:t>
            </a:r>
          </a:p>
          <a:p>
            <a:pPr>
              <a:lnSpc>
                <a:spcPct val="150000"/>
              </a:lnSpc>
              <a:buFontTx/>
              <a:buChar char="•"/>
            </a:pPr>
            <a:r>
              <a:rPr lang="en-US" dirty="0" smtClean="0">
                <a:latin typeface="Times New Roman" pitchFamily="18" charset="0"/>
                <a:cs typeface="Times New Roman" pitchFamily="18" charset="0"/>
              </a:rPr>
              <a:t>  Defective </a:t>
            </a:r>
            <a:r>
              <a:rPr lang="en-US" dirty="0">
                <a:latin typeface="Times New Roman" pitchFamily="18" charset="0"/>
                <a:cs typeface="Times New Roman" pitchFamily="18" charset="0"/>
              </a:rPr>
              <a:t>switch</a:t>
            </a:r>
          </a:p>
        </p:txBody>
      </p:sp>
      <p:sp>
        <p:nvSpPr>
          <p:cNvPr id="9223" name="Text Box 7"/>
          <p:cNvSpPr txBox="1">
            <a:spLocks noChangeArrowheads="1"/>
          </p:cNvSpPr>
          <p:nvPr/>
        </p:nvSpPr>
        <p:spPr bwMode="auto">
          <a:xfrm>
            <a:off x="1295400" y="2743200"/>
            <a:ext cx="5330305" cy="369332"/>
          </a:xfrm>
          <a:prstGeom prst="rect">
            <a:avLst/>
          </a:prstGeom>
          <a:noFill/>
          <a:ln w="9525">
            <a:noFill/>
            <a:miter lim="800000"/>
            <a:headEnd/>
            <a:tailEnd/>
          </a:ln>
          <a:effectLst/>
        </p:spPr>
        <p:txBody>
          <a:bodyPr wrap="none">
            <a:spAutoFit/>
          </a:bodyPr>
          <a:lstStyle/>
          <a:p>
            <a:pPr>
              <a:buFontTx/>
              <a:buChar char="•"/>
            </a:pPr>
            <a:r>
              <a:rPr lang="en-US" dirty="0" smtClean="0">
                <a:latin typeface="Times New Roman" pitchFamily="18" charset="0"/>
                <a:cs typeface="Times New Roman" pitchFamily="18" charset="0"/>
              </a:rPr>
              <a:t>    Stops </a:t>
            </a:r>
            <a:r>
              <a:rPr lang="en-US" dirty="0">
                <a:latin typeface="Times New Roman" pitchFamily="18" charset="0"/>
                <a:cs typeface="Times New Roman" pitchFamily="18" charset="0"/>
              </a:rPr>
              <a:t>current flow and prevents operation of device.</a:t>
            </a:r>
          </a:p>
        </p:txBody>
      </p:sp>
      <p:pic>
        <p:nvPicPr>
          <p:cNvPr id="9225" name="Picture 9" descr="circuit-open"/>
          <p:cNvPicPr>
            <a:picLocks noChangeAspect="1" noChangeArrowheads="1"/>
          </p:cNvPicPr>
          <p:nvPr/>
        </p:nvPicPr>
        <p:blipFill>
          <a:blip r:embed="rId2" cstate="print"/>
          <a:srcRect/>
          <a:stretch>
            <a:fillRect/>
          </a:stretch>
        </p:blipFill>
        <p:spPr bwMode="auto">
          <a:xfrm>
            <a:off x="6477000" y="685800"/>
            <a:ext cx="2076450" cy="2066925"/>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blinds(horizontal)">
                                      <p:cBhvr>
                                        <p:cTn id="7" dur="500"/>
                                        <p:tgtEl>
                                          <p:spTgt spid="921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225"/>
                                        </p:tgtEl>
                                        <p:attrNameLst>
                                          <p:attrName>style.visibility</p:attrName>
                                        </p:attrNameLst>
                                      </p:cBhvr>
                                      <p:to>
                                        <p:strVal val="visible"/>
                                      </p:to>
                                    </p:set>
                                    <p:animEffect transition="in" filter="blinds(horizontal)">
                                      <p:cBhvr>
                                        <p:cTn id="12" dur="500"/>
                                        <p:tgtEl>
                                          <p:spTgt spid="922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220">
                                            <p:txEl>
                                              <p:pRg st="0" end="0"/>
                                            </p:txEl>
                                          </p:spTgt>
                                        </p:tgtEl>
                                        <p:attrNameLst>
                                          <p:attrName>style.visibility</p:attrName>
                                        </p:attrNameLst>
                                      </p:cBhvr>
                                      <p:to>
                                        <p:strVal val="visible"/>
                                      </p:to>
                                    </p:set>
                                    <p:animEffect transition="in" filter="blinds(horizontal)">
                                      <p:cBhvr>
                                        <p:cTn id="17" dur="500"/>
                                        <p:tgtEl>
                                          <p:spTgt spid="922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223"/>
                                        </p:tgtEl>
                                        <p:attrNameLst>
                                          <p:attrName>style.visibility</p:attrName>
                                        </p:attrNameLst>
                                      </p:cBhvr>
                                      <p:to>
                                        <p:strVal val="visible"/>
                                      </p:to>
                                    </p:set>
                                    <p:animEffect transition="in" filter="blinds(horizontal)">
                                      <p:cBhvr>
                                        <p:cTn id="22" dur="500"/>
                                        <p:tgtEl>
                                          <p:spTgt spid="9223"/>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9221"/>
                                        </p:tgtEl>
                                        <p:attrNameLst>
                                          <p:attrName>style.visibility</p:attrName>
                                        </p:attrNameLst>
                                      </p:cBhvr>
                                      <p:to>
                                        <p:strVal val="visible"/>
                                      </p:to>
                                    </p:set>
                                    <p:animEffect transition="in" filter="blinds(horizontal)">
                                      <p:cBhvr>
                                        <p:cTn id="27" dur="500"/>
                                        <p:tgtEl>
                                          <p:spTgt spid="9221"/>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9222"/>
                                        </p:tgtEl>
                                        <p:attrNameLst>
                                          <p:attrName>style.visibility</p:attrName>
                                        </p:attrNameLst>
                                      </p:cBhvr>
                                      <p:to>
                                        <p:strVal val="visible"/>
                                      </p:to>
                                    </p:set>
                                    <p:animEffect transition="in" filter="blinds(horizontal)">
                                      <p:cBhvr>
                                        <p:cTn id="32" dur="500"/>
                                        <p:tgtEl>
                                          <p:spTgt spid="9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p:bldP spid="9221" grpId="0"/>
      <p:bldP spid="9222" grpId="0"/>
      <p:bldP spid="92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u="sng" dirty="0" smtClean="0">
                <a:latin typeface="Times New Roman" pitchFamily="18" charset="0"/>
                <a:cs typeface="Times New Roman" pitchFamily="18" charset="0"/>
              </a:rPr>
              <a:t>Over Current Protection</a:t>
            </a:r>
            <a:endParaRPr lang="en-US" sz="4000" u="sng"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gn="just"/>
            <a:r>
              <a:rPr lang="en-IN" sz="2800" dirty="0">
                <a:latin typeface="Times New Roman" panose="02020603050405020304" pitchFamily="18" charset="0"/>
                <a:cs typeface="Times New Roman" panose="02020603050405020304" pitchFamily="18" charset="0"/>
              </a:rPr>
              <a:t>The most fundamental requirement in any electrical system is proper overcurrent protection of conductors and equipment</a:t>
            </a:r>
            <a:endParaRPr lang="en-IN" sz="2800" dirty="0" smtClean="0">
              <a:latin typeface="Times New Roman" panose="02020603050405020304" pitchFamily="18" charset="0"/>
              <a:cs typeface="Times New Roman" panose="02020603050405020304" pitchFamily="18" charset="0"/>
            </a:endParaRPr>
          </a:p>
          <a:p>
            <a:pPr marL="0" indent="0" algn="just">
              <a:buNone/>
            </a:pPr>
            <a:endParaRPr lang="en-IN" sz="2800" dirty="0" smtClean="0">
              <a:latin typeface="Times New Roman" panose="02020603050405020304" pitchFamily="18" charset="0"/>
              <a:cs typeface="Times New Roman" panose="02020603050405020304" pitchFamily="18" charset="0"/>
            </a:endParaRPr>
          </a:p>
          <a:p>
            <a:pPr algn="just"/>
            <a:r>
              <a:rPr lang="en-IN" sz="2800" dirty="0" smtClean="0">
                <a:latin typeface="Times New Roman" panose="02020603050405020304" pitchFamily="18" charset="0"/>
                <a:cs typeface="Times New Roman" panose="02020603050405020304" pitchFamily="18" charset="0"/>
              </a:rPr>
              <a:t>An </a:t>
            </a:r>
            <a:r>
              <a:rPr lang="en-IN" sz="2800" dirty="0">
                <a:latin typeface="Times New Roman" panose="02020603050405020304" pitchFamily="18" charset="0"/>
                <a:cs typeface="Times New Roman" panose="02020603050405020304" pitchFamily="18" charset="0"/>
              </a:rPr>
              <a:t>overcurrent protection device protects the circuit by opening the device when the current reaches a value that will cause an excessive or dangerous temperature rise in conductors</a:t>
            </a:r>
            <a:endParaRPr lang="en-US" sz="2800" dirty="0">
              <a:latin typeface="Times New Roman" panose="02020603050405020304" pitchFamily="18" charset="0"/>
              <a:cs typeface="Times New Roman" panose="02020603050405020304" pitchFamily="18" charset="0"/>
            </a:endParaRPr>
          </a:p>
        </p:txBody>
      </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latin typeface="Times New Roman" pitchFamily="18" charset="0"/>
                <a:cs typeface="Times New Roman" pitchFamily="18" charset="0"/>
              </a:rPr>
              <a:t>Over Current Protection</a:t>
            </a:r>
            <a:endParaRPr lang="en-IN" dirty="0"/>
          </a:p>
        </p:txBody>
      </p:sp>
      <p:sp>
        <p:nvSpPr>
          <p:cNvPr id="3" name="Content Placeholder 2"/>
          <p:cNvSpPr>
            <a:spLocks noGrp="1"/>
          </p:cNvSpPr>
          <p:nvPr>
            <p:ph idx="1"/>
          </p:nvPr>
        </p:nvSpPr>
        <p:spPr/>
        <p:txBody>
          <a:bodyPr/>
          <a:lstStyle/>
          <a:p>
            <a:pPr algn="just"/>
            <a:r>
              <a:rPr lang="en-IN" dirty="0">
                <a:latin typeface="Times New Roman" panose="02020603050405020304" pitchFamily="18" charset="0"/>
                <a:cs typeface="Times New Roman" panose="02020603050405020304" pitchFamily="18" charset="0"/>
              </a:rPr>
              <a:t>Fuses and </a:t>
            </a:r>
            <a:r>
              <a:rPr lang="en-IN" dirty="0" smtClean="0">
                <a:latin typeface="Times New Roman" panose="02020603050405020304" pitchFamily="18" charset="0"/>
                <a:cs typeface="Times New Roman" panose="02020603050405020304" pitchFamily="18" charset="0"/>
              </a:rPr>
              <a:t>circuit </a:t>
            </a:r>
            <a:r>
              <a:rPr lang="en-IN" dirty="0">
                <a:latin typeface="Times New Roman" panose="02020603050405020304" pitchFamily="18" charset="0"/>
                <a:cs typeface="Times New Roman" panose="02020603050405020304" pitchFamily="18" charset="0"/>
              </a:rPr>
              <a:t>breakers are installed in electrical </a:t>
            </a:r>
            <a:r>
              <a:rPr lang="en-IN" dirty="0" smtClean="0">
                <a:latin typeface="Times New Roman" panose="02020603050405020304" pitchFamily="18" charset="0"/>
                <a:cs typeface="Times New Roman" panose="02020603050405020304" pitchFamily="18" charset="0"/>
              </a:rPr>
              <a:t>circuits to protect it from over current.</a:t>
            </a:r>
            <a:endParaRPr lang="en-US" dirty="0">
              <a:latin typeface="Times New Roman" panose="02020603050405020304" pitchFamily="18" charset="0"/>
              <a:cs typeface="Times New Roman" panose="02020603050405020304" pitchFamily="18" charset="0"/>
            </a:endParaRPr>
          </a:p>
          <a:p>
            <a:pPr algn="just"/>
            <a:r>
              <a:rPr lang="en-IN" dirty="0">
                <a:latin typeface="Times New Roman" panose="02020603050405020304" pitchFamily="18" charset="0"/>
                <a:cs typeface="Times New Roman" panose="02020603050405020304" pitchFamily="18" charset="0"/>
              </a:rPr>
              <a:t>Fuses and </a:t>
            </a:r>
            <a:r>
              <a:rPr lang="en-IN" dirty="0" smtClean="0">
                <a:latin typeface="Times New Roman" panose="02020603050405020304" pitchFamily="18" charset="0"/>
                <a:cs typeface="Times New Roman" panose="02020603050405020304" pitchFamily="18" charset="0"/>
              </a:rPr>
              <a:t>circuit </a:t>
            </a:r>
            <a:r>
              <a:rPr lang="en-IN" dirty="0">
                <a:latin typeface="Times New Roman" panose="02020603050405020304" pitchFamily="18" charset="0"/>
                <a:cs typeface="Times New Roman" panose="02020603050405020304" pitchFamily="18" charset="0"/>
              </a:rPr>
              <a:t>breakers respond and open for </a:t>
            </a:r>
            <a:r>
              <a:rPr lang="en-IN" dirty="0" smtClean="0">
                <a:latin typeface="Times New Roman" panose="02020603050405020304" pitchFamily="18" charset="0"/>
                <a:cs typeface="Times New Roman" panose="02020603050405020304" pitchFamily="18" charset="0"/>
              </a:rPr>
              <a:t>both low and high values of overcurrent flow through the circuit.</a:t>
            </a:r>
          </a:p>
          <a:p>
            <a:endParaRPr lang="en-US" dirty="0"/>
          </a:p>
          <a:p>
            <a:pPr marL="0" indent="0">
              <a:buNone/>
            </a:pPr>
            <a:endParaRPr lang="en-US" dirty="0" smtClean="0"/>
          </a:p>
        </p:txBody>
      </p:sp>
    </p:spTree>
    <p:extLst>
      <p:ext uri="{BB962C8B-B14F-4D97-AF65-F5344CB8AC3E}">
        <p14:creationId xmlns="" xmlns:p14="http://schemas.microsoft.com/office/powerpoint/2010/main" val="783090821"/>
      </p:ext>
    </p:extLst>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latin typeface="Times New Roman" pitchFamily="18" charset="0"/>
                <a:cs typeface="Times New Roman" pitchFamily="18" charset="0"/>
              </a:rPr>
              <a:t>FUSES</a:t>
            </a:r>
            <a:endParaRPr lang="en-IN" u="sng" dirty="0">
              <a:latin typeface="Times New Roman" pitchFamily="18" charset="0"/>
              <a:cs typeface="Times New Roman" pitchFamily="18" charset="0"/>
            </a:endParaRPr>
          </a:p>
        </p:txBody>
      </p:sp>
      <p:sp>
        <p:nvSpPr>
          <p:cNvPr id="3" name="Content Placeholder 2"/>
          <p:cNvSpPr>
            <a:spLocks noGrp="1"/>
          </p:cNvSpPr>
          <p:nvPr>
            <p:ph idx="1"/>
          </p:nvPr>
        </p:nvSpPr>
        <p:spPr>
          <a:xfrm>
            <a:off x="457200" y="1524000"/>
            <a:ext cx="8229600" cy="4602163"/>
          </a:xfrm>
        </p:spPr>
        <p:txBody>
          <a:bodyPr>
            <a:normAutofit/>
          </a:bodyPr>
          <a:lstStyle/>
          <a:p>
            <a:pPr algn="just"/>
            <a:r>
              <a:rPr lang="en-IN" sz="2800" dirty="0" smtClean="0">
                <a:latin typeface="Times New Roman" panose="02020603050405020304" pitchFamily="18" charset="0"/>
                <a:cs typeface="Times New Roman" panose="02020603050405020304" pitchFamily="18" charset="0"/>
              </a:rPr>
              <a:t>Fuse is a </a:t>
            </a:r>
            <a:r>
              <a:rPr lang="en-IN" sz="2800" b="1" dirty="0" smtClean="0">
                <a:latin typeface="Times New Roman" panose="02020603050405020304" pitchFamily="18" charset="0"/>
                <a:cs typeface="Times New Roman" panose="02020603050405020304" pitchFamily="18" charset="0"/>
              </a:rPr>
              <a:t>safety device</a:t>
            </a:r>
            <a:r>
              <a:rPr lang="en-IN" sz="2800" dirty="0" smtClean="0">
                <a:latin typeface="Times New Roman" panose="02020603050405020304" pitchFamily="18" charset="0"/>
                <a:cs typeface="Times New Roman" panose="02020603050405020304" pitchFamily="18" charset="0"/>
              </a:rPr>
              <a:t>.</a:t>
            </a:r>
          </a:p>
          <a:p>
            <a:pPr algn="just"/>
            <a:r>
              <a:rPr lang="en-IN" sz="2800" dirty="0" smtClean="0">
                <a:latin typeface="Times New Roman" panose="02020603050405020304" pitchFamily="18" charset="0"/>
                <a:cs typeface="Times New Roman" panose="02020603050405020304" pitchFamily="18" charset="0"/>
              </a:rPr>
              <a:t>Fuses </a:t>
            </a:r>
            <a:r>
              <a:rPr lang="en-IN" sz="2800" dirty="0">
                <a:latin typeface="Times New Roman" panose="02020603050405020304" pitchFamily="18" charset="0"/>
                <a:cs typeface="Times New Roman" panose="02020603050405020304" pitchFamily="18" charset="0"/>
              </a:rPr>
              <a:t>contain an element that acts like a conductor for </a:t>
            </a:r>
            <a:r>
              <a:rPr lang="en-IN" sz="2800" dirty="0" smtClean="0">
                <a:latin typeface="Times New Roman" panose="02020603050405020304" pitchFamily="18" charset="0"/>
                <a:cs typeface="Times New Roman" panose="02020603050405020304" pitchFamily="18" charset="0"/>
              </a:rPr>
              <a:t>the normal </a:t>
            </a:r>
            <a:r>
              <a:rPr lang="en-IN" sz="2800" dirty="0">
                <a:latin typeface="Times New Roman" panose="02020603050405020304" pitchFamily="18" charset="0"/>
                <a:cs typeface="Times New Roman" panose="02020603050405020304" pitchFamily="18" charset="0"/>
              </a:rPr>
              <a:t>current flow. The element’s ability to sense </a:t>
            </a:r>
            <a:r>
              <a:rPr lang="en-IN" sz="2800" dirty="0" smtClean="0">
                <a:latin typeface="Times New Roman" panose="02020603050405020304" pitchFamily="18" charset="0"/>
                <a:cs typeface="Times New Roman" panose="02020603050405020304" pitchFamily="18" charset="0"/>
              </a:rPr>
              <a:t>abnormal current </a:t>
            </a:r>
            <a:r>
              <a:rPr lang="en-IN" sz="2800" dirty="0">
                <a:latin typeface="Times New Roman" panose="02020603050405020304" pitchFamily="18" charset="0"/>
                <a:cs typeface="Times New Roman" panose="02020603050405020304" pitchFamily="18" charset="0"/>
              </a:rPr>
              <a:t>is the basis for the amp rating of the </a:t>
            </a:r>
            <a:r>
              <a:rPr lang="en-IN" sz="2800" dirty="0" smtClean="0">
                <a:latin typeface="Times New Roman" panose="02020603050405020304" pitchFamily="18" charset="0"/>
                <a:cs typeface="Times New Roman" panose="02020603050405020304" pitchFamily="18" charset="0"/>
              </a:rPr>
              <a:t>fuse. </a:t>
            </a:r>
          </a:p>
          <a:p>
            <a:pPr algn="just"/>
            <a:r>
              <a:rPr lang="en-IN" sz="2800" dirty="0" smtClean="0">
                <a:latin typeface="Times New Roman" panose="02020603050405020304" pitchFamily="18" charset="0"/>
                <a:cs typeface="Times New Roman" panose="02020603050405020304" pitchFamily="18" charset="0"/>
              </a:rPr>
              <a:t>When an overcurrent </a:t>
            </a:r>
            <a:r>
              <a:rPr lang="en-IN" sz="2800" dirty="0">
                <a:latin typeface="Times New Roman" panose="02020603050405020304" pitchFamily="18" charset="0"/>
                <a:cs typeface="Times New Roman" panose="02020603050405020304" pitchFamily="18" charset="0"/>
              </a:rPr>
              <a:t>develops that exceeds the fuse rating, </a:t>
            </a:r>
            <a:r>
              <a:rPr lang="en-IN" sz="2800" dirty="0" smtClean="0">
                <a:latin typeface="Times New Roman" panose="02020603050405020304" pitchFamily="18" charset="0"/>
                <a:cs typeface="Times New Roman" panose="02020603050405020304" pitchFamily="18" charset="0"/>
              </a:rPr>
              <a:t>heat builds </a:t>
            </a:r>
            <a:r>
              <a:rPr lang="en-IN" sz="2800" dirty="0">
                <a:latin typeface="Times New Roman" panose="02020603050405020304" pitchFamily="18" charset="0"/>
                <a:cs typeface="Times New Roman" panose="02020603050405020304" pitchFamily="18" charset="0"/>
              </a:rPr>
              <a:t>up inside the fuse and melts or “opens” the </a:t>
            </a:r>
            <a:r>
              <a:rPr lang="en-IN" sz="2800" dirty="0" smtClean="0">
                <a:latin typeface="Times New Roman" panose="02020603050405020304" pitchFamily="18" charset="0"/>
                <a:cs typeface="Times New Roman" panose="02020603050405020304" pitchFamily="18" charset="0"/>
              </a:rPr>
              <a:t>element. Once </a:t>
            </a:r>
            <a:r>
              <a:rPr lang="en-IN" sz="2800" dirty="0">
                <a:latin typeface="Times New Roman" panose="02020603050405020304" pitchFamily="18" charset="0"/>
                <a:cs typeface="Times New Roman" panose="02020603050405020304" pitchFamily="18" charset="0"/>
              </a:rPr>
              <a:t>the element is melted and the arc extinguished, </a:t>
            </a:r>
            <a:r>
              <a:rPr lang="en-IN" sz="2800" dirty="0" smtClean="0">
                <a:latin typeface="Times New Roman" panose="02020603050405020304" pitchFamily="18" charset="0"/>
                <a:cs typeface="Times New Roman" panose="02020603050405020304" pitchFamily="18" charset="0"/>
              </a:rPr>
              <a:t>current flow </a:t>
            </a:r>
            <a:r>
              <a:rPr lang="en-IN" sz="2800" dirty="0">
                <a:latin typeface="Times New Roman" panose="02020603050405020304" pitchFamily="18" charset="0"/>
                <a:cs typeface="Times New Roman" panose="02020603050405020304" pitchFamily="18" charset="0"/>
              </a:rPr>
              <a:t>stops.</a:t>
            </a:r>
          </a:p>
        </p:txBody>
      </p:sp>
    </p:spTree>
    <p:extLst>
      <p:ext uri="{BB962C8B-B14F-4D97-AF65-F5344CB8AC3E}">
        <p14:creationId xmlns="" xmlns:p14="http://schemas.microsoft.com/office/powerpoint/2010/main" val="530224636"/>
      </p:ext>
    </p:extLst>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latin typeface="Times New Roman" pitchFamily="18" charset="0"/>
                <a:cs typeface="Times New Roman" pitchFamily="18" charset="0"/>
              </a:rPr>
              <a:t>FUSES</a:t>
            </a:r>
            <a:endParaRPr lang="en-IN" u="sng"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gn="just"/>
            <a:r>
              <a:rPr lang="en-IN" sz="2800" dirty="0">
                <a:latin typeface="Times New Roman" panose="02020603050405020304" pitchFamily="18" charset="0"/>
                <a:cs typeface="Times New Roman" panose="02020603050405020304" pitchFamily="18" charset="0"/>
              </a:rPr>
              <a:t>When the overload or fault condition that caused the fuse </a:t>
            </a:r>
            <a:r>
              <a:rPr lang="en-IN" sz="2800" dirty="0" smtClean="0">
                <a:latin typeface="Times New Roman" panose="02020603050405020304" pitchFamily="18" charset="0"/>
                <a:cs typeface="Times New Roman" panose="02020603050405020304" pitchFamily="18" charset="0"/>
              </a:rPr>
              <a:t>to open </a:t>
            </a:r>
            <a:r>
              <a:rPr lang="en-IN" sz="2800" dirty="0">
                <a:latin typeface="Times New Roman" panose="02020603050405020304" pitchFamily="18" charset="0"/>
                <a:cs typeface="Times New Roman" panose="02020603050405020304" pitchFamily="18" charset="0"/>
              </a:rPr>
              <a:t>is corrected, a proper replacement fuse restores </a:t>
            </a:r>
            <a:r>
              <a:rPr lang="en-IN" sz="2800" dirty="0" smtClean="0">
                <a:latin typeface="Times New Roman" panose="02020603050405020304" pitchFamily="18" charset="0"/>
                <a:cs typeface="Times New Roman" panose="02020603050405020304" pitchFamily="18" charset="0"/>
              </a:rPr>
              <a:t>the original </a:t>
            </a:r>
            <a:r>
              <a:rPr lang="en-IN" sz="2800" dirty="0">
                <a:latin typeface="Times New Roman" panose="02020603050405020304" pitchFamily="18" charset="0"/>
                <a:cs typeface="Times New Roman" panose="02020603050405020304" pitchFamily="18" charset="0"/>
              </a:rPr>
              <a:t>dependable protection.</a:t>
            </a:r>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81000" y="2438400"/>
            <a:ext cx="2143125" cy="25908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400800" y="2514600"/>
            <a:ext cx="2409825" cy="25540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590800" y="2438400"/>
            <a:ext cx="3581400" cy="269557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711725023"/>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linds(horizont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blinds(horizontal)">
                                      <p:cBhvr>
                                        <p:cTn id="12" dur="500"/>
                                        <p:tgtEl>
                                          <p:spTgt spid="102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27"/>
                                        </p:tgtEl>
                                        <p:attrNameLst>
                                          <p:attrName>style.visibility</p:attrName>
                                        </p:attrNameLst>
                                      </p:cBhvr>
                                      <p:to>
                                        <p:strVal val="visible"/>
                                      </p:to>
                                    </p:set>
                                    <p:animEffect transition="in" filter="blinds(horizontal)">
                                      <p:cBhvr>
                                        <p:cTn id="17"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latin typeface="Times New Roman" pitchFamily="18" charset="0"/>
                <a:cs typeface="Times New Roman" pitchFamily="18" charset="0"/>
              </a:rPr>
              <a:t>CIRCUIT BREAKERS</a:t>
            </a:r>
            <a:endParaRPr lang="en-IN" u="sng" dirty="0">
              <a:latin typeface="Times New Roman" pitchFamily="18" charset="0"/>
              <a:cs typeface="Times New Roman" pitchFamily="18" charset="0"/>
            </a:endParaRPr>
          </a:p>
        </p:txBody>
      </p:sp>
      <p:sp>
        <p:nvSpPr>
          <p:cNvPr id="3" name="Content Placeholder 2"/>
          <p:cNvSpPr>
            <a:spLocks noGrp="1"/>
          </p:cNvSpPr>
          <p:nvPr>
            <p:ph idx="1"/>
          </p:nvPr>
        </p:nvSpPr>
        <p:spPr>
          <a:xfrm>
            <a:off x="0" y="914400"/>
            <a:ext cx="9144000" cy="5105400"/>
          </a:xfrm>
        </p:spPr>
        <p:txBody>
          <a:bodyPr>
            <a:normAutofit/>
          </a:bodyPr>
          <a:lstStyle/>
          <a:p>
            <a:pPr algn="just">
              <a:lnSpc>
                <a:spcPct val="150000"/>
              </a:lnSpc>
            </a:pPr>
            <a:r>
              <a:rPr lang="en-IN" sz="2400" dirty="0" smtClean="0">
                <a:latin typeface="Times New Roman" panose="02020603050405020304" pitchFamily="18" charset="0"/>
                <a:cs typeface="Times New Roman" panose="02020603050405020304" pitchFamily="18" charset="0"/>
              </a:rPr>
              <a:t>Circuit breaker - automatically </a:t>
            </a:r>
            <a:r>
              <a:rPr lang="en-IN" sz="2400" dirty="0">
                <a:latin typeface="Times New Roman" panose="02020603050405020304" pitchFamily="18" charset="0"/>
                <a:cs typeface="Times New Roman" panose="02020603050405020304" pitchFamily="18" charset="0"/>
              </a:rPr>
              <a:t>operated electrical </a:t>
            </a:r>
            <a:r>
              <a:rPr lang="en-IN" sz="2400" dirty="0" smtClean="0">
                <a:latin typeface="Times New Roman" panose="02020603050405020304" pitchFamily="18" charset="0"/>
                <a:cs typeface="Times New Roman" panose="02020603050405020304" pitchFamily="18" charset="0"/>
              </a:rPr>
              <a:t>switch</a:t>
            </a:r>
            <a:r>
              <a:rPr lang="en-IN" sz="2400" dirty="0">
                <a:latin typeface="Times New Roman" panose="02020603050405020304" pitchFamily="18" charset="0"/>
                <a:cs typeface="Times New Roman" panose="02020603050405020304" pitchFamily="18" charset="0"/>
              </a:rPr>
              <a:t> designed to </a:t>
            </a:r>
            <a:r>
              <a:rPr lang="en-IN" sz="2400" dirty="0" smtClean="0">
                <a:latin typeface="Times New Roman" panose="02020603050405020304" pitchFamily="18" charset="0"/>
                <a:cs typeface="Times New Roman" panose="02020603050405020304" pitchFamily="18" charset="0"/>
              </a:rPr>
              <a:t>                         protect </a:t>
            </a:r>
            <a:r>
              <a:rPr lang="en-IN" sz="2400" dirty="0">
                <a:latin typeface="Times New Roman" panose="02020603050405020304" pitchFamily="18" charset="0"/>
                <a:cs typeface="Times New Roman" panose="02020603050405020304" pitchFamily="18" charset="0"/>
              </a:rPr>
              <a:t>an electrical circuit from damage caused by overload or short circuit. Its basic function is to </a:t>
            </a:r>
            <a:r>
              <a:rPr lang="en-IN" sz="2400" dirty="0" smtClean="0">
                <a:latin typeface="Times New Roman" panose="02020603050405020304" pitchFamily="18" charset="0"/>
                <a:cs typeface="Times New Roman" panose="02020603050405020304" pitchFamily="18" charset="0"/>
              </a:rPr>
              <a:t>detect a fault condition and interrupt current flow. </a:t>
            </a:r>
          </a:p>
          <a:p>
            <a:pPr algn="just">
              <a:lnSpc>
                <a:spcPct val="150000"/>
              </a:lnSpc>
            </a:pPr>
            <a:r>
              <a:rPr lang="en-IN" sz="2400" dirty="0" smtClean="0">
                <a:latin typeface="Times New Roman" panose="02020603050405020304" pitchFamily="18" charset="0"/>
                <a:cs typeface="Times New Roman" panose="02020603050405020304" pitchFamily="18" charset="0"/>
              </a:rPr>
              <a:t>Unlike </a:t>
            </a:r>
            <a:r>
              <a:rPr lang="en-IN" sz="2400" dirty="0">
                <a:latin typeface="Times New Roman" panose="02020603050405020304" pitchFamily="18" charset="0"/>
                <a:cs typeface="Times New Roman" panose="02020603050405020304" pitchFamily="18" charset="0"/>
              </a:rPr>
              <a:t>a fuse, which operates once and then must be replaced, a circuit breaker can be reset (either manually or automatically) to resume normal </a:t>
            </a:r>
            <a:r>
              <a:rPr lang="en-IN" sz="2400" dirty="0" smtClean="0">
                <a:latin typeface="Times New Roman" panose="02020603050405020304" pitchFamily="18" charset="0"/>
                <a:cs typeface="Times New Roman" panose="02020603050405020304" pitchFamily="18" charset="0"/>
              </a:rPr>
              <a:t>operation.</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476903702"/>
      </p:ext>
    </p:extLst>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u="sng" dirty="0" smtClean="0">
                <a:latin typeface="Times New Roman" panose="02020603050405020304" pitchFamily="18" charset="0"/>
                <a:cs typeface="Times New Roman" panose="02020603050405020304" pitchFamily="18" charset="0"/>
              </a:rPr>
              <a:t>MINIATURE CIRCUIT BREAKER</a:t>
            </a:r>
            <a:endParaRPr lang="en-IN" sz="2800" b="1"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fontAlgn="base"/>
            <a:r>
              <a:rPr lang="en-IN" dirty="0"/>
              <a:t>Rated current not more </a:t>
            </a:r>
            <a:endParaRPr lang="en-IN" dirty="0" smtClean="0"/>
          </a:p>
          <a:p>
            <a:pPr marL="0" indent="0" fontAlgn="base">
              <a:buNone/>
            </a:pPr>
            <a:r>
              <a:rPr lang="en-IN" dirty="0"/>
              <a:t> </a:t>
            </a:r>
            <a:r>
              <a:rPr lang="en-IN" dirty="0" smtClean="0"/>
              <a:t>   than </a:t>
            </a:r>
            <a:r>
              <a:rPr lang="en-IN" dirty="0"/>
              <a:t>100 A.</a:t>
            </a:r>
          </a:p>
          <a:p>
            <a:pPr fontAlgn="base"/>
            <a:r>
              <a:rPr lang="en-IN" b="1" dirty="0"/>
              <a:t>Trip </a:t>
            </a:r>
            <a:r>
              <a:rPr lang="en-IN" b="1" dirty="0" smtClean="0"/>
              <a:t>characteristics </a:t>
            </a:r>
          </a:p>
          <a:p>
            <a:pPr marL="0" indent="0" fontAlgn="base">
              <a:buNone/>
            </a:pPr>
            <a:r>
              <a:rPr lang="en-IN" b="1" dirty="0"/>
              <a:t> </a:t>
            </a:r>
            <a:r>
              <a:rPr lang="en-IN" b="1" dirty="0" smtClean="0"/>
              <a:t>   </a:t>
            </a:r>
            <a:r>
              <a:rPr lang="en-IN" dirty="0" smtClean="0"/>
              <a:t>normally </a:t>
            </a:r>
            <a:r>
              <a:rPr lang="en-IN" dirty="0"/>
              <a:t>not </a:t>
            </a:r>
            <a:r>
              <a:rPr lang="en-IN" dirty="0" smtClean="0"/>
              <a:t>adjustable</a:t>
            </a:r>
            <a:r>
              <a:rPr lang="en-IN" dirty="0"/>
              <a:t>.</a:t>
            </a:r>
          </a:p>
          <a:p>
            <a:pPr fontAlgn="base"/>
            <a:r>
              <a:rPr lang="en-IN" dirty="0"/>
              <a:t>Thermal or </a:t>
            </a:r>
            <a:endParaRPr lang="en-IN" dirty="0" smtClean="0"/>
          </a:p>
          <a:p>
            <a:pPr marL="0" indent="0" fontAlgn="base">
              <a:buNone/>
            </a:pPr>
            <a:r>
              <a:rPr lang="en-IN" dirty="0"/>
              <a:t> </a:t>
            </a:r>
            <a:r>
              <a:rPr lang="en-IN" dirty="0" smtClean="0"/>
              <a:t>    thermal-magnetic</a:t>
            </a:r>
          </a:p>
          <a:p>
            <a:pPr marL="0" indent="0" fontAlgn="base">
              <a:buNone/>
            </a:pPr>
            <a:r>
              <a:rPr lang="en-IN" dirty="0"/>
              <a:t> </a:t>
            </a:r>
            <a:r>
              <a:rPr lang="en-IN" dirty="0" smtClean="0"/>
              <a:t>    operation</a:t>
            </a:r>
          </a:p>
          <a:p>
            <a:pPr fontAlgn="base"/>
            <a:endParaRPr lang="en-IN" dirty="0"/>
          </a:p>
          <a:p>
            <a:endParaRPr lang="en-IN" dirty="0"/>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562600" y="685800"/>
            <a:ext cx="4006444" cy="457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123899893"/>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linds(horizontal)">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u="sng" dirty="0" smtClean="0">
                <a:latin typeface="Times New Roman" panose="02020603050405020304" pitchFamily="18" charset="0"/>
                <a:cs typeface="Times New Roman" panose="02020603050405020304" pitchFamily="18" charset="0"/>
              </a:rPr>
              <a:t>EARTH LEAKAGE CIRCUIT BREAKER</a:t>
            </a:r>
            <a:endParaRPr lang="en-IN" sz="2800" b="1"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pPr fontAlgn="base"/>
            <a:r>
              <a:rPr lang="en-IN" sz="2400" dirty="0">
                <a:latin typeface="Times New Roman" panose="02020603050405020304" pitchFamily="18" charset="0"/>
                <a:cs typeface="Times New Roman" panose="02020603050405020304" pitchFamily="18" charset="0"/>
              </a:rPr>
              <a:t>Phase (line), Neutral and Earth wire connected through ELCB.</a:t>
            </a:r>
          </a:p>
          <a:p>
            <a:pPr fontAlgn="base"/>
            <a:r>
              <a:rPr lang="en-IN" sz="2400" dirty="0">
                <a:latin typeface="Times New Roman" panose="02020603050405020304" pitchFamily="18" charset="0"/>
                <a:cs typeface="Times New Roman" panose="02020603050405020304" pitchFamily="18" charset="0"/>
              </a:rPr>
              <a:t>ELCB is working based on Earth leakage current.</a:t>
            </a:r>
          </a:p>
          <a:p>
            <a:pPr fontAlgn="base"/>
            <a:r>
              <a:rPr lang="en-IN" sz="2400" b="1" i="1" u="sng" dirty="0">
                <a:latin typeface="Times New Roman" panose="02020603050405020304" pitchFamily="18" charset="0"/>
                <a:cs typeface="Times New Roman" panose="02020603050405020304" pitchFamily="18" charset="0"/>
              </a:rPr>
              <a:t>Operating Time of ELCB: </a:t>
            </a:r>
            <a:endParaRPr lang="en-IN" sz="2400" dirty="0">
              <a:latin typeface="Times New Roman" panose="02020603050405020304" pitchFamily="18" charset="0"/>
              <a:cs typeface="Times New Roman" panose="02020603050405020304" pitchFamily="18" charset="0"/>
            </a:endParaRPr>
          </a:p>
          <a:p>
            <a:pPr lvl="1" algn="just" fontAlgn="base">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The safest limit of Current which Human Body can withstand is 30ma sec.</a:t>
            </a:r>
          </a:p>
          <a:p>
            <a:pPr lvl="1" algn="just" fontAlgn="base">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Suppose Human Body Resistance is 500Ω and Voltage to ground is 230 Volt.</a:t>
            </a:r>
          </a:p>
          <a:p>
            <a:pPr lvl="1" algn="just" fontAlgn="base">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The Body current will be 500/230=460mA.</a:t>
            </a:r>
          </a:p>
          <a:p>
            <a:pPr lvl="1" algn="just" fontAlgn="base">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Hence ELCB must be operated in  30maSec/460mA = 0.65msec</a:t>
            </a:r>
          </a:p>
          <a:p>
            <a:endParaRPr lang="en-IN" dirty="0"/>
          </a:p>
        </p:txBody>
      </p:sp>
    </p:spTree>
    <p:extLst>
      <p:ext uri="{BB962C8B-B14F-4D97-AF65-F5344CB8AC3E}">
        <p14:creationId xmlns="" xmlns:p14="http://schemas.microsoft.com/office/powerpoint/2010/main" val="1832992147"/>
      </p:ext>
    </p:extLst>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u="sng" dirty="0">
                <a:latin typeface="Times New Roman" panose="02020603050405020304" pitchFamily="18" charset="0"/>
                <a:cs typeface="Times New Roman" panose="02020603050405020304" pitchFamily="18" charset="0"/>
              </a:rPr>
              <a:t>EARTH LEAKAGE CIRCUIT BREAKER</a:t>
            </a:r>
            <a:endParaRPr lang="en-IN" sz="2800" dirty="0"/>
          </a:p>
        </p:txBody>
      </p:sp>
      <p:sp>
        <p:nvSpPr>
          <p:cNvPr id="3" name="Content Placeholder 2"/>
          <p:cNvSpPr>
            <a:spLocks noGrp="1"/>
          </p:cNvSpPr>
          <p:nvPr>
            <p:ph idx="1"/>
          </p:nvPr>
        </p:nvSpPr>
        <p:spPr/>
        <p:txBody>
          <a:bodyPr/>
          <a:lstStyle/>
          <a:p>
            <a:r>
              <a:rPr lang="en-US" dirty="0" smtClean="0"/>
              <a:t>ELCB Typical Circuit </a:t>
            </a:r>
          </a:p>
          <a:p>
            <a:pPr marL="0" indent="0">
              <a:buNone/>
            </a:pPr>
            <a:r>
              <a:rPr lang="en-US" dirty="0"/>
              <a:t> </a:t>
            </a:r>
            <a:r>
              <a:rPr lang="en-US" dirty="0" smtClean="0"/>
              <a:t>    diagram</a:t>
            </a:r>
            <a:endParaRPr lang="en-IN" dirty="0"/>
          </a:p>
        </p:txBody>
      </p:sp>
      <p:pic>
        <p:nvPicPr>
          <p:cNvPr id="307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105400" y="685800"/>
            <a:ext cx="3390900" cy="415684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85800" y="1752600"/>
            <a:ext cx="3810000" cy="324244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131045936"/>
      </p:ext>
    </p:extLst>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Times New Roman" pitchFamily="18" charset="0"/>
                <a:cs typeface="Times New Roman" pitchFamily="18" charset="0"/>
              </a:rPr>
              <a:t>PRINCIPLE OF OPERATION</a:t>
            </a:r>
            <a:endParaRPr lang="en-US" sz="3200" dirty="0">
              <a:latin typeface="Times New Roman" pitchFamily="18" charset="0"/>
              <a:cs typeface="Times New Roman" pitchFamily="18" charset="0"/>
            </a:endParaRPr>
          </a:p>
        </p:txBody>
      </p:sp>
      <p:pic>
        <p:nvPicPr>
          <p:cNvPr id="1026" name="Picture 2" descr="C:\Users\P\Desktop\elcb.jpg"/>
          <p:cNvPicPr>
            <a:picLocks noGrp="1" noChangeAspect="1" noChangeArrowheads="1"/>
          </p:cNvPicPr>
          <p:nvPr>
            <p:ph idx="1"/>
          </p:nvPr>
        </p:nvPicPr>
        <p:blipFill>
          <a:blip r:embed="rId2" cstate="print"/>
          <a:stretch>
            <a:fillRect/>
          </a:stretch>
        </p:blipFill>
        <p:spPr bwMode="auto">
          <a:xfrm>
            <a:off x="478186" y="1219200"/>
            <a:ext cx="8173559" cy="3886201"/>
          </a:xfrm>
          <a:prstGeom prst="rect">
            <a:avLst/>
          </a:prstGeom>
          <a:noFill/>
        </p:spPr>
      </p:pic>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latin typeface="Times New Roman" pitchFamily="18" charset="0"/>
                <a:cs typeface="Times New Roman" pitchFamily="18" charset="0"/>
              </a:rPr>
              <a:t>ELECTRICAL ENGINEERING</a:t>
            </a: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gn="just"/>
            <a:r>
              <a:rPr lang="en-US" b="1" dirty="0" smtClean="0">
                <a:latin typeface="Times New Roman" pitchFamily="18" charset="0"/>
                <a:cs typeface="Times New Roman" pitchFamily="18" charset="0"/>
              </a:rPr>
              <a:t>Engineering</a:t>
            </a:r>
            <a:r>
              <a:rPr lang="en-US" dirty="0" smtClean="0">
                <a:latin typeface="Times New Roman" pitchFamily="18" charset="0"/>
                <a:cs typeface="Times New Roman" pitchFamily="18" charset="0"/>
              </a:rPr>
              <a:t> is a systematic enterprise that is concerned with the application of scientific, economic , social, and practical knowledge in order to design , build, and maintain structures, machines, devices, systems, materials and processes.</a:t>
            </a:r>
          </a:p>
          <a:p>
            <a:pPr algn="just"/>
            <a:r>
              <a:rPr lang="en-US" b="1" dirty="0" smtClean="0">
                <a:latin typeface="Times New Roman" pitchFamily="18" charset="0"/>
                <a:cs typeface="Times New Roman" pitchFamily="18" charset="0"/>
              </a:rPr>
              <a:t>Electrical engineering</a:t>
            </a:r>
            <a:r>
              <a:rPr lang="en-US" dirty="0" smtClean="0">
                <a:latin typeface="Times New Roman" pitchFamily="18" charset="0"/>
                <a:cs typeface="Times New Roman" pitchFamily="18" charset="0"/>
              </a:rPr>
              <a:t> is a field of engineering that generally deals with the study and application of electricity, electronics, and electromagnetism</a:t>
            </a:r>
            <a:r>
              <a:rPr lang="en-US" dirty="0" smtClean="0"/>
              <a:t>.</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u="sng" dirty="0" smtClean="0">
                <a:latin typeface="Times New Roman" panose="02020603050405020304" pitchFamily="18" charset="0"/>
                <a:cs typeface="Times New Roman" panose="02020603050405020304" pitchFamily="18" charset="0"/>
              </a:rPr>
              <a:t>RESIDUAL CIRCUIT BREAKER</a:t>
            </a:r>
            <a:endParaRPr lang="en-IN" sz="2800" b="1"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just"/>
            <a:r>
              <a:rPr lang="en-IN" sz="2400" dirty="0" smtClean="0">
                <a:latin typeface="Times New Roman" panose="02020603050405020304" pitchFamily="18" charset="0"/>
                <a:cs typeface="Times New Roman" panose="02020603050405020304" pitchFamily="18" charset="0"/>
              </a:rPr>
              <a:t>RCB </a:t>
            </a:r>
            <a:r>
              <a:rPr lang="en-IN" sz="2400" dirty="0">
                <a:latin typeface="Times New Roman" panose="02020603050405020304" pitchFamily="18" charset="0"/>
                <a:cs typeface="Times New Roman" panose="02020603050405020304" pitchFamily="18" charset="0"/>
              </a:rPr>
              <a:t>stands for residual circuit </a:t>
            </a:r>
            <a:endParaRPr lang="en-IN" sz="2400" dirty="0" smtClean="0">
              <a:latin typeface="Times New Roman" panose="02020603050405020304" pitchFamily="18" charset="0"/>
              <a:cs typeface="Times New Roman" panose="02020603050405020304" pitchFamily="18" charset="0"/>
            </a:endParaRPr>
          </a:p>
          <a:p>
            <a:pPr marL="0" indent="0" algn="just">
              <a:buNone/>
            </a:pPr>
            <a:r>
              <a:rPr lang="en-IN" sz="2400" dirty="0" smtClean="0">
                <a:latin typeface="Times New Roman" panose="02020603050405020304" pitchFamily="18" charset="0"/>
                <a:cs typeface="Times New Roman" panose="02020603050405020304" pitchFamily="18" charset="0"/>
              </a:rPr>
              <a:t>     breaker </a:t>
            </a:r>
            <a:r>
              <a:rPr lang="en-IN" sz="2400" dirty="0">
                <a:latin typeface="Times New Roman" panose="02020603050405020304" pitchFamily="18" charset="0"/>
                <a:cs typeface="Times New Roman" panose="02020603050405020304" pitchFamily="18" charset="0"/>
              </a:rPr>
              <a:t>which provides </a:t>
            </a:r>
            <a:r>
              <a:rPr lang="en-IN" sz="2400" dirty="0" smtClean="0">
                <a:latin typeface="Times New Roman" panose="02020603050405020304" pitchFamily="18" charset="0"/>
                <a:cs typeface="Times New Roman" panose="02020603050405020304" pitchFamily="18" charset="0"/>
              </a:rPr>
              <a:t>protection</a:t>
            </a:r>
          </a:p>
          <a:p>
            <a:pPr marL="0" indent="0" algn="just">
              <a:buNone/>
            </a:pPr>
            <a:r>
              <a:rPr lang="en-IN" sz="2400" dirty="0">
                <a:latin typeface="Times New Roman" panose="02020603050405020304" pitchFamily="18" charset="0"/>
                <a:cs typeface="Times New Roman" panose="02020603050405020304" pitchFamily="18" charset="0"/>
              </a:rPr>
              <a:t> </a:t>
            </a:r>
            <a:r>
              <a:rPr lang="en-IN" sz="2400" dirty="0" smtClean="0">
                <a:latin typeface="Times New Roman" panose="02020603050405020304" pitchFamily="18" charset="0"/>
                <a:cs typeface="Times New Roman" panose="02020603050405020304" pitchFamily="18" charset="0"/>
              </a:rPr>
              <a:t>    </a:t>
            </a:r>
            <a:r>
              <a:rPr lang="en-IN" sz="2400" dirty="0">
                <a:latin typeface="Times New Roman" panose="02020603050405020304" pitchFamily="18" charset="0"/>
                <a:cs typeface="Times New Roman" panose="02020603050405020304" pitchFamily="18" charset="0"/>
              </a:rPr>
              <a:t>against </a:t>
            </a:r>
            <a:r>
              <a:rPr lang="en-IN" sz="2400" dirty="0" smtClean="0">
                <a:latin typeface="Times New Roman" panose="02020603050405020304" pitchFamily="18" charset="0"/>
                <a:cs typeface="Times New Roman" panose="02020603050405020304" pitchFamily="18" charset="0"/>
              </a:rPr>
              <a:t>earth </a:t>
            </a:r>
            <a:r>
              <a:rPr lang="en-IN" sz="2400" dirty="0">
                <a:latin typeface="Times New Roman" panose="02020603050405020304" pitchFamily="18" charset="0"/>
                <a:cs typeface="Times New Roman" panose="02020603050405020304" pitchFamily="18" charset="0"/>
              </a:rPr>
              <a:t>fault as well as over current. </a:t>
            </a:r>
            <a:endParaRPr lang="en-IN" sz="2400" dirty="0" smtClean="0">
              <a:latin typeface="Times New Roman" panose="02020603050405020304" pitchFamily="18" charset="0"/>
              <a:cs typeface="Times New Roman" panose="02020603050405020304" pitchFamily="18" charset="0"/>
            </a:endParaRPr>
          </a:p>
          <a:p>
            <a:pPr algn="just"/>
            <a:r>
              <a:rPr lang="en-IN" sz="2400" dirty="0" smtClean="0">
                <a:latin typeface="Times New Roman" panose="02020603050405020304" pitchFamily="18" charset="0"/>
                <a:cs typeface="Times New Roman" panose="02020603050405020304" pitchFamily="18" charset="0"/>
              </a:rPr>
              <a:t>It </a:t>
            </a:r>
            <a:r>
              <a:rPr lang="en-IN" sz="2400" dirty="0">
                <a:latin typeface="Times New Roman" panose="02020603050405020304" pitchFamily="18" charset="0"/>
                <a:cs typeface="Times New Roman" panose="02020603050405020304" pitchFamily="18" charset="0"/>
              </a:rPr>
              <a:t>monitors the current difference </a:t>
            </a:r>
            <a:endParaRPr lang="en-IN" sz="2400" dirty="0" smtClean="0">
              <a:latin typeface="Times New Roman" panose="02020603050405020304" pitchFamily="18" charset="0"/>
              <a:cs typeface="Times New Roman" panose="02020603050405020304" pitchFamily="18" charset="0"/>
            </a:endParaRPr>
          </a:p>
          <a:p>
            <a:pPr marL="0" indent="0" algn="just">
              <a:buNone/>
            </a:pPr>
            <a:r>
              <a:rPr lang="en-IN" sz="2400" dirty="0" smtClean="0">
                <a:latin typeface="Times New Roman" panose="02020603050405020304" pitchFamily="18" charset="0"/>
                <a:cs typeface="Times New Roman" panose="02020603050405020304" pitchFamily="18" charset="0"/>
              </a:rPr>
              <a:t>     between </a:t>
            </a:r>
            <a:r>
              <a:rPr lang="en-IN" sz="2400" dirty="0">
                <a:latin typeface="Times New Roman" panose="02020603050405020304" pitchFamily="18" charset="0"/>
                <a:cs typeface="Times New Roman" panose="02020603050405020304" pitchFamily="18" charset="0"/>
              </a:rPr>
              <a:t>phase and neutral and if </a:t>
            </a:r>
            <a:endParaRPr lang="en-IN" sz="2400" dirty="0" smtClean="0">
              <a:latin typeface="Times New Roman" panose="02020603050405020304" pitchFamily="18" charset="0"/>
              <a:cs typeface="Times New Roman" panose="02020603050405020304" pitchFamily="18" charset="0"/>
            </a:endParaRPr>
          </a:p>
          <a:p>
            <a:pPr marL="0" indent="0" algn="just">
              <a:buNone/>
            </a:pPr>
            <a:r>
              <a:rPr lang="en-IN" sz="2400" dirty="0">
                <a:latin typeface="Times New Roman" panose="02020603050405020304" pitchFamily="18" charset="0"/>
                <a:cs typeface="Times New Roman" panose="02020603050405020304" pitchFamily="18" charset="0"/>
              </a:rPr>
              <a:t> </a:t>
            </a:r>
            <a:r>
              <a:rPr lang="en-IN" sz="2400" dirty="0" smtClean="0">
                <a:latin typeface="Times New Roman" panose="02020603050405020304" pitchFamily="18" charset="0"/>
                <a:cs typeface="Times New Roman" panose="02020603050405020304" pitchFamily="18" charset="0"/>
              </a:rPr>
              <a:t>    the </a:t>
            </a:r>
            <a:r>
              <a:rPr lang="en-IN" sz="2400" dirty="0">
                <a:latin typeface="Times New Roman" panose="02020603050405020304" pitchFamily="18" charset="0"/>
                <a:cs typeface="Times New Roman" panose="02020603050405020304" pitchFamily="18" charset="0"/>
              </a:rPr>
              <a:t>difference is more than </a:t>
            </a:r>
            <a:r>
              <a:rPr lang="en-IN" sz="2400" dirty="0" smtClean="0">
                <a:latin typeface="Times New Roman" panose="02020603050405020304" pitchFamily="18" charset="0"/>
                <a:cs typeface="Times New Roman" panose="02020603050405020304" pitchFamily="18" charset="0"/>
              </a:rPr>
              <a:t>rated</a:t>
            </a:r>
          </a:p>
          <a:p>
            <a:pPr marL="0" indent="0" algn="just">
              <a:buNone/>
            </a:pPr>
            <a:r>
              <a:rPr lang="en-IN" sz="2400" dirty="0">
                <a:latin typeface="Times New Roman" panose="02020603050405020304" pitchFamily="18" charset="0"/>
                <a:cs typeface="Times New Roman" panose="02020603050405020304" pitchFamily="18" charset="0"/>
              </a:rPr>
              <a:t> </a:t>
            </a:r>
            <a:r>
              <a:rPr lang="en-IN" sz="2400" dirty="0" smtClean="0">
                <a:latin typeface="Times New Roman" panose="02020603050405020304" pitchFamily="18" charset="0"/>
                <a:cs typeface="Times New Roman" panose="02020603050405020304" pitchFamily="18" charset="0"/>
              </a:rPr>
              <a:t>    value </a:t>
            </a:r>
            <a:r>
              <a:rPr lang="en-IN" sz="2400" dirty="0">
                <a:latin typeface="Times New Roman" panose="02020603050405020304" pitchFamily="18" charset="0"/>
                <a:cs typeface="Times New Roman" panose="02020603050405020304" pitchFamily="18" charset="0"/>
              </a:rPr>
              <a:t>say 200 milli amps it will trip</a:t>
            </a:r>
            <a:r>
              <a:rPr lang="en-IN" sz="2400" dirty="0" smtClean="0">
                <a:latin typeface="Times New Roman" panose="02020603050405020304" pitchFamily="18" charset="0"/>
                <a:cs typeface="Times New Roman" panose="02020603050405020304" pitchFamily="18" charset="0"/>
              </a:rPr>
              <a:t>.</a:t>
            </a:r>
          </a:p>
          <a:p>
            <a:endParaRPr lang="en-IN" sz="2400" dirty="0">
              <a:latin typeface="Times New Roman" panose="02020603050405020304" pitchFamily="18" charset="0"/>
              <a:cs typeface="Times New Roman" panose="02020603050405020304" pitchFamily="18" charset="0"/>
            </a:endParaRPr>
          </a:p>
          <a:p>
            <a:endParaRPr lang="en-IN" dirty="0"/>
          </a:p>
        </p:txBody>
      </p:sp>
      <p:pic>
        <p:nvPicPr>
          <p:cNvPr id="409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019800" y="990600"/>
            <a:ext cx="3124200" cy="411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55981186"/>
      </p:ext>
    </p:extLst>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P\Desktop\Basic electrical lab\Untitled1.png"/>
          <p:cNvPicPr>
            <a:picLocks noChangeAspect="1" noChangeArrowheads="1"/>
          </p:cNvPicPr>
          <p:nvPr/>
        </p:nvPicPr>
        <p:blipFill>
          <a:blip r:embed="rId2" cstate="print"/>
          <a:srcRect/>
          <a:stretch>
            <a:fillRect/>
          </a:stretch>
        </p:blipFill>
        <p:spPr bwMode="auto">
          <a:xfrm>
            <a:off x="-9525" y="142875"/>
            <a:ext cx="9163050" cy="6572250"/>
          </a:xfrm>
          <a:prstGeom prst="rect">
            <a:avLst/>
          </a:prstGeom>
          <a:noFill/>
        </p:spPr>
      </p:pic>
    </p:spTree>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90800"/>
            <a:ext cx="8229600" cy="1143000"/>
          </a:xfrm>
        </p:spPr>
        <p:txBody>
          <a:bodyPr>
            <a:normAutofit fontScale="90000"/>
          </a:bodyPr>
          <a:lstStyle/>
          <a:p>
            <a:r>
              <a:rPr lang="en-US" u="sng" dirty="0">
                <a:latin typeface="Times New Roman" panose="02020603050405020304" pitchFamily="18" charset="0"/>
                <a:cs typeface="Times New Roman" panose="02020603050405020304" pitchFamily="18" charset="0"/>
              </a:rPr>
              <a:t>ELECTRICAL WIRING ESTIMATING AND </a:t>
            </a:r>
            <a:r>
              <a:rPr lang="en-US" u="sng" dirty="0" smtClean="0">
                <a:latin typeface="Times New Roman" panose="02020603050405020304" pitchFamily="18" charset="0"/>
                <a:cs typeface="Times New Roman" panose="02020603050405020304" pitchFamily="18" charset="0"/>
              </a:rPr>
              <a:t>COSTING</a:t>
            </a:r>
            <a:endParaRPr lang="en-IN" dirty="0"/>
          </a:p>
        </p:txBody>
      </p:sp>
    </p:spTree>
    <p:extLst>
      <p:ext uri="{BB962C8B-B14F-4D97-AF65-F5344CB8AC3E}">
        <p14:creationId xmlns="" xmlns:p14="http://schemas.microsoft.com/office/powerpoint/2010/main" val="495921234"/>
      </p:ext>
    </p:extLst>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latin typeface="Times New Roman" panose="02020603050405020304" pitchFamily="18" charset="0"/>
                <a:cs typeface="Times New Roman" panose="02020603050405020304" pitchFamily="18" charset="0"/>
              </a:rPr>
              <a:t>PURPOSE OF ESTIMATING AND COSTING </a:t>
            </a:r>
            <a:endParaRPr lang="en-IN" sz="2800" dirty="0"/>
          </a:p>
        </p:txBody>
      </p:sp>
      <p:sp>
        <p:nvSpPr>
          <p:cNvPr id="3" name="Content Placeholder 2"/>
          <p:cNvSpPr>
            <a:spLocks noGrp="1"/>
          </p:cNvSpPr>
          <p:nvPr>
            <p:ph idx="1"/>
          </p:nvPr>
        </p:nvSpPr>
        <p:spPr/>
        <p:txBody>
          <a:bodyPr>
            <a:normAutofit/>
          </a:bodyPr>
          <a:lstStyle/>
          <a:p>
            <a:pPr>
              <a:lnSpc>
                <a:spcPct val="20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Cost of wiring materials used.</a:t>
            </a:r>
          </a:p>
          <a:p>
            <a:pPr>
              <a:lnSpc>
                <a:spcPct val="200000"/>
              </a:lnSpc>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Accessories </a:t>
            </a:r>
            <a:r>
              <a:rPr lang="en-US" dirty="0">
                <a:latin typeface="Times New Roman" panose="02020603050405020304" pitchFamily="18" charset="0"/>
                <a:cs typeface="Times New Roman" panose="02020603050405020304" pitchFamily="18" charset="0"/>
              </a:rPr>
              <a:t>required and their cost.</a:t>
            </a:r>
          </a:p>
          <a:p>
            <a:pPr>
              <a:lnSpc>
                <a:spcPct val="20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Labour cost.</a:t>
            </a:r>
          </a:p>
          <a:p>
            <a:pPr>
              <a:lnSpc>
                <a:spcPct val="20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Overhead expenses and profit of the contractor.</a:t>
            </a:r>
          </a:p>
          <a:p>
            <a:endParaRPr lang="en-IN" dirty="0"/>
          </a:p>
        </p:txBody>
      </p:sp>
    </p:spTree>
    <p:extLst>
      <p:ext uri="{BB962C8B-B14F-4D97-AF65-F5344CB8AC3E}">
        <p14:creationId xmlns="" xmlns:p14="http://schemas.microsoft.com/office/powerpoint/2010/main" val="615663215"/>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latin typeface="Times New Roman" panose="02020603050405020304" pitchFamily="18" charset="0"/>
                <a:cs typeface="Times New Roman" panose="02020603050405020304" pitchFamily="18" charset="0"/>
              </a:rPr>
              <a:t>ESSENTIAL ELEMENTS OF ESTIMATING AND COSTING</a:t>
            </a:r>
            <a:endParaRPr lang="en-IN" sz="2800" dirty="0"/>
          </a:p>
        </p:txBody>
      </p:sp>
      <p:sp>
        <p:nvSpPr>
          <p:cNvPr id="3" name="Content Placeholder 2"/>
          <p:cNvSpPr>
            <a:spLocks noGrp="1"/>
          </p:cNvSpPr>
          <p:nvPr>
            <p:ph idx="1"/>
          </p:nvPr>
        </p:nvSpPr>
        <p:spPr/>
        <p:txBody>
          <a:bodyPr/>
          <a:lstStyle/>
          <a:p>
            <a:pPr>
              <a:lnSpc>
                <a:spcPct val="20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Latest market cost of material</a:t>
            </a:r>
          </a:p>
          <a:p>
            <a:pPr>
              <a:lnSpc>
                <a:spcPct val="20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Price list and net prices</a:t>
            </a:r>
          </a:p>
          <a:p>
            <a:pPr>
              <a:lnSpc>
                <a:spcPct val="20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Calculation of material and </a:t>
            </a:r>
            <a:r>
              <a:rPr lang="en-US" dirty="0" err="1">
                <a:latin typeface="Times New Roman" panose="02020603050405020304" pitchFamily="18" charset="0"/>
                <a:cs typeface="Times New Roman" panose="02020603050405020304" pitchFamily="18" charset="0"/>
              </a:rPr>
              <a:t>labour</a:t>
            </a:r>
            <a:r>
              <a:rPr lang="en-US" dirty="0">
                <a:latin typeface="Times New Roman" panose="02020603050405020304" pitchFamily="18" charset="0"/>
                <a:cs typeface="Times New Roman" panose="02020603050405020304" pitchFamily="18" charset="0"/>
              </a:rPr>
              <a:t> cost</a:t>
            </a:r>
          </a:p>
          <a:p>
            <a:pPr>
              <a:lnSpc>
                <a:spcPct val="20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Specification of material</a:t>
            </a:r>
          </a:p>
          <a:p>
            <a:endParaRPr lang="en-IN" dirty="0"/>
          </a:p>
        </p:txBody>
      </p:sp>
    </p:spTree>
    <p:extLst>
      <p:ext uri="{BB962C8B-B14F-4D97-AF65-F5344CB8AC3E}">
        <p14:creationId xmlns="" xmlns:p14="http://schemas.microsoft.com/office/powerpoint/2010/main" val="1730434958"/>
      </p:ext>
    </p:extLst>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latin typeface="Times New Roman" panose="02020603050405020304" pitchFamily="18" charset="0"/>
                <a:cs typeface="Times New Roman" panose="02020603050405020304" pitchFamily="18" charset="0"/>
              </a:rPr>
              <a:t>WIRING SYSTEM</a:t>
            </a:r>
            <a:endParaRPr lang="en-IN" sz="2800" dirty="0"/>
          </a:p>
        </p:txBody>
      </p:sp>
      <p:sp>
        <p:nvSpPr>
          <p:cNvPr id="3" name="Content Placeholder 2"/>
          <p:cNvSpPr>
            <a:spLocks noGrp="1"/>
          </p:cNvSpPr>
          <p:nvPr>
            <p:ph idx="1"/>
          </p:nvPr>
        </p:nvSpPr>
        <p:spPr>
          <a:xfrm>
            <a:off x="381000" y="533400"/>
            <a:ext cx="8229600" cy="5257800"/>
          </a:xfrm>
        </p:spPr>
        <p:txBody>
          <a:bodyPr>
            <a:normAutofit fontScale="92500" lnSpcReduction="10000"/>
          </a:bodyPr>
          <a:lstStyle/>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network of wire connecting various accessories for distribution of electrical energy.</a:t>
            </a:r>
          </a:p>
          <a:p>
            <a:pPr marL="0" indent="0" algn="just">
              <a:buNone/>
            </a:pPr>
            <a:endParaRPr lang="en-US"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TYPES OF WIRING</a:t>
            </a:r>
          </a:p>
          <a:p>
            <a:pPr marL="800100" lvl="2" indent="0" algn="just">
              <a:lnSpc>
                <a:spcPct val="160000"/>
              </a:lnSpc>
            </a:pPr>
            <a:r>
              <a:rPr lang="en-US"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Surface </a:t>
            </a:r>
            <a:r>
              <a:rPr lang="en-US" sz="2800" dirty="0">
                <a:latin typeface="Times New Roman" panose="02020603050405020304" pitchFamily="18" charset="0"/>
                <a:cs typeface="Times New Roman" panose="02020603050405020304" pitchFamily="18" charset="0"/>
              </a:rPr>
              <a:t>Conduit wiring</a:t>
            </a:r>
          </a:p>
          <a:p>
            <a:pPr marL="800100" lvl="2" indent="0" algn="just">
              <a:lnSpc>
                <a:spcPct val="160000"/>
              </a:lnSpc>
            </a:pPr>
            <a:r>
              <a:rPr lang="en-US" sz="2800" dirty="0" smtClean="0">
                <a:latin typeface="Times New Roman" panose="02020603050405020304" pitchFamily="18" charset="0"/>
                <a:cs typeface="Times New Roman" panose="02020603050405020304" pitchFamily="18" charset="0"/>
              </a:rPr>
              <a:t>  Concealed </a:t>
            </a:r>
            <a:r>
              <a:rPr lang="en-US" sz="2800" dirty="0">
                <a:latin typeface="Times New Roman" panose="02020603050405020304" pitchFamily="18" charset="0"/>
                <a:cs typeface="Times New Roman" panose="02020603050405020304" pitchFamily="18" charset="0"/>
              </a:rPr>
              <a:t>Conduit wiring</a:t>
            </a:r>
          </a:p>
          <a:p>
            <a:pPr marL="800100" lvl="2" indent="0" algn="just">
              <a:lnSpc>
                <a:spcPct val="160000"/>
              </a:lnSpc>
            </a:pPr>
            <a:r>
              <a:rPr lang="en-US" sz="2800" dirty="0" smtClean="0">
                <a:latin typeface="Times New Roman" panose="02020603050405020304" pitchFamily="18" charset="0"/>
                <a:cs typeface="Times New Roman" panose="02020603050405020304" pitchFamily="18" charset="0"/>
              </a:rPr>
              <a:t>  Casing </a:t>
            </a:r>
            <a:r>
              <a:rPr lang="en-US" sz="2800" dirty="0">
                <a:latin typeface="Times New Roman" panose="02020603050405020304" pitchFamily="18" charset="0"/>
                <a:cs typeface="Times New Roman" panose="02020603050405020304" pitchFamily="18" charset="0"/>
              </a:rPr>
              <a:t>and Capping wiring</a:t>
            </a:r>
          </a:p>
          <a:p>
            <a:pPr marL="800100" lvl="2" indent="0" algn="just">
              <a:lnSpc>
                <a:spcPct val="160000"/>
              </a:lnSpc>
            </a:pPr>
            <a:r>
              <a:rPr lang="en-US" sz="2800" dirty="0" smtClean="0">
                <a:latin typeface="Times New Roman" panose="02020603050405020304" pitchFamily="18" charset="0"/>
                <a:cs typeface="Times New Roman" panose="02020603050405020304" pitchFamily="18" charset="0"/>
              </a:rPr>
              <a:t>  TRS </a:t>
            </a:r>
            <a:r>
              <a:rPr lang="en-US" sz="2800" dirty="0">
                <a:latin typeface="Times New Roman" panose="02020603050405020304" pitchFamily="18" charset="0"/>
                <a:cs typeface="Times New Roman" panose="02020603050405020304" pitchFamily="18" charset="0"/>
              </a:rPr>
              <a:t>wiring</a:t>
            </a:r>
          </a:p>
          <a:p>
            <a:pPr marL="800100" lvl="2" indent="0" algn="just">
              <a:lnSpc>
                <a:spcPct val="160000"/>
              </a:lnSpc>
            </a:pPr>
            <a:r>
              <a:rPr lang="en-US" sz="2800" dirty="0" smtClean="0">
                <a:latin typeface="Times New Roman" panose="02020603050405020304" pitchFamily="18" charset="0"/>
                <a:cs typeface="Times New Roman" panose="02020603050405020304" pitchFamily="18" charset="0"/>
              </a:rPr>
              <a:t>  Cleat </a:t>
            </a:r>
            <a:r>
              <a:rPr lang="en-US" sz="2800" dirty="0">
                <a:latin typeface="Times New Roman" panose="02020603050405020304" pitchFamily="18" charset="0"/>
                <a:cs typeface="Times New Roman" panose="02020603050405020304" pitchFamily="18" charset="0"/>
              </a:rPr>
              <a:t>wiring</a:t>
            </a:r>
          </a:p>
          <a:p>
            <a:pPr marL="0" indent="0" algn="just">
              <a:buNone/>
            </a:pPr>
            <a:r>
              <a:rPr lang="en-US" dirty="0">
                <a:latin typeface="Times New Roman" panose="02020603050405020304" pitchFamily="18" charset="0"/>
                <a:cs typeface="Times New Roman" panose="02020603050405020304" pitchFamily="18" charset="0"/>
              </a:rPr>
              <a:t> </a:t>
            </a:r>
            <a:endParaRPr lang="en-IN" dirty="0">
              <a:latin typeface="Times New Roman" panose="02020603050405020304" pitchFamily="18" charset="0"/>
              <a:cs typeface="Times New Roman" panose="02020603050405020304" pitchFamily="18" charset="0"/>
            </a:endParaRPr>
          </a:p>
          <a:p>
            <a:endParaRPr lang="en-IN" dirty="0"/>
          </a:p>
        </p:txBody>
      </p:sp>
    </p:spTree>
    <p:extLst>
      <p:ext uri="{BB962C8B-B14F-4D97-AF65-F5344CB8AC3E}">
        <p14:creationId xmlns="" xmlns:p14="http://schemas.microsoft.com/office/powerpoint/2010/main" val="2808313658"/>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linds(horizontal)">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blinds(horizontal)">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linds(horizontal)">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blinds(horizontal)">
                                      <p:cBhvr>
                                        <p:cTn id="3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u="sng" dirty="0">
                <a:latin typeface="Times New Roman" panose="02020603050405020304" pitchFamily="18" charset="0"/>
                <a:cs typeface="Times New Roman" panose="02020603050405020304" pitchFamily="18" charset="0"/>
              </a:rPr>
              <a:t>CONDUIT WIRING</a:t>
            </a:r>
            <a:endParaRPr lang="en-IN" sz="2800" dirty="0"/>
          </a:p>
        </p:txBody>
      </p:sp>
      <p:sp>
        <p:nvSpPr>
          <p:cNvPr id="3" name="Content Placeholder 2"/>
          <p:cNvSpPr>
            <a:spLocks noGrp="1"/>
          </p:cNvSpPr>
          <p:nvPr>
            <p:ph idx="1"/>
          </p:nvPr>
        </p:nvSpPr>
        <p:spPr/>
        <p:txBody>
          <a:bodyPr/>
          <a:lstStyle/>
          <a:p>
            <a:pPr algn="just"/>
            <a:r>
              <a:rPr lang="en-US" altLang="en-US" sz="2400" dirty="0">
                <a:latin typeface="Times New Roman" pitchFamily="18" charset="0"/>
                <a:cs typeface="Times New Roman" panose="02020603050405020304" pitchFamily="18" charset="0"/>
              </a:rPr>
              <a:t>In general, a conduit is defined as a tube or channel. Tubular conduit is the most commonly used material in electrical installations. When cables are drawn through the conduit and terminated at the outlet or switch points, the system of wiring is called conduit wiring</a:t>
            </a:r>
            <a:r>
              <a:rPr lang="en-US" altLang="en-US" sz="2400" dirty="0">
                <a:solidFill>
                  <a:srgbClr val="3333CC"/>
                </a:solidFill>
                <a:latin typeface="Times New Roman" pitchFamily="18" charset="0"/>
                <a:cs typeface="Times New Roman" panose="02020603050405020304" pitchFamily="18" charset="0"/>
              </a:rPr>
              <a:t>.</a:t>
            </a:r>
            <a:endParaRPr lang="en-IN" sz="2400" dirty="0">
              <a:latin typeface="Times New Roman" panose="02020603050405020304" pitchFamily="18" charset="0"/>
              <a:cs typeface="Times New Roman" panose="02020603050405020304" pitchFamily="18" charset="0"/>
            </a:endParaRPr>
          </a:p>
          <a:p>
            <a:endParaRPr lang="en-IN" dirty="0"/>
          </a:p>
        </p:txBody>
      </p:sp>
      <p:pic>
        <p:nvPicPr>
          <p:cNvPr id="512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362200" y="2514600"/>
            <a:ext cx="5511800" cy="2971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931491416"/>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linds(horizontal)">
                                      <p:cBhvr>
                                        <p:cTn id="7"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u="sng" dirty="0" smtClean="0">
                <a:latin typeface="Times New Roman" panose="02020603050405020304" pitchFamily="18" charset="0"/>
                <a:cs typeface="Times New Roman" panose="02020603050405020304" pitchFamily="18" charset="0"/>
              </a:rPr>
              <a:t>CONDUIT WIRING</a:t>
            </a:r>
            <a:endParaRPr lang="en-IN" sz="2800" b="1"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buFontTx/>
              <a:buNone/>
            </a:pPr>
            <a:r>
              <a:rPr lang="en-US" altLang="en-US" sz="2800" dirty="0" smtClean="0">
                <a:latin typeface="Times New Roman" pitchFamily="18" charset="0"/>
              </a:rPr>
              <a:t>There </a:t>
            </a:r>
            <a:r>
              <a:rPr lang="en-US" altLang="en-US" sz="2800" dirty="0">
                <a:latin typeface="Times New Roman" pitchFamily="18" charset="0"/>
              </a:rPr>
              <a:t>are four types of conduits used for wiring</a:t>
            </a:r>
            <a:r>
              <a:rPr lang="en-US" altLang="en-US" sz="2800" dirty="0" smtClean="0">
                <a:latin typeface="Times New Roman" pitchFamily="18" charset="0"/>
              </a:rPr>
              <a:t>.</a:t>
            </a:r>
          </a:p>
          <a:p>
            <a:pPr>
              <a:buFontTx/>
              <a:buNone/>
            </a:pPr>
            <a:endParaRPr lang="en-US" altLang="en-US" sz="2800" dirty="0">
              <a:latin typeface="Times New Roman" pitchFamily="18" charset="0"/>
            </a:endParaRPr>
          </a:p>
          <a:p>
            <a:pPr lvl="1">
              <a:lnSpc>
                <a:spcPct val="150000"/>
              </a:lnSpc>
              <a:buFont typeface="Wingdings" pitchFamily="2" charset="2"/>
              <a:buAutoNum type="arabicPeriod"/>
            </a:pPr>
            <a:r>
              <a:rPr lang="en-US" altLang="en-US" dirty="0">
                <a:latin typeface="Times New Roman" pitchFamily="18" charset="0"/>
              </a:rPr>
              <a:t>Rigid steel conduit</a:t>
            </a:r>
          </a:p>
          <a:p>
            <a:pPr lvl="1">
              <a:lnSpc>
                <a:spcPct val="150000"/>
              </a:lnSpc>
              <a:buFont typeface="Wingdings" pitchFamily="2" charset="2"/>
              <a:buAutoNum type="arabicPeriod"/>
            </a:pPr>
            <a:r>
              <a:rPr lang="en-US" altLang="en-US" dirty="0">
                <a:latin typeface="Times New Roman" pitchFamily="18" charset="0"/>
              </a:rPr>
              <a:t>Rigid non-metallic conduit</a:t>
            </a:r>
          </a:p>
          <a:p>
            <a:pPr lvl="1">
              <a:lnSpc>
                <a:spcPct val="150000"/>
              </a:lnSpc>
              <a:buFont typeface="Wingdings" pitchFamily="2" charset="2"/>
              <a:buAutoNum type="arabicPeriod"/>
            </a:pPr>
            <a:r>
              <a:rPr lang="en-US" altLang="en-US" dirty="0">
                <a:latin typeface="Times New Roman" pitchFamily="18" charset="0"/>
              </a:rPr>
              <a:t>Flexible steel conduit</a:t>
            </a:r>
          </a:p>
          <a:p>
            <a:pPr lvl="1">
              <a:lnSpc>
                <a:spcPct val="150000"/>
              </a:lnSpc>
              <a:buFont typeface="Wingdings" pitchFamily="2" charset="2"/>
              <a:buAutoNum type="arabicPeriod"/>
            </a:pPr>
            <a:r>
              <a:rPr lang="en-US" altLang="en-US" dirty="0">
                <a:latin typeface="Times New Roman" pitchFamily="18" charset="0"/>
              </a:rPr>
              <a:t>Flexible non metallic conduit.	</a:t>
            </a:r>
          </a:p>
          <a:p>
            <a:pPr>
              <a:lnSpc>
                <a:spcPct val="150000"/>
              </a:lnSpc>
            </a:pPr>
            <a:endParaRPr lang="en-IN" dirty="0"/>
          </a:p>
        </p:txBody>
      </p:sp>
    </p:spTree>
    <p:extLst>
      <p:ext uri="{BB962C8B-B14F-4D97-AF65-F5344CB8AC3E}">
        <p14:creationId xmlns="" xmlns:p14="http://schemas.microsoft.com/office/powerpoint/2010/main" val="2694131884"/>
      </p:ext>
    </p:extLst>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u="sng" dirty="0"/>
              <a:t>CASING AND CAPPING WIRING</a:t>
            </a:r>
            <a:endParaRPr lang="en-IN" sz="4000" dirty="0"/>
          </a:p>
        </p:txBody>
      </p:sp>
      <p:sp>
        <p:nvSpPr>
          <p:cNvPr id="3" name="Content Placeholder 2"/>
          <p:cNvSpPr>
            <a:spLocks noGrp="1"/>
          </p:cNvSpPr>
          <p:nvPr>
            <p:ph idx="1"/>
          </p:nvPr>
        </p:nvSpPr>
        <p:spPr/>
        <p:txBody>
          <a:bodyPr>
            <a:normAutofit/>
          </a:bodyPr>
          <a:lstStyle/>
          <a:p>
            <a:pPr algn="just">
              <a:lnSpc>
                <a:spcPct val="150000"/>
              </a:lnSpc>
            </a:pPr>
            <a:r>
              <a:rPr lang="en-US" altLang="en-US" sz="2500" dirty="0">
                <a:latin typeface="Times New Roman" panose="02020603050405020304" pitchFamily="18" charset="0"/>
                <a:cs typeface="Times New Roman" panose="02020603050405020304" pitchFamily="18" charset="0"/>
              </a:rPr>
              <a:t>This system of wiring is suitable for low voltage installation, in this wiring, cables like vulcanized rubber, insulated cables or plastic insulated cables are use and carried within the wood casing enclosures. </a:t>
            </a:r>
            <a:endParaRPr lang="en-US" altLang="en-US" sz="2500" dirty="0" smtClean="0">
              <a:latin typeface="Times New Roman" panose="02020603050405020304" pitchFamily="18" charset="0"/>
              <a:cs typeface="Times New Roman" panose="02020603050405020304" pitchFamily="18" charset="0"/>
            </a:endParaRPr>
          </a:p>
          <a:p>
            <a:pPr algn="just">
              <a:lnSpc>
                <a:spcPct val="150000"/>
              </a:lnSpc>
            </a:pPr>
            <a:r>
              <a:rPr lang="en-US" altLang="en-US" sz="2500" dirty="0" smtClean="0">
                <a:latin typeface="Times New Roman" panose="02020603050405020304" pitchFamily="18" charset="0"/>
                <a:cs typeface="Times New Roman" panose="02020603050405020304" pitchFamily="18" charset="0"/>
              </a:rPr>
              <a:t>The </a:t>
            </a:r>
            <a:r>
              <a:rPr lang="en-US" altLang="en-US" sz="2500" dirty="0">
                <a:latin typeface="Times New Roman" panose="02020603050405020304" pitchFamily="18" charset="0"/>
                <a:cs typeface="Times New Roman" panose="02020603050405020304" pitchFamily="18" charset="0"/>
              </a:rPr>
              <a:t>wood casing wiring system shall not be use in damp places and in ill-ventilated places, unless suitable precautions are taken.</a:t>
            </a:r>
          </a:p>
          <a:p>
            <a:pPr algn="just">
              <a:lnSpc>
                <a:spcPct val="150000"/>
              </a:lnSpc>
            </a:pPr>
            <a:endParaRPr lang="en-IN" sz="2500" dirty="0">
              <a:latin typeface="Times New Roman" panose="02020603050405020304" pitchFamily="18" charset="0"/>
              <a:cs typeface="Times New Roman" panose="02020603050405020304" pitchFamily="18" charset="0"/>
            </a:endParaRPr>
          </a:p>
          <a:p>
            <a:pPr marL="0" indent="0" algn="just">
              <a:lnSpc>
                <a:spcPct val="150000"/>
              </a:lnSpc>
              <a:buNone/>
            </a:pPr>
            <a:endParaRPr lang="en-IN" sz="25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622034940"/>
      </p:ext>
    </p:extLst>
  </p:cSld>
  <p:clrMapOvr>
    <a:masterClrMapping/>
  </p:clrMapOvr>
  <p:transition>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latin typeface="Times New Roman" panose="02020603050405020304" pitchFamily="18" charset="0"/>
                <a:cs typeface="Times New Roman" panose="02020603050405020304" pitchFamily="18" charset="0"/>
              </a:rPr>
              <a:t>CASING AND CAPPING WIRING</a:t>
            </a:r>
            <a:endParaRPr lang="en-IN"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gn="just"/>
            <a:r>
              <a:rPr lang="en-US" altLang="en-US" sz="2000" dirty="0">
                <a:latin typeface="Times New Roman" pitchFamily="18" charset="0"/>
                <a:cs typeface="Times New Roman" panose="02020603050405020304" pitchFamily="18" charset="0"/>
              </a:rPr>
              <a:t>All casing shall be of first class, seasoned teak wood or any other approved hardwood free from knots, shakes, saps or other defects, with all the sides planed to a smooth finish, and all sides well varnished, both inside and out side with pure shellac varnish. The casing shall have a grooved body with a beaded or plain- molded cover as desired.</a:t>
            </a:r>
          </a:p>
          <a:p>
            <a:pPr algn="just"/>
            <a:endParaRPr lang="en-IN" sz="2800" dirty="0">
              <a:latin typeface="Times New Roman" panose="02020603050405020304" pitchFamily="18" charset="0"/>
              <a:cs typeface="Times New Roman" panose="02020603050405020304" pitchFamily="18" charset="0"/>
            </a:endParaRPr>
          </a:p>
          <a:p>
            <a:pPr algn="just"/>
            <a:endParaRPr lang="en-IN" sz="2800" dirty="0">
              <a:latin typeface="Times New Roman" panose="02020603050405020304" pitchFamily="18" charset="0"/>
              <a:cs typeface="Times New Roman" panose="02020603050405020304" pitchFamily="18" charset="0"/>
            </a:endParaRPr>
          </a:p>
        </p:txBody>
      </p:sp>
      <p:pic>
        <p:nvPicPr>
          <p:cNvPr id="614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73050" y="2514600"/>
            <a:ext cx="8870950" cy="2749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993784820"/>
      </p:ext>
    </p:extLst>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u="sng" dirty="0" smtClean="0">
                <a:latin typeface="Times New Roman" pitchFamily="18" charset="0"/>
                <a:cs typeface="Times New Roman" pitchFamily="18" charset="0"/>
              </a:rPr>
              <a:t>ADVANTAGES OF ELECTRICAL ENERGY</a:t>
            </a:r>
            <a:endParaRPr lang="en-US" sz="2800" b="1" u="sng"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gn="just"/>
            <a:r>
              <a:rPr lang="en-US" dirty="0" smtClean="0">
                <a:latin typeface="Times New Roman" pitchFamily="18" charset="0"/>
                <a:cs typeface="Times New Roman" pitchFamily="18" charset="0"/>
              </a:rPr>
              <a:t>Its called  "</a:t>
            </a:r>
            <a:r>
              <a:rPr lang="en-US" b="1" dirty="0" smtClean="0">
                <a:latin typeface="Times New Roman" pitchFamily="18" charset="0"/>
                <a:cs typeface="Times New Roman" pitchFamily="18" charset="0"/>
              </a:rPr>
              <a:t>Clean and Green energy</a:t>
            </a:r>
            <a:r>
              <a:rPr lang="en-US" dirty="0" smtClean="0">
                <a:latin typeface="Times New Roman" pitchFamily="18" charset="0"/>
                <a:cs typeface="Times New Roman" pitchFamily="18" charset="0"/>
              </a:rPr>
              <a:t>"</a:t>
            </a:r>
          </a:p>
          <a:p>
            <a:pPr algn="just"/>
            <a:r>
              <a:rPr lang="en-US" dirty="0" smtClean="0">
                <a:latin typeface="Times New Roman" pitchFamily="18" charset="0"/>
                <a:cs typeface="Times New Roman" pitchFamily="18" charset="0"/>
              </a:rPr>
              <a:t>It can be easily converted to other form of energy.</a:t>
            </a:r>
          </a:p>
          <a:p>
            <a:pPr algn="just"/>
            <a:r>
              <a:rPr lang="en-US" dirty="0" smtClean="0">
                <a:latin typeface="Times New Roman" pitchFamily="18" charset="0"/>
                <a:cs typeface="Times New Roman" pitchFamily="18" charset="0"/>
              </a:rPr>
              <a:t>It is much cheaper than other forms of energy.</a:t>
            </a:r>
          </a:p>
          <a:p>
            <a:pPr algn="just"/>
            <a:r>
              <a:rPr lang="en-US" dirty="0" smtClean="0">
                <a:latin typeface="Times New Roman" pitchFamily="18" charset="0"/>
                <a:cs typeface="Times New Roman" pitchFamily="18" charset="0"/>
              </a:rPr>
              <a:t>It can be easily transmitted to various location very conveniently and efficiently.</a:t>
            </a:r>
          </a:p>
          <a:p>
            <a:pPr algn="just"/>
            <a:r>
              <a:rPr lang="en-US" dirty="0" smtClean="0">
                <a:latin typeface="Times New Roman" pitchFamily="18" charset="0"/>
                <a:cs typeface="Times New Roman" pitchFamily="18" charset="0"/>
              </a:rPr>
              <a:t>This form of energy can be controlled and monitored easily.</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2800" u="sng" dirty="0">
                <a:latin typeface="Times New Roman" panose="02020603050405020304" pitchFamily="18" charset="0"/>
                <a:cs typeface="Times New Roman" panose="02020603050405020304" pitchFamily="18" charset="0"/>
              </a:rPr>
              <a:t>CLEAT WIRING</a:t>
            </a:r>
            <a:endParaRPr lang="en-IN"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81000" y="685800"/>
            <a:ext cx="8229600" cy="5562600"/>
          </a:xfrm>
        </p:spPr>
        <p:txBody>
          <a:bodyPr>
            <a:normAutofit fontScale="92500" lnSpcReduction="10000"/>
          </a:bodyPr>
          <a:lstStyle/>
          <a:p>
            <a:pPr>
              <a:lnSpc>
                <a:spcPct val="80000"/>
              </a:lnSpc>
              <a:buFontTx/>
              <a:buNone/>
            </a:pPr>
            <a:endParaRPr lang="en-US" altLang="en-US" dirty="0">
              <a:latin typeface="Times New Roman" pitchFamily="18" charset="0"/>
            </a:endParaRPr>
          </a:p>
          <a:p>
            <a:pPr algn="just">
              <a:lnSpc>
                <a:spcPct val="150000"/>
              </a:lnSpc>
            </a:pPr>
            <a:r>
              <a:rPr lang="en-US" altLang="en-US" sz="2400" dirty="0" smtClean="0">
                <a:latin typeface="Times New Roman" pitchFamily="18" charset="0"/>
              </a:rPr>
              <a:t>Cleat </a:t>
            </a:r>
            <a:r>
              <a:rPr lang="en-US" altLang="en-US" sz="2400" dirty="0">
                <a:latin typeface="Times New Roman" pitchFamily="18" charset="0"/>
              </a:rPr>
              <a:t>wiring is recommended only for temporary installations</a:t>
            </a:r>
            <a:r>
              <a:rPr lang="en-US" altLang="en-US" sz="2400" dirty="0" smtClean="0">
                <a:latin typeface="Times New Roman" pitchFamily="18" charset="0"/>
              </a:rPr>
              <a:t>.</a:t>
            </a:r>
          </a:p>
          <a:p>
            <a:pPr algn="just">
              <a:lnSpc>
                <a:spcPct val="150000"/>
              </a:lnSpc>
            </a:pPr>
            <a:r>
              <a:rPr lang="en-US" altLang="en-US" sz="2400" dirty="0" smtClean="0">
                <a:latin typeface="Times New Roman" pitchFamily="18" charset="0"/>
              </a:rPr>
              <a:t> </a:t>
            </a:r>
            <a:r>
              <a:rPr lang="en-US" altLang="en-US" sz="2400" dirty="0">
                <a:latin typeface="Times New Roman" pitchFamily="18" charset="0"/>
              </a:rPr>
              <a:t>The cleats are made in pairs having bottom and top halves</a:t>
            </a:r>
            <a:r>
              <a:rPr lang="en-US" altLang="en-US" sz="2400" dirty="0" smtClean="0">
                <a:latin typeface="Times New Roman" pitchFamily="18" charset="0"/>
              </a:rPr>
              <a:t>.</a:t>
            </a:r>
          </a:p>
          <a:p>
            <a:pPr algn="just">
              <a:lnSpc>
                <a:spcPct val="150000"/>
              </a:lnSpc>
            </a:pPr>
            <a:r>
              <a:rPr lang="en-US" altLang="en-US" sz="2400" dirty="0" smtClean="0">
                <a:latin typeface="Times New Roman" pitchFamily="18" charset="0"/>
              </a:rPr>
              <a:t> </a:t>
            </a:r>
            <a:r>
              <a:rPr lang="en-US" altLang="en-US" sz="2400" dirty="0">
                <a:latin typeface="Times New Roman" pitchFamily="18" charset="0"/>
              </a:rPr>
              <a:t>The bottom half is grooved to receive the wire and the top half is for cable grip. </a:t>
            </a:r>
            <a:endParaRPr lang="en-US" altLang="en-US" sz="2400" dirty="0" smtClean="0">
              <a:latin typeface="Times New Roman" pitchFamily="18" charset="0"/>
            </a:endParaRPr>
          </a:p>
          <a:p>
            <a:pPr algn="just">
              <a:lnSpc>
                <a:spcPct val="150000"/>
              </a:lnSpc>
            </a:pPr>
            <a:r>
              <a:rPr lang="en-US" altLang="en-US" sz="2400" dirty="0" smtClean="0">
                <a:latin typeface="Times New Roman" pitchFamily="18" charset="0"/>
              </a:rPr>
              <a:t>Initially </a:t>
            </a:r>
            <a:r>
              <a:rPr lang="en-US" altLang="en-US" sz="2400" dirty="0">
                <a:latin typeface="Times New Roman" pitchFamily="18" charset="0"/>
              </a:rPr>
              <a:t>the bottom and top cleats are fixed on the wall loosely according to the layout. </a:t>
            </a:r>
            <a:endParaRPr lang="en-US" altLang="en-US" sz="2400" dirty="0" smtClean="0">
              <a:latin typeface="Times New Roman" pitchFamily="18" charset="0"/>
            </a:endParaRPr>
          </a:p>
          <a:p>
            <a:pPr algn="just">
              <a:lnSpc>
                <a:spcPct val="150000"/>
              </a:lnSpc>
            </a:pPr>
            <a:r>
              <a:rPr lang="en-US" altLang="en-US" sz="2400" dirty="0" smtClean="0">
                <a:latin typeface="Times New Roman" pitchFamily="18" charset="0"/>
              </a:rPr>
              <a:t>Then </a:t>
            </a:r>
            <a:r>
              <a:rPr lang="en-US" altLang="en-US" sz="2400" dirty="0">
                <a:latin typeface="Times New Roman" pitchFamily="18" charset="0"/>
              </a:rPr>
              <a:t>the cable is drawn, tensioned and the cleats are tightened by the screw. </a:t>
            </a:r>
            <a:endParaRPr lang="en-US" altLang="en-US" sz="2400" dirty="0" smtClean="0">
              <a:latin typeface="Times New Roman" pitchFamily="18" charset="0"/>
            </a:endParaRPr>
          </a:p>
          <a:p>
            <a:pPr algn="just">
              <a:lnSpc>
                <a:spcPct val="150000"/>
              </a:lnSpc>
            </a:pPr>
            <a:r>
              <a:rPr lang="en-US" altLang="en-US" sz="2400" dirty="0" smtClean="0">
                <a:latin typeface="Times New Roman" pitchFamily="18" charset="0"/>
              </a:rPr>
              <a:t>Cleats </a:t>
            </a:r>
            <a:r>
              <a:rPr lang="en-US" altLang="en-US" sz="2400" dirty="0">
                <a:latin typeface="Times New Roman" pitchFamily="18" charset="0"/>
              </a:rPr>
              <a:t>are of three types, having one, two or three grooves, so as to receive one, two or three wires.</a:t>
            </a:r>
          </a:p>
          <a:p>
            <a:endParaRPr lang="en-IN" dirty="0"/>
          </a:p>
        </p:txBody>
      </p:sp>
    </p:spTree>
    <p:extLst>
      <p:ext uri="{BB962C8B-B14F-4D97-AF65-F5344CB8AC3E}">
        <p14:creationId xmlns="" xmlns:p14="http://schemas.microsoft.com/office/powerpoint/2010/main" val="425041505"/>
      </p:ext>
    </p:extLst>
  </p:cSld>
  <p:clrMapOvr>
    <a:masterClrMapping/>
  </p:clrMapOvr>
  <p:transition>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u="sng" dirty="0" smtClean="0">
                <a:latin typeface="Times New Roman" panose="02020603050405020304" pitchFamily="18" charset="0"/>
                <a:cs typeface="Times New Roman" panose="02020603050405020304" pitchFamily="18" charset="0"/>
              </a:rPr>
              <a:t>CLEAT WIRING</a:t>
            </a:r>
            <a:endParaRPr lang="en-IN" sz="3200" b="1"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t>Wooden cleats.</a:t>
            </a:r>
            <a:endParaRPr lang="en-IN" dirty="0"/>
          </a:p>
        </p:txBody>
      </p:sp>
      <p:pic>
        <p:nvPicPr>
          <p:cNvPr id="717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19600" y="2286000"/>
            <a:ext cx="3912476" cy="30003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04800" y="2209800"/>
            <a:ext cx="3857625" cy="30003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965931613"/>
      </p:ext>
    </p:extLst>
  </p:cSld>
  <p:clrMapOvr>
    <a:masterClrMapping/>
  </p:clrMapOvr>
  <p:transition>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u="sng" dirty="0" smtClean="0">
                <a:latin typeface="Times New Roman" panose="02020603050405020304" pitchFamily="18" charset="0"/>
                <a:cs typeface="Times New Roman" panose="02020603050405020304" pitchFamily="18" charset="0"/>
              </a:rPr>
              <a:t>TRS WIRING</a:t>
            </a:r>
            <a:endParaRPr lang="en-IN" sz="3200" b="1"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just"/>
            <a:r>
              <a:rPr lang="en-IN" dirty="0">
                <a:latin typeface="Times New Roman" panose="02020603050405020304" pitchFamily="18" charset="0"/>
                <a:cs typeface="Times New Roman" panose="02020603050405020304" pitchFamily="18" charset="0"/>
              </a:rPr>
              <a:t>Tough Rubber Sheath </a:t>
            </a:r>
            <a:r>
              <a:rPr lang="en-IN" dirty="0" smtClean="0">
                <a:latin typeface="Times New Roman" panose="02020603050405020304" pitchFamily="18" charset="0"/>
                <a:cs typeface="Times New Roman" panose="02020603050405020304" pitchFamily="18" charset="0"/>
              </a:rPr>
              <a:t>cable</a:t>
            </a:r>
            <a:r>
              <a:rPr lang="en-IN" dirty="0">
                <a:latin typeface="Times New Roman" panose="02020603050405020304" pitchFamily="18" charset="0"/>
                <a:cs typeface="Times New Roman" panose="02020603050405020304" pitchFamily="18" charset="0"/>
              </a:rPr>
              <a:t> </a:t>
            </a:r>
            <a:r>
              <a:rPr lang="en-IN" dirty="0" smtClean="0">
                <a:latin typeface="Times New Roman" panose="02020603050405020304" pitchFamily="18" charset="0"/>
                <a:cs typeface="Times New Roman" panose="02020603050405020304" pitchFamily="18" charset="0"/>
              </a:rPr>
              <a:t>normally </a:t>
            </a:r>
            <a:r>
              <a:rPr lang="en-IN" dirty="0">
                <a:latin typeface="Times New Roman" panose="02020603050405020304" pitchFamily="18" charset="0"/>
                <a:cs typeface="Times New Roman" panose="02020603050405020304" pitchFamily="18" charset="0"/>
              </a:rPr>
              <a:t>consists of a black outer sheath of rubber with several </a:t>
            </a:r>
            <a:r>
              <a:rPr lang="en-IN" dirty="0" smtClean="0">
                <a:latin typeface="Times New Roman" panose="02020603050405020304" pitchFamily="18" charset="0"/>
                <a:cs typeface="Times New Roman" panose="02020603050405020304" pitchFamily="18" charset="0"/>
              </a:rPr>
              <a:t>conductors.</a:t>
            </a:r>
          </a:p>
          <a:p>
            <a:endParaRPr lang="en-IN" dirty="0">
              <a:latin typeface="Times New Roman" panose="02020603050405020304" pitchFamily="18" charset="0"/>
              <a:cs typeface="Times New Roman" panose="02020603050405020304" pitchFamily="18" charset="0"/>
            </a:endParaRPr>
          </a:p>
        </p:txBody>
      </p:sp>
      <p:pic>
        <p:nvPicPr>
          <p:cNvPr id="819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62000" y="2286000"/>
            <a:ext cx="2743200" cy="2286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267200" y="2514600"/>
            <a:ext cx="1981200" cy="230603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858000" y="2133600"/>
            <a:ext cx="1295400" cy="29051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191434102"/>
      </p:ext>
    </p:extLst>
  </p:cSld>
  <p:clrMapOvr>
    <a:masterClrMapping/>
  </p:clrMapOvr>
  <p:transition>
    <p:wedg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Times New Roman" pitchFamily="18" charset="0"/>
                <a:cs typeface="Times New Roman" pitchFamily="18" charset="0"/>
              </a:rPr>
              <a:t>EARTHING</a:t>
            </a: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p:txBody>
          <a:bodyPr/>
          <a:lstStyle/>
          <a:p>
            <a:endParaRPr lang="en-US" dirty="0"/>
          </a:p>
        </p:txBody>
      </p:sp>
    </p:spTree>
  </p:cSld>
  <p:clrMapOvr>
    <a:masterClrMapping/>
  </p:clrMapOvr>
  <p:transition>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What is Earthing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gn="just"/>
            <a:r>
              <a:rPr lang="en-US" dirty="0" smtClean="0">
                <a:latin typeface="Times New Roman" pitchFamily="18" charset="0"/>
                <a:cs typeface="Times New Roman" pitchFamily="18" charset="0"/>
              </a:rPr>
              <a:t>The process of connecting metallic bodies of all the electrical apparatus and equipment to huge mass of earth by a wire having negligible resistance is called Earthing.</a:t>
            </a:r>
          </a:p>
          <a:p>
            <a:endParaRPr lang="en-US" dirty="0"/>
          </a:p>
        </p:txBody>
      </p:sp>
      <p:pic>
        <p:nvPicPr>
          <p:cNvPr id="4" name="Picture 4" descr="C:\Users\SONY\Documents\My DAP Downloads\earth_fault_22R_circuit_animation.gif"/>
          <p:cNvPicPr>
            <a:picLocks noChangeAspect="1" noChangeArrowheads="1" noCrop="1"/>
          </p:cNvPicPr>
          <p:nvPr/>
        </p:nvPicPr>
        <p:blipFill>
          <a:blip r:embed="rId2" cstate="print"/>
          <a:srcRect/>
          <a:stretch>
            <a:fillRect/>
          </a:stretch>
        </p:blipFill>
        <p:spPr bwMode="auto">
          <a:xfrm>
            <a:off x="2667000" y="2133600"/>
            <a:ext cx="4876800" cy="3124200"/>
          </a:xfrm>
          <a:prstGeom prst="rect">
            <a:avLst/>
          </a:prstGeom>
          <a:noFill/>
        </p:spPr>
      </p:pic>
    </p:spTree>
  </p:cSld>
  <p:clrMapOvr>
    <a:masterClrMapping/>
  </p:clrMapOvr>
  <p:transition>
    <p:wedg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Objectives of Earthing</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gn="just">
              <a:buFontTx/>
              <a:buChar char="•"/>
            </a:pPr>
            <a:r>
              <a:rPr lang="en-IN" dirty="0" smtClean="0">
                <a:latin typeface="Times New Roman" pitchFamily="18" charset="0"/>
                <a:cs typeface="Times New Roman" pitchFamily="18" charset="0"/>
              </a:rPr>
              <a:t>Provide an alternative path for the fault current to flow so that it will  not endanger the user. </a:t>
            </a:r>
          </a:p>
          <a:p>
            <a:pPr algn="just">
              <a:buFontTx/>
              <a:buChar char="•"/>
            </a:pPr>
            <a:r>
              <a:rPr lang="en-IN" dirty="0" smtClean="0">
                <a:latin typeface="Times New Roman" pitchFamily="18" charset="0"/>
                <a:cs typeface="Times New Roman" pitchFamily="18" charset="0"/>
              </a:rPr>
              <a:t>Ensure that all exposed conductive parts do not reach a dangerous potential .</a:t>
            </a:r>
          </a:p>
          <a:p>
            <a:pPr algn="just">
              <a:buFontTx/>
              <a:buChar char="•"/>
            </a:pPr>
            <a:r>
              <a:rPr lang="en-IN" dirty="0" smtClean="0">
                <a:latin typeface="Times New Roman" pitchFamily="18" charset="0"/>
                <a:cs typeface="Times New Roman" pitchFamily="18" charset="0"/>
              </a:rPr>
              <a:t>Maintain the voltage at any part of an electrical system at a known value so as to prevent over current or excessive voltage on the appliances or equipment.</a:t>
            </a:r>
          </a:p>
          <a:p>
            <a:endParaRPr lang="en-US" dirty="0"/>
          </a:p>
        </p:txBody>
      </p:sp>
    </p:spTree>
  </p:cSld>
  <p:clrMapOvr>
    <a:masterClrMapping/>
  </p:clrMapOvr>
  <p:transition>
    <p:wedg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Good Earthing</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gn="just"/>
            <a:r>
              <a:rPr lang="en-US" dirty="0" smtClean="0">
                <a:latin typeface="Times New Roman" pitchFamily="18" charset="0"/>
                <a:cs typeface="Times New Roman" pitchFamily="18" charset="0"/>
              </a:rPr>
              <a:t>Good Earthing must have low impedance enough to ensure that sufficient current can flow through the safety device so that it disconnects  the supply ( &lt;0.4 sec ).</a:t>
            </a:r>
          </a:p>
          <a:p>
            <a:pPr algn="just"/>
            <a:r>
              <a:rPr lang="en-US" dirty="0" smtClean="0">
                <a:latin typeface="Times New Roman" pitchFamily="18" charset="0"/>
                <a:cs typeface="Times New Roman" pitchFamily="18" charset="0"/>
              </a:rPr>
              <a:t> Fault current is much more than the full load current of the circuit which melts the fuse.</a:t>
            </a:r>
          </a:p>
          <a:p>
            <a:pPr algn="just"/>
            <a:r>
              <a:rPr lang="en-US" dirty="0" smtClean="0">
                <a:latin typeface="Times New Roman" pitchFamily="18" charset="0"/>
                <a:cs typeface="Times New Roman" pitchFamily="18" charset="0"/>
              </a:rPr>
              <a:t> Hence, the appliance is disconnected automatically from the supply mains.</a:t>
            </a:r>
            <a:endParaRPr lang="en-US" dirty="0"/>
          </a:p>
        </p:txBody>
      </p:sp>
    </p:spTree>
  </p:cSld>
  <p:clrMapOvr>
    <a:masterClrMapping/>
  </p:clrMapOvr>
  <p:transition>
    <p:wedg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724400"/>
            <a:ext cx="8183880" cy="1051560"/>
          </a:xfrm>
        </p:spPr>
        <p:txBody>
          <a:bodyPr>
            <a:normAutofit/>
          </a:bodyPr>
          <a:lstStyle/>
          <a:p>
            <a:r>
              <a:rPr lang="en-US" dirty="0" smtClean="0">
                <a:latin typeface="Times New Roman" pitchFamily="18" charset="0"/>
                <a:cs typeface="Times New Roman" pitchFamily="18" charset="0"/>
              </a:rPr>
              <a:t>Qualities of Good Earthing</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nSpc>
                <a:spcPct val="150000"/>
              </a:lnSpc>
            </a:pPr>
            <a:r>
              <a:rPr lang="en-IN" dirty="0" smtClean="0">
                <a:latin typeface="Times New Roman" pitchFamily="18" charset="0"/>
                <a:cs typeface="Times New Roman" pitchFamily="18" charset="0"/>
              </a:rPr>
              <a:t>Must be of low electrical resistance </a:t>
            </a:r>
          </a:p>
          <a:p>
            <a:pPr>
              <a:lnSpc>
                <a:spcPct val="150000"/>
              </a:lnSpc>
              <a:buFontTx/>
              <a:buChar char="•"/>
            </a:pPr>
            <a:r>
              <a:rPr lang="en-IN" dirty="0" smtClean="0">
                <a:latin typeface="Times New Roman" pitchFamily="18" charset="0"/>
                <a:cs typeface="Times New Roman" pitchFamily="18" charset="0"/>
              </a:rPr>
              <a:t>Must be of good corrosion resistance </a:t>
            </a:r>
          </a:p>
          <a:p>
            <a:pPr>
              <a:lnSpc>
                <a:spcPct val="150000"/>
              </a:lnSpc>
              <a:buFontTx/>
              <a:buChar char="•"/>
            </a:pPr>
            <a:r>
              <a:rPr lang="en-IN" altLang="zh-CN" dirty="0" smtClean="0">
                <a:latin typeface="Times New Roman" pitchFamily="18" charset="0"/>
                <a:cs typeface="Times New Roman" pitchFamily="18" charset="0"/>
              </a:rPr>
              <a:t>Must be able to dissipate high fault current repeatedly</a:t>
            </a:r>
            <a:endParaRPr lang="en-IN" dirty="0" smtClean="0">
              <a:latin typeface="Times New Roman" pitchFamily="18" charset="0"/>
              <a:cs typeface="Times New Roman" pitchFamily="18" charset="0"/>
            </a:endParaRPr>
          </a:p>
          <a:p>
            <a:endParaRPr lang="en-US" dirty="0"/>
          </a:p>
        </p:txBody>
      </p:sp>
    </p:spTree>
  </p:cSld>
  <p:clrMapOvr>
    <a:masterClrMapping/>
  </p:clrMapOvr>
  <p:transition>
    <p:wedg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352800"/>
            <a:ext cx="8183880" cy="1051560"/>
          </a:xfrm>
        </p:spPr>
        <p:txBody>
          <a:bodyPr/>
          <a:lstStyle/>
          <a:p>
            <a:r>
              <a:rPr lang="en-US" dirty="0" smtClean="0">
                <a:latin typeface="Times New Roman" pitchFamily="18" charset="0"/>
                <a:cs typeface="Times New Roman" pitchFamily="18" charset="0"/>
              </a:rPr>
              <a:t>Methods of Earthing</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nSpc>
                <a:spcPct val="200000"/>
              </a:lnSpc>
            </a:pPr>
            <a:r>
              <a:rPr lang="en-US" dirty="0" smtClean="0">
                <a:latin typeface="Times New Roman" pitchFamily="18" charset="0"/>
                <a:cs typeface="Times New Roman" pitchFamily="18" charset="0"/>
              </a:rPr>
              <a:t>Conventional Earthing</a:t>
            </a:r>
          </a:p>
          <a:p>
            <a:pPr>
              <a:lnSpc>
                <a:spcPct val="200000"/>
              </a:lnSpc>
            </a:pPr>
            <a:r>
              <a:rPr lang="en-US" dirty="0" smtClean="0">
                <a:latin typeface="Times New Roman" pitchFamily="18" charset="0"/>
                <a:cs typeface="Times New Roman" pitchFamily="18" charset="0"/>
              </a:rPr>
              <a:t>Maintenance Free Earthing</a:t>
            </a:r>
          </a:p>
          <a:p>
            <a:pPr>
              <a:buNone/>
            </a:pPr>
            <a:endParaRPr lang="en-US" dirty="0" smtClean="0"/>
          </a:p>
          <a:p>
            <a:endParaRPr lang="en-US" dirty="0"/>
          </a:p>
        </p:txBody>
      </p:sp>
    </p:spTree>
  </p:cSld>
  <p:clrMapOvr>
    <a:masterClrMapping/>
  </p:clrMapOvr>
  <p:transition>
    <p:wedg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Maintenance Free Earthing</a:t>
            </a:r>
            <a:br>
              <a:rPr lang="en-US" dirty="0" smtClean="0">
                <a:latin typeface="Times New Roman" pitchFamily="18" charset="0"/>
                <a:cs typeface="Times New Roman" pitchFamily="18" charset="0"/>
              </a:rPr>
            </a:br>
            <a:endParaRPr lang="en-US" dirty="0"/>
          </a:p>
        </p:txBody>
      </p:sp>
      <p:sp>
        <p:nvSpPr>
          <p:cNvPr id="3" name="Content Placeholder 2"/>
          <p:cNvSpPr>
            <a:spLocks noGrp="1"/>
          </p:cNvSpPr>
          <p:nvPr>
            <p:ph idx="1"/>
          </p:nvPr>
        </p:nvSpPr>
        <p:spPr/>
        <p:txBody>
          <a:bodyPr>
            <a:normAutofit fontScale="92500" lnSpcReduction="20000"/>
          </a:bodyPr>
          <a:lstStyle/>
          <a:p>
            <a:pPr algn="just">
              <a:buFont typeface="Wingdings" pitchFamily="2" charset="2"/>
              <a:buChar char="v"/>
              <a:defRPr/>
            </a:pPr>
            <a:r>
              <a:rPr lang="en-US" dirty="0" smtClean="0">
                <a:latin typeface="Times New Roman" pitchFamily="18" charset="0"/>
                <a:cs typeface="Times New Roman" pitchFamily="18" charset="0"/>
              </a:rPr>
              <a:t> It </a:t>
            </a:r>
            <a:r>
              <a:rPr lang="en-US" dirty="0">
                <a:latin typeface="Times New Roman" pitchFamily="18" charset="0"/>
                <a:cs typeface="Times New Roman" pitchFamily="18" charset="0"/>
              </a:rPr>
              <a:t>is a new type of earthing system which is Readymade, standardized and scientifically developed. </a:t>
            </a:r>
          </a:p>
          <a:p>
            <a:pPr algn="just">
              <a:buNone/>
              <a:defRPr/>
            </a:pPr>
            <a:r>
              <a:rPr lang="en-US" dirty="0">
                <a:latin typeface="Times New Roman" pitchFamily="18" charset="0"/>
                <a:cs typeface="Times New Roman" pitchFamily="18" charset="0"/>
              </a:rPr>
              <a:t>    Its Benefits are</a:t>
            </a:r>
          </a:p>
          <a:p>
            <a:pPr algn="just">
              <a:defRPr/>
            </a:pPr>
            <a:r>
              <a:rPr lang="en-US" b="1" dirty="0">
                <a:latin typeface="Times New Roman" pitchFamily="18" charset="0"/>
                <a:cs typeface="Times New Roman" pitchFamily="18" charset="0"/>
              </a:rPr>
              <a:t>M</a:t>
            </a:r>
            <a:r>
              <a:rPr lang="en-US" b="1" dirty="0" smtClean="0">
                <a:latin typeface="Times New Roman" pitchFamily="18" charset="0"/>
                <a:cs typeface="Times New Roman" pitchFamily="18" charset="0"/>
              </a:rPr>
              <a:t>aintenance </a:t>
            </a:r>
            <a:r>
              <a:rPr lang="en-US" b="1" dirty="0">
                <a:latin typeface="Times New Roman" pitchFamily="18" charset="0"/>
                <a:cs typeface="Times New Roman" pitchFamily="18" charset="0"/>
              </a:rPr>
              <a:t>F</a:t>
            </a:r>
            <a:r>
              <a:rPr lang="en-US" b="1" dirty="0" smtClean="0">
                <a:latin typeface="Times New Roman" pitchFamily="18" charset="0"/>
                <a:cs typeface="Times New Roman" pitchFamily="18" charset="0"/>
              </a:rPr>
              <a:t>ree</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No need to pour water at regular interval- except in sandy soil. </a:t>
            </a:r>
          </a:p>
          <a:p>
            <a:pPr algn="just">
              <a:defRPr/>
            </a:pPr>
            <a:r>
              <a:rPr lang="en-US" b="1" dirty="0" smtClean="0">
                <a:latin typeface="Times New Roman" pitchFamily="18" charset="0"/>
                <a:cs typeface="Times New Roman" pitchFamily="18" charset="0"/>
              </a:rPr>
              <a:t>Consistency</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Maintain stable and consistent earth resistance around the year. </a:t>
            </a:r>
          </a:p>
          <a:p>
            <a:pPr algn="just">
              <a:defRPr/>
            </a:pPr>
            <a:r>
              <a:rPr lang="en-US" b="1" dirty="0" smtClean="0">
                <a:latin typeface="Times New Roman" pitchFamily="18" charset="0"/>
                <a:cs typeface="Times New Roman" pitchFamily="18" charset="0"/>
              </a:rPr>
              <a:t>More Surface Area</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The conductive compound creates a conductive zone, which provides the increased surface area for peak current dissipation. And also get stable reference point. </a:t>
            </a:r>
          </a:p>
          <a:p>
            <a:endParaRPr lang="en-US" dirty="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152400"/>
            <a:ext cx="7772400" cy="685800"/>
          </a:xfrm>
        </p:spPr>
        <p:txBody>
          <a:bodyPr>
            <a:normAutofit/>
          </a:bodyPr>
          <a:lstStyle/>
          <a:p>
            <a:r>
              <a:rPr lang="en-US" sz="3600" u="sng" dirty="0">
                <a:latin typeface="Times New Roman" pitchFamily="18" charset="0"/>
                <a:cs typeface="Times New Roman" pitchFamily="18" charset="0"/>
              </a:rPr>
              <a:t>Electrical Systems</a:t>
            </a:r>
          </a:p>
        </p:txBody>
      </p:sp>
      <p:sp>
        <p:nvSpPr>
          <p:cNvPr id="5123" name="Text Box 3"/>
          <p:cNvSpPr txBox="1">
            <a:spLocks noChangeArrowheads="1"/>
          </p:cNvSpPr>
          <p:nvPr/>
        </p:nvSpPr>
        <p:spPr bwMode="auto">
          <a:xfrm>
            <a:off x="457200" y="1143000"/>
            <a:ext cx="8397876" cy="369332"/>
          </a:xfrm>
          <a:prstGeom prst="rect">
            <a:avLst/>
          </a:prstGeom>
          <a:noFill/>
          <a:ln w="9525">
            <a:noFill/>
            <a:miter lim="800000"/>
            <a:headEnd/>
            <a:tailEnd/>
          </a:ln>
          <a:effectLst/>
        </p:spPr>
        <p:txBody>
          <a:bodyPr wrap="square">
            <a:spAutoFit/>
          </a:bodyPr>
          <a:lstStyle/>
          <a:p>
            <a:pPr>
              <a:buFont typeface="Wingdings" pitchFamily="2" charset="2"/>
              <a:buChar char="v"/>
            </a:pPr>
            <a:r>
              <a:rPr lang="en-US" b="1" dirty="0" smtClean="0">
                <a:latin typeface="Times New Roman" pitchFamily="18" charset="0"/>
                <a:cs typeface="Times New Roman" pitchFamily="18" charset="0"/>
              </a:rPr>
              <a:t>  Current </a:t>
            </a:r>
            <a:r>
              <a:rPr lang="en-US" dirty="0">
                <a:latin typeface="Times New Roman" pitchFamily="18" charset="0"/>
                <a:cs typeface="Times New Roman" pitchFamily="18" charset="0"/>
              </a:rPr>
              <a:t>current flow is created when voltage moves </a:t>
            </a:r>
            <a:r>
              <a:rPr lang="en-US" dirty="0" smtClean="0">
                <a:latin typeface="Times New Roman" pitchFamily="18" charset="0"/>
                <a:cs typeface="Times New Roman" pitchFamily="18" charset="0"/>
              </a:rPr>
              <a:t>electrons </a:t>
            </a:r>
            <a:r>
              <a:rPr lang="en-US" dirty="0">
                <a:latin typeface="Times New Roman" pitchFamily="18" charset="0"/>
                <a:cs typeface="Times New Roman" pitchFamily="18" charset="0"/>
              </a:rPr>
              <a:t>through a conductor.</a:t>
            </a:r>
            <a:r>
              <a:rPr lang="en-US" b="1" u="sng" dirty="0">
                <a:latin typeface="Times New Roman" pitchFamily="18" charset="0"/>
                <a:cs typeface="Times New Roman" pitchFamily="18" charset="0"/>
              </a:rPr>
              <a:t> </a:t>
            </a:r>
          </a:p>
        </p:txBody>
      </p:sp>
      <p:sp>
        <p:nvSpPr>
          <p:cNvPr id="5124" name="Text Box 4"/>
          <p:cNvSpPr txBox="1">
            <a:spLocks noChangeArrowheads="1"/>
          </p:cNvSpPr>
          <p:nvPr/>
        </p:nvSpPr>
        <p:spPr bwMode="auto">
          <a:xfrm>
            <a:off x="2057400" y="1676400"/>
            <a:ext cx="3509230" cy="369332"/>
          </a:xfrm>
          <a:prstGeom prst="rect">
            <a:avLst/>
          </a:prstGeom>
          <a:noFill/>
          <a:ln w="9525">
            <a:noFill/>
            <a:miter lim="800000"/>
            <a:headEnd/>
            <a:tailEnd/>
          </a:ln>
          <a:effectLst/>
        </p:spPr>
        <p:txBody>
          <a:bodyPr wrap="none">
            <a:spAutoFit/>
          </a:bodyPr>
          <a:lstStyle/>
          <a:p>
            <a:pPr>
              <a:buFontTx/>
              <a:buChar char="•"/>
            </a:pPr>
            <a:r>
              <a:rPr lang="en-US" dirty="0" smtClean="0"/>
              <a:t> This </a:t>
            </a:r>
            <a:r>
              <a:rPr lang="en-US" dirty="0"/>
              <a:t>flow is measured in </a:t>
            </a:r>
            <a:r>
              <a:rPr lang="en-US" b="1" u="sng" dirty="0" smtClean="0"/>
              <a:t>Amperes</a:t>
            </a:r>
            <a:endParaRPr lang="en-US" b="1" u="sng" dirty="0"/>
          </a:p>
        </p:txBody>
      </p:sp>
      <p:sp>
        <p:nvSpPr>
          <p:cNvPr id="5125" name="Text Box 5"/>
          <p:cNvSpPr txBox="1">
            <a:spLocks noChangeArrowheads="1"/>
          </p:cNvSpPr>
          <p:nvPr/>
        </p:nvSpPr>
        <p:spPr bwMode="auto">
          <a:xfrm>
            <a:off x="2057400" y="2133600"/>
            <a:ext cx="5443541" cy="369332"/>
          </a:xfrm>
          <a:prstGeom prst="rect">
            <a:avLst/>
          </a:prstGeom>
          <a:noFill/>
          <a:ln w="9525">
            <a:noFill/>
            <a:miter lim="800000"/>
            <a:headEnd/>
            <a:tailEnd/>
          </a:ln>
          <a:effectLst/>
        </p:spPr>
        <p:txBody>
          <a:bodyPr wrap="none">
            <a:spAutoFit/>
          </a:bodyPr>
          <a:lstStyle/>
          <a:p>
            <a:pPr>
              <a:buFontTx/>
              <a:buChar char="•"/>
            </a:pPr>
            <a:r>
              <a:rPr lang="en-US" dirty="0" smtClean="0">
                <a:latin typeface="Times New Roman" pitchFamily="18" charset="0"/>
                <a:cs typeface="Times New Roman" pitchFamily="18" charset="0"/>
              </a:rPr>
              <a:t>  Must </a:t>
            </a:r>
            <a:r>
              <a:rPr lang="en-US" dirty="0">
                <a:latin typeface="Times New Roman" pitchFamily="18" charset="0"/>
                <a:cs typeface="Times New Roman" pitchFamily="18" charset="0"/>
              </a:rPr>
              <a:t>be a complete circuit before the current can flow.</a:t>
            </a:r>
          </a:p>
        </p:txBody>
      </p:sp>
      <p:sp>
        <p:nvSpPr>
          <p:cNvPr id="5126" name="Text Box 6"/>
          <p:cNvSpPr txBox="1">
            <a:spLocks noChangeArrowheads="1"/>
          </p:cNvSpPr>
          <p:nvPr/>
        </p:nvSpPr>
        <p:spPr bwMode="auto">
          <a:xfrm>
            <a:off x="914400" y="2667000"/>
            <a:ext cx="3900427" cy="369332"/>
          </a:xfrm>
          <a:prstGeom prst="rect">
            <a:avLst/>
          </a:prstGeom>
          <a:noFill/>
          <a:ln w="9525">
            <a:noFill/>
            <a:miter lim="800000"/>
            <a:headEnd/>
            <a:tailEnd/>
          </a:ln>
          <a:effectLst/>
        </p:spPr>
        <p:txBody>
          <a:bodyPr wrap="none">
            <a:spAutoFit/>
          </a:bodyPr>
          <a:lstStyle/>
          <a:p>
            <a:pPr>
              <a:buFont typeface="Wingdings" pitchFamily="2" charset="2"/>
              <a:buChar char="Ø"/>
            </a:pPr>
            <a:r>
              <a:rPr lang="en-US" b="1" u="sng"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DC</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Direct Current flow (</a:t>
            </a:r>
            <a:r>
              <a:rPr lang="en-US" i="1" dirty="0">
                <a:latin typeface="Times New Roman" pitchFamily="18" charset="0"/>
                <a:cs typeface="Times New Roman" pitchFamily="18" charset="0"/>
              </a:rPr>
              <a:t>Automotive)</a:t>
            </a:r>
            <a:endParaRPr lang="en-US" dirty="0">
              <a:latin typeface="Times New Roman" pitchFamily="18" charset="0"/>
              <a:cs typeface="Times New Roman" pitchFamily="18" charset="0"/>
            </a:endParaRPr>
          </a:p>
        </p:txBody>
      </p:sp>
      <p:sp>
        <p:nvSpPr>
          <p:cNvPr id="5127" name="Text Box 7"/>
          <p:cNvSpPr txBox="1">
            <a:spLocks noChangeArrowheads="1"/>
          </p:cNvSpPr>
          <p:nvPr/>
        </p:nvSpPr>
        <p:spPr bwMode="auto">
          <a:xfrm>
            <a:off x="838200" y="4114800"/>
            <a:ext cx="6234464" cy="369332"/>
          </a:xfrm>
          <a:prstGeom prst="rect">
            <a:avLst/>
          </a:prstGeom>
          <a:noFill/>
          <a:ln w="9525">
            <a:noFill/>
            <a:miter lim="800000"/>
            <a:headEnd/>
            <a:tailEnd/>
          </a:ln>
          <a:effectLst/>
        </p:spPr>
        <p:txBody>
          <a:bodyPr wrap="none">
            <a:spAutoFit/>
          </a:bodyPr>
          <a:lstStyle/>
          <a:p>
            <a:pPr>
              <a:buFont typeface="Wingdings" pitchFamily="2" charset="2"/>
              <a:buChar char="Ø"/>
            </a:pPr>
            <a:r>
              <a:rPr lang="en-US" b="1" dirty="0" smtClean="0">
                <a:latin typeface="Times New Roman" pitchFamily="18" charset="0"/>
                <a:cs typeface="Times New Roman" pitchFamily="18" charset="0"/>
              </a:rPr>
              <a:t> AC</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Alternating Current it changes its direction of flow (</a:t>
            </a:r>
            <a:r>
              <a:rPr lang="en-US" i="1" dirty="0">
                <a:latin typeface="Times New Roman" pitchFamily="18" charset="0"/>
                <a:cs typeface="Times New Roman" pitchFamily="18" charset="0"/>
              </a:rPr>
              <a:t>House</a:t>
            </a:r>
            <a:r>
              <a:rPr lang="en-US" dirty="0">
                <a:latin typeface="Times New Roman" pitchFamily="18" charset="0"/>
                <a:cs typeface="Times New Roman" pitchFamily="18" charset="0"/>
              </a:rPr>
              <a:t>)</a:t>
            </a:r>
          </a:p>
        </p:txBody>
      </p:sp>
      <p:pic>
        <p:nvPicPr>
          <p:cNvPr id="5129" name="Picture 9" descr="emf2_mov"/>
          <p:cNvPicPr>
            <a:picLocks noChangeAspect="1" noChangeArrowheads="1" noCrop="1"/>
          </p:cNvPicPr>
          <p:nvPr/>
        </p:nvPicPr>
        <p:blipFill>
          <a:blip r:embed="rId2" cstate="print"/>
          <a:srcRect/>
          <a:stretch>
            <a:fillRect/>
          </a:stretch>
        </p:blipFill>
        <p:spPr bwMode="auto">
          <a:xfrm>
            <a:off x="3581400" y="4495800"/>
            <a:ext cx="1928813" cy="1524000"/>
          </a:xfrm>
          <a:prstGeom prst="rect">
            <a:avLst/>
          </a:prstGeom>
          <a:noFill/>
        </p:spPr>
      </p:pic>
      <p:pic>
        <p:nvPicPr>
          <p:cNvPr id="5131" name="Picture 11" descr="222px-TypesOfDirectCurrentDiagram"/>
          <p:cNvPicPr>
            <a:picLocks noChangeAspect="1" noChangeArrowheads="1"/>
          </p:cNvPicPr>
          <p:nvPr/>
        </p:nvPicPr>
        <p:blipFill>
          <a:blip r:embed="rId3" cstate="print"/>
          <a:srcRect/>
          <a:stretch>
            <a:fillRect/>
          </a:stretch>
        </p:blipFill>
        <p:spPr bwMode="auto">
          <a:xfrm>
            <a:off x="6324600" y="2438400"/>
            <a:ext cx="1676400" cy="1525588"/>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additive="base">
                                        <p:cTn id="7" dur="500" fill="hold"/>
                                        <p:tgtEl>
                                          <p:spTgt spid="5123"/>
                                        </p:tgtEl>
                                        <p:attrNameLst>
                                          <p:attrName>ppt_x</p:attrName>
                                        </p:attrNameLst>
                                      </p:cBhvr>
                                      <p:tavLst>
                                        <p:tav tm="0">
                                          <p:val>
                                            <p:strVal val="0-#ppt_w/2"/>
                                          </p:val>
                                        </p:tav>
                                        <p:tav tm="100000">
                                          <p:val>
                                            <p:strVal val="#ppt_x"/>
                                          </p:val>
                                        </p:tav>
                                      </p:tavLst>
                                    </p:anim>
                                    <p:anim calcmode="lin" valueType="num">
                                      <p:cBhvr additive="base">
                                        <p:cTn id="8" dur="500" fill="hold"/>
                                        <p:tgtEl>
                                          <p:spTgt spid="512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24"/>
                                        </p:tgtEl>
                                        <p:attrNameLst>
                                          <p:attrName>style.visibility</p:attrName>
                                        </p:attrNameLst>
                                      </p:cBhvr>
                                      <p:to>
                                        <p:strVal val="visible"/>
                                      </p:to>
                                    </p:set>
                                    <p:anim calcmode="lin" valueType="num">
                                      <p:cBhvr additive="base">
                                        <p:cTn id="13" dur="500" fill="hold"/>
                                        <p:tgtEl>
                                          <p:spTgt spid="5124"/>
                                        </p:tgtEl>
                                        <p:attrNameLst>
                                          <p:attrName>ppt_x</p:attrName>
                                        </p:attrNameLst>
                                      </p:cBhvr>
                                      <p:tavLst>
                                        <p:tav tm="0">
                                          <p:val>
                                            <p:strVal val="0-#ppt_w/2"/>
                                          </p:val>
                                        </p:tav>
                                        <p:tav tm="100000">
                                          <p:val>
                                            <p:strVal val="#ppt_x"/>
                                          </p:val>
                                        </p:tav>
                                      </p:tavLst>
                                    </p:anim>
                                    <p:anim calcmode="lin" valueType="num">
                                      <p:cBhvr additive="base">
                                        <p:cTn id="14" dur="500" fill="hold"/>
                                        <p:tgtEl>
                                          <p:spTgt spid="512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125"/>
                                        </p:tgtEl>
                                        <p:attrNameLst>
                                          <p:attrName>style.visibility</p:attrName>
                                        </p:attrNameLst>
                                      </p:cBhvr>
                                      <p:to>
                                        <p:strVal val="visible"/>
                                      </p:to>
                                    </p:set>
                                    <p:anim calcmode="lin" valueType="num">
                                      <p:cBhvr additive="base">
                                        <p:cTn id="19" dur="500" fill="hold"/>
                                        <p:tgtEl>
                                          <p:spTgt spid="5125"/>
                                        </p:tgtEl>
                                        <p:attrNameLst>
                                          <p:attrName>ppt_x</p:attrName>
                                        </p:attrNameLst>
                                      </p:cBhvr>
                                      <p:tavLst>
                                        <p:tav tm="0">
                                          <p:val>
                                            <p:strVal val="0-#ppt_w/2"/>
                                          </p:val>
                                        </p:tav>
                                        <p:tav tm="100000">
                                          <p:val>
                                            <p:strVal val="#ppt_x"/>
                                          </p:val>
                                        </p:tav>
                                      </p:tavLst>
                                    </p:anim>
                                    <p:anim calcmode="lin" valueType="num">
                                      <p:cBhvr additive="base">
                                        <p:cTn id="20" dur="500" fill="hold"/>
                                        <p:tgtEl>
                                          <p:spTgt spid="512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6"/>
                                        </p:tgtEl>
                                        <p:attrNameLst>
                                          <p:attrName>style.visibility</p:attrName>
                                        </p:attrNameLst>
                                      </p:cBhvr>
                                      <p:to>
                                        <p:strVal val="visible"/>
                                      </p:to>
                                    </p:set>
                                    <p:anim calcmode="lin" valueType="num">
                                      <p:cBhvr additive="base">
                                        <p:cTn id="25" dur="500" fill="hold"/>
                                        <p:tgtEl>
                                          <p:spTgt spid="5126"/>
                                        </p:tgtEl>
                                        <p:attrNameLst>
                                          <p:attrName>ppt_x</p:attrName>
                                        </p:attrNameLst>
                                      </p:cBhvr>
                                      <p:tavLst>
                                        <p:tav tm="0">
                                          <p:val>
                                            <p:strVal val="0-#ppt_w/2"/>
                                          </p:val>
                                        </p:tav>
                                        <p:tav tm="100000">
                                          <p:val>
                                            <p:strVal val="#ppt_x"/>
                                          </p:val>
                                        </p:tav>
                                      </p:tavLst>
                                    </p:anim>
                                    <p:anim calcmode="lin" valueType="num">
                                      <p:cBhvr additive="base">
                                        <p:cTn id="26" dur="500" fill="hold"/>
                                        <p:tgtEl>
                                          <p:spTgt spid="512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5131"/>
                                        </p:tgtEl>
                                        <p:attrNameLst>
                                          <p:attrName>style.visibility</p:attrName>
                                        </p:attrNameLst>
                                      </p:cBhvr>
                                      <p:to>
                                        <p:strVal val="visible"/>
                                      </p:to>
                                    </p:set>
                                    <p:anim calcmode="lin" valueType="num">
                                      <p:cBhvr additive="base">
                                        <p:cTn id="31" dur="500" fill="hold"/>
                                        <p:tgtEl>
                                          <p:spTgt spid="5131"/>
                                        </p:tgtEl>
                                        <p:attrNameLst>
                                          <p:attrName>ppt_x</p:attrName>
                                        </p:attrNameLst>
                                      </p:cBhvr>
                                      <p:tavLst>
                                        <p:tav tm="0">
                                          <p:val>
                                            <p:strVal val="1+#ppt_w/2"/>
                                          </p:val>
                                        </p:tav>
                                        <p:tav tm="100000">
                                          <p:val>
                                            <p:strVal val="#ppt_x"/>
                                          </p:val>
                                        </p:tav>
                                      </p:tavLst>
                                    </p:anim>
                                    <p:anim calcmode="lin" valueType="num">
                                      <p:cBhvr additive="base">
                                        <p:cTn id="32" dur="500" fill="hold"/>
                                        <p:tgtEl>
                                          <p:spTgt spid="513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127"/>
                                        </p:tgtEl>
                                        <p:attrNameLst>
                                          <p:attrName>style.visibility</p:attrName>
                                        </p:attrNameLst>
                                      </p:cBhvr>
                                      <p:to>
                                        <p:strVal val="visible"/>
                                      </p:to>
                                    </p:set>
                                    <p:anim calcmode="lin" valueType="num">
                                      <p:cBhvr additive="base">
                                        <p:cTn id="37" dur="500" fill="hold"/>
                                        <p:tgtEl>
                                          <p:spTgt spid="5127"/>
                                        </p:tgtEl>
                                        <p:attrNameLst>
                                          <p:attrName>ppt_x</p:attrName>
                                        </p:attrNameLst>
                                      </p:cBhvr>
                                      <p:tavLst>
                                        <p:tav tm="0">
                                          <p:val>
                                            <p:strVal val="0-#ppt_w/2"/>
                                          </p:val>
                                        </p:tav>
                                        <p:tav tm="100000">
                                          <p:val>
                                            <p:strVal val="#ppt_x"/>
                                          </p:val>
                                        </p:tav>
                                      </p:tavLst>
                                    </p:anim>
                                    <p:anim calcmode="lin" valueType="num">
                                      <p:cBhvr additive="base">
                                        <p:cTn id="38" dur="500" fill="hold"/>
                                        <p:tgtEl>
                                          <p:spTgt spid="512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129"/>
                                        </p:tgtEl>
                                        <p:attrNameLst>
                                          <p:attrName>style.visibility</p:attrName>
                                        </p:attrNameLst>
                                      </p:cBhvr>
                                      <p:to>
                                        <p:strVal val="visible"/>
                                      </p:to>
                                    </p:set>
                                    <p:anim calcmode="lin" valueType="num">
                                      <p:cBhvr additive="base">
                                        <p:cTn id="43" dur="500" fill="hold"/>
                                        <p:tgtEl>
                                          <p:spTgt spid="5129"/>
                                        </p:tgtEl>
                                        <p:attrNameLst>
                                          <p:attrName>ppt_x</p:attrName>
                                        </p:attrNameLst>
                                      </p:cBhvr>
                                      <p:tavLst>
                                        <p:tav tm="0">
                                          <p:val>
                                            <p:strVal val="#ppt_x"/>
                                          </p:val>
                                        </p:tav>
                                        <p:tav tm="100000">
                                          <p:val>
                                            <p:strVal val="#ppt_x"/>
                                          </p:val>
                                        </p:tav>
                                      </p:tavLst>
                                    </p:anim>
                                    <p:anim calcmode="lin" valueType="num">
                                      <p:cBhvr additive="base">
                                        <p:cTn id="44" dur="500" fill="hold"/>
                                        <p:tgtEl>
                                          <p:spTgt spid="51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autoUpdateAnimBg="0"/>
      <p:bldP spid="5124" grpId="0" autoUpdateAnimBg="0"/>
      <p:bldP spid="5125" grpId="0" autoUpdateAnimBg="0"/>
      <p:bldP spid="5126" grpId="0" autoUpdateAnimBg="0"/>
      <p:bldP spid="5127" grpId="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381000"/>
            <a:ext cx="8229600" cy="1143000"/>
          </a:xfrm>
        </p:spPr>
        <p:txBody>
          <a:bodyPr/>
          <a:lstStyle/>
          <a:p>
            <a:r>
              <a:rPr lang="en-US" dirty="0" smtClean="0"/>
              <a:t>Contd...</a:t>
            </a:r>
            <a:endParaRPr lang="en-US" dirty="0"/>
          </a:p>
        </p:txBody>
      </p:sp>
      <p:sp>
        <p:nvSpPr>
          <p:cNvPr id="3" name="Content Placeholder 2"/>
          <p:cNvSpPr>
            <a:spLocks noGrp="1"/>
          </p:cNvSpPr>
          <p:nvPr>
            <p:ph idx="1"/>
          </p:nvPr>
        </p:nvSpPr>
        <p:spPr/>
        <p:txBody>
          <a:bodyPr/>
          <a:lstStyle/>
          <a:p>
            <a:pPr>
              <a:lnSpc>
                <a:spcPct val="150000"/>
              </a:lnSpc>
            </a:pPr>
            <a:r>
              <a:rPr lang="en-US" b="1" dirty="0" smtClean="0">
                <a:latin typeface="Times New Roman" pitchFamily="18" charset="0"/>
                <a:cs typeface="Times New Roman" pitchFamily="18" charset="0"/>
              </a:rPr>
              <a:t>Low Earth Resistance</a:t>
            </a:r>
            <a:r>
              <a:rPr lang="en-US" dirty="0" smtClean="0">
                <a:latin typeface="Times New Roman" pitchFamily="18" charset="0"/>
                <a:cs typeface="Times New Roman" pitchFamily="18" charset="0"/>
              </a:rPr>
              <a:t>: Highly conductive. Carries high peak current repeatedly. </a:t>
            </a:r>
          </a:p>
          <a:p>
            <a:pPr>
              <a:lnSpc>
                <a:spcPct val="150000"/>
              </a:lnSpc>
            </a:pPr>
            <a:r>
              <a:rPr lang="en-US" b="1" dirty="0" smtClean="0">
                <a:latin typeface="Times New Roman" pitchFamily="18" charset="0"/>
                <a:cs typeface="Times New Roman" pitchFamily="18" charset="0"/>
              </a:rPr>
              <a:t>No Corrosion</a:t>
            </a:r>
            <a:r>
              <a:rPr lang="en-US" b="1" dirty="0">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pPr>
              <a:lnSpc>
                <a:spcPct val="150000"/>
              </a:lnSpc>
            </a:pPr>
            <a:r>
              <a:rPr lang="en-US" b="1" dirty="0" smtClean="0">
                <a:latin typeface="Times New Roman" pitchFamily="18" charset="0"/>
                <a:cs typeface="Times New Roman" pitchFamily="18" charset="0"/>
              </a:rPr>
              <a:t>Long Life. </a:t>
            </a:r>
          </a:p>
          <a:p>
            <a:pPr>
              <a:lnSpc>
                <a:spcPct val="150000"/>
              </a:lnSpc>
            </a:pPr>
            <a:r>
              <a:rPr lang="en-US" b="1" dirty="0" smtClean="0">
                <a:latin typeface="Times New Roman" pitchFamily="18" charset="0"/>
                <a:cs typeface="Times New Roman" pitchFamily="18" charset="0"/>
              </a:rPr>
              <a:t>Easy Installation. </a:t>
            </a:r>
          </a:p>
          <a:p>
            <a:endParaRPr lang="en-US" dirty="0"/>
          </a:p>
        </p:txBody>
      </p:sp>
    </p:spTree>
  </p:cSld>
  <p:clrMapOvr>
    <a:masterClrMapping/>
  </p:clrMapOvr>
  <p:transition>
    <p:wedg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Methods of Conventional Earthing</a:t>
            </a:r>
            <a:endParaRPr lang="en-US" dirty="0"/>
          </a:p>
        </p:txBody>
      </p:sp>
      <p:sp>
        <p:nvSpPr>
          <p:cNvPr id="3" name="Content Placeholder 2"/>
          <p:cNvSpPr>
            <a:spLocks noGrp="1"/>
          </p:cNvSpPr>
          <p:nvPr>
            <p:ph idx="1"/>
          </p:nvPr>
        </p:nvSpPr>
        <p:spPr/>
        <p:txBody>
          <a:bodyPr/>
          <a:lstStyle/>
          <a:p>
            <a:pPr marL="514350" indent="-514350">
              <a:lnSpc>
                <a:spcPct val="150000"/>
              </a:lnSpc>
              <a:buFont typeface="Arial" charset="0"/>
              <a:buAutoNum type="arabicPeriod"/>
            </a:pPr>
            <a:r>
              <a:rPr lang="en-US" dirty="0" smtClean="0">
                <a:latin typeface="Times New Roman" pitchFamily="18" charset="0"/>
                <a:cs typeface="Times New Roman" pitchFamily="18" charset="0"/>
              </a:rPr>
              <a:t>Plate Earthing</a:t>
            </a:r>
          </a:p>
          <a:p>
            <a:pPr marL="514350" indent="-514350">
              <a:lnSpc>
                <a:spcPct val="150000"/>
              </a:lnSpc>
              <a:buFont typeface="Arial" charset="0"/>
              <a:buAutoNum type="arabicPeriod"/>
            </a:pPr>
            <a:r>
              <a:rPr lang="en-US" dirty="0" smtClean="0">
                <a:latin typeface="Times New Roman" pitchFamily="18" charset="0"/>
                <a:cs typeface="Times New Roman" pitchFamily="18" charset="0"/>
              </a:rPr>
              <a:t>Pipe Earthing</a:t>
            </a:r>
          </a:p>
          <a:p>
            <a:pPr marL="514350" indent="-514350">
              <a:lnSpc>
                <a:spcPct val="150000"/>
              </a:lnSpc>
              <a:buFont typeface="Arial" charset="0"/>
              <a:buAutoNum type="arabicPeriod"/>
            </a:pPr>
            <a:r>
              <a:rPr lang="en-US" dirty="0" smtClean="0">
                <a:latin typeface="Times New Roman" pitchFamily="18" charset="0"/>
                <a:cs typeface="Times New Roman" pitchFamily="18" charset="0"/>
              </a:rPr>
              <a:t>Rod Earthing</a:t>
            </a:r>
          </a:p>
          <a:p>
            <a:pPr marL="514350" indent="-514350">
              <a:lnSpc>
                <a:spcPct val="150000"/>
              </a:lnSpc>
              <a:buFont typeface="Arial" charset="0"/>
              <a:buAutoNum type="arabicPeriod"/>
            </a:pPr>
            <a:r>
              <a:rPr lang="en-US" dirty="0" smtClean="0">
                <a:latin typeface="Times New Roman" pitchFamily="18" charset="0"/>
                <a:cs typeface="Times New Roman" pitchFamily="18" charset="0"/>
              </a:rPr>
              <a:t>Strip Earthing</a:t>
            </a:r>
          </a:p>
          <a:p>
            <a:pPr marL="514350" indent="-514350">
              <a:lnSpc>
                <a:spcPct val="150000"/>
              </a:lnSpc>
              <a:buFont typeface="Arial" charset="0"/>
              <a:buAutoNum type="arabicPeriod"/>
            </a:pPr>
            <a:r>
              <a:rPr lang="en-US" dirty="0" smtClean="0">
                <a:latin typeface="Times New Roman" pitchFamily="18" charset="0"/>
                <a:cs typeface="Times New Roman" pitchFamily="18" charset="0"/>
              </a:rPr>
              <a:t>Earthing through Water Mains</a:t>
            </a:r>
          </a:p>
          <a:p>
            <a:endParaRPr lang="en-US" dirty="0"/>
          </a:p>
        </p:txBody>
      </p:sp>
    </p:spTree>
  </p:cSld>
  <p:clrMapOvr>
    <a:masterClrMapping/>
  </p:clrMapOvr>
  <p:transition>
    <p:wedg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Plate Earthing</a:t>
            </a:r>
            <a:r>
              <a:rPr lang="en-US" dirty="0" smtClean="0"/>
              <a:t>.</a:t>
            </a:r>
            <a:endParaRPr lang="en-US" dirty="0"/>
          </a:p>
        </p:txBody>
      </p:sp>
      <p:sp>
        <p:nvSpPr>
          <p:cNvPr id="3" name="Content Placeholder 2"/>
          <p:cNvSpPr>
            <a:spLocks noGrp="1"/>
          </p:cNvSpPr>
          <p:nvPr>
            <p:ph idx="1"/>
          </p:nvPr>
        </p:nvSpPr>
        <p:spPr/>
        <p:txBody>
          <a:bodyPr>
            <a:normAutofit fontScale="92500"/>
          </a:bodyPr>
          <a:lstStyle/>
          <a:p>
            <a:pPr marL="609600" indent="-609600" algn="just"/>
            <a:r>
              <a:rPr lang="en-US" dirty="0" smtClean="0">
                <a:latin typeface="Times New Roman" pitchFamily="18" charset="0"/>
                <a:cs typeface="Times New Roman" pitchFamily="18" charset="0"/>
              </a:rPr>
              <a:t>In this type of earthing plate either of copper or of G.I. is buried into the ground at a depth of not less than 3 meter from the ground level.</a:t>
            </a:r>
          </a:p>
          <a:p>
            <a:pPr marL="609600" indent="-609600" algn="just"/>
            <a:r>
              <a:rPr lang="en-US" dirty="0" smtClean="0">
                <a:latin typeface="Times New Roman" pitchFamily="18" charset="0"/>
                <a:cs typeface="Times New Roman" pitchFamily="18" charset="0"/>
              </a:rPr>
              <a:t>The earth plate is embedded in alternative layer of coke and salts for a minimum thickness of about 15cm.</a:t>
            </a:r>
          </a:p>
          <a:p>
            <a:pPr marL="609600" indent="-609600" algn="just"/>
            <a:r>
              <a:rPr lang="en-US" dirty="0" smtClean="0">
                <a:latin typeface="Times New Roman" pitchFamily="18" charset="0"/>
                <a:cs typeface="Times New Roman" pitchFamily="18" charset="0"/>
              </a:rPr>
              <a:t>The earth wire(copper wire for copper plate earthing and G.I. wire for G.I. plate earthing) is securely bolted to an earth plate with the help of bolt nut and washer made of copper, in case of copper plate earthing and of G.I. in case of G.I. plate earthing.</a:t>
            </a:r>
          </a:p>
          <a:p>
            <a:endParaRPr lang="en-US" dirty="0"/>
          </a:p>
        </p:txBody>
      </p:sp>
    </p:spTree>
  </p:cSld>
  <p:clrMapOvr>
    <a:masterClrMapping/>
  </p:clrMapOvr>
  <p:transition>
    <p:wedg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Plate Earthing</a:t>
            </a:r>
            <a:endParaRPr lang="en-US" dirty="0">
              <a:latin typeface="Times New Roman" pitchFamily="18" charset="0"/>
              <a:cs typeface="Times New Roman" pitchFamily="18" charset="0"/>
            </a:endParaRPr>
          </a:p>
        </p:txBody>
      </p:sp>
      <p:pic>
        <p:nvPicPr>
          <p:cNvPr id="1026" name="Picture 2" descr="J:\2.JPG"/>
          <p:cNvPicPr>
            <a:picLocks noChangeAspect="1" noChangeArrowheads="1"/>
          </p:cNvPicPr>
          <p:nvPr/>
        </p:nvPicPr>
        <p:blipFill>
          <a:blip r:embed="rId2" cstate="print"/>
          <a:srcRect/>
          <a:stretch>
            <a:fillRect/>
          </a:stretch>
        </p:blipFill>
        <p:spPr bwMode="auto">
          <a:xfrm>
            <a:off x="457200" y="609600"/>
            <a:ext cx="7924800" cy="4724399"/>
          </a:xfrm>
          <a:prstGeom prst="rect">
            <a:avLst/>
          </a:prstGeom>
          <a:noFill/>
        </p:spPr>
      </p:pic>
    </p:spTree>
  </p:cSld>
  <p:clrMapOvr>
    <a:masterClrMapping/>
  </p:clrMapOvr>
  <p:transition>
    <p:wedg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Pipe Earthing</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4525963"/>
          </a:xfrm>
        </p:spPr>
        <p:txBody>
          <a:bodyPr>
            <a:noAutofit/>
          </a:bodyPr>
          <a:lstStyle/>
          <a:p>
            <a:pPr marL="609600" indent="-609600" algn="just"/>
            <a:r>
              <a:rPr lang="en-US" sz="2200" dirty="0" smtClean="0">
                <a:latin typeface="Times New Roman" pitchFamily="18" charset="0"/>
                <a:cs typeface="Times New Roman" pitchFamily="18" charset="0"/>
              </a:rPr>
              <a:t>Pipe earthing is best form of earthing and it is cheap also.</a:t>
            </a:r>
          </a:p>
          <a:p>
            <a:pPr marL="609600" indent="-609600" algn="just"/>
            <a:r>
              <a:rPr lang="en-US" sz="2200" dirty="0" smtClean="0">
                <a:latin typeface="Times New Roman" pitchFamily="18" charset="0"/>
                <a:cs typeface="Times New Roman" pitchFamily="18" charset="0"/>
              </a:rPr>
              <a:t>But the wire is embedded upto the wet soil.</a:t>
            </a:r>
          </a:p>
          <a:p>
            <a:pPr marL="609600" indent="-609600" algn="just"/>
            <a:r>
              <a:rPr lang="en-US" sz="2200" dirty="0" smtClean="0">
                <a:latin typeface="Times New Roman" pitchFamily="18" charset="0"/>
                <a:cs typeface="Times New Roman" pitchFamily="18" charset="0"/>
              </a:rPr>
              <a:t>The earth wire are fastened to the top section of the pipe with nut and bolts.</a:t>
            </a:r>
          </a:p>
          <a:p>
            <a:pPr marL="609600" indent="-609600" algn="just"/>
            <a:r>
              <a:rPr lang="en-US" sz="2200" dirty="0" smtClean="0">
                <a:latin typeface="Times New Roman" pitchFamily="18" charset="0"/>
                <a:cs typeface="Times New Roman" pitchFamily="18" charset="0"/>
              </a:rPr>
              <a:t>The pit area arround the GI pipe filled with salt and coal mixture for improving the soil conditions and efficiency of the earthing system.</a:t>
            </a:r>
          </a:p>
          <a:p>
            <a:pPr marL="609600" indent="-609600" algn="just"/>
            <a:r>
              <a:rPr lang="en-US" sz="2200" dirty="0" smtClean="0">
                <a:latin typeface="Times New Roman" pitchFamily="18" charset="0"/>
                <a:cs typeface="Times New Roman" pitchFamily="18" charset="0"/>
              </a:rPr>
              <a:t>It can take heavy leakage current for the same electrode size in comparison to plate earthing.</a:t>
            </a:r>
          </a:p>
          <a:p>
            <a:pPr marL="609600" indent="-609600" algn="just"/>
            <a:r>
              <a:rPr lang="en-US" sz="2200" dirty="0" smtClean="0">
                <a:latin typeface="Times New Roman" pitchFamily="18" charset="0"/>
                <a:cs typeface="Times New Roman" pitchFamily="18" charset="0"/>
              </a:rPr>
              <a:t>The earth wire connection with GI pipes being above the ground level can be checked for carrying out continuity test as and when desired, while in plate earthing it is difficult.</a:t>
            </a:r>
          </a:p>
          <a:p>
            <a:pPr marL="609600" indent="-609600" algn="just"/>
            <a:r>
              <a:rPr lang="en-US" sz="2200" dirty="0" smtClean="0">
                <a:latin typeface="Times New Roman" pitchFamily="18" charset="0"/>
                <a:cs typeface="Times New Roman" pitchFamily="18" charset="0"/>
              </a:rPr>
              <a:t>In summmer season to have an effective earthing three or four bucket of water is put through the funnel for better continuity of earthing.</a:t>
            </a:r>
            <a:endParaRPr lang="en-US" sz="2200" dirty="0"/>
          </a:p>
        </p:txBody>
      </p:sp>
    </p:spTree>
  </p:cSld>
  <p:clrMapOvr>
    <a:masterClrMapping/>
  </p:clrMapOvr>
  <p:transition>
    <p:wedg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Pipe Earthing</a:t>
            </a:r>
            <a:endParaRPr lang="en-US" dirty="0">
              <a:latin typeface="Times New Roman" pitchFamily="18" charset="0"/>
              <a:cs typeface="Times New Roman" pitchFamily="18" charset="0"/>
            </a:endParaRPr>
          </a:p>
        </p:txBody>
      </p:sp>
      <p:pic>
        <p:nvPicPr>
          <p:cNvPr id="2050" name="Picture 2" descr="J:\1.JPG"/>
          <p:cNvPicPr>
            <a:picLocks noChangeAspect="1" noChangeArrowheads="1"/>
          </p:cNvPicPr>
          <p:nvPr/>
        </p:nvPicPr>
        <p:blipFill>
          <a:blip r:embed="rId2" cstate="print"/>
          <a:srcRect/>
          <a:stretch>
            <a:fillRect/>
          </a:stretch>
        </p:blipFill>
        <p:spPr bwMode="auto">
          <a:xfrm>
            <a:off x="1905000" y="533400"/>
            <a:ext cx="4724400" cy="5029200"/>
          </a:xfrm>
          <a:prstGeom prst="rect">
            <a:avLst/>
          </a:prstGeom>
          <a:noFill/>
        </p:spPr>
      </p:pic>
    </p:spTree>
  </p:cSld>
  <p:clrMapOvr>
    <a:masterClrMapping/>
  </p:clrMapOvr>
  <p:transition>
    <p:wedg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Rod Earthing</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20000"/>
          </a:bodyPr>
          <a:lstStyle/>
          <a:p>
            <a:pPr algn="just">
              <a:spcBef>
                <a:spcPct val="50000"/>
              </a:spcBef>
            </a:pPr>
            <a:r>
              <a:rPr lang="en-US" dirty="0" smtClean="0">
                <a:latin typeface="Times New Roman" pitchFamily="18" charset="0"/>
                <a:cs typeface="Times New Roman" pitchFamily="18" charset="0"/>
              </a:rPr>
              <a:t>In this system of earthing 12.5mm diameter solid rods of copper 16mm diameter solid rod of GI or steel or hollow section of 25mm GI pipe of length not less than 3 meters are driven vertically into the earth. </a:t>
            </a:r>
          </a:p>
          <a:p>
            <a:pPr algn="just">
              <a:spcBef>
                <a:spcPct val="50000"/>
              </a:spcBef>
            </a:pPr>
            <a:r>
              <a:rPr lang="en-US" dirty="0" smtClean="0">
                <a:latin typeface="Times New Roman" pitchFamily="18" charset="0"/>
                <a:cs typeface="Times New Roman" pitchFamily="18" charset="0"/>
              </a:rPr>
              <a:t>In order to increase the embeded length of electrod under the ground, which is some time necessary to reduce the earth resistance to desired value more than one rod section are hammered one above the other.</a:t>
            </a:r>
          </a:p>
          <a:p>
            <a:pPr algn="just">
              <a:spcBef>
                <a:spcPct val="50000"/>
              </a:spcBef>
            </a:pPr>
            <a:r>
              <a:rPr lang="en-US" dirty="0" smtClean="0">
                <a:latin typeface="Times New Roman" pitchFamily="18" charset="0"/>
                <a:cs typeface="Times New Roman" pitchFamily="18" charset="0"/>
              </a:rPr>
              <a:t>This system of earthing is suitable for area which are sandy in character .</a:t>
            </a:r>
          </a:p>
          <a:p>
            <a:pPr algn="just">
              <a:spcBef>
                <a:spcPct val="50000"/>
              </a:spcBef>
            </a:pPr>
            <a:r>
              <a:rPr lang="en-US" dirty="0" smtClean="0">
                <a:latin typeface="Times New Roman" pitchFamily="18" charset="0"/>
                <a:cs typeface="Times New Roman" pitchFamily="18" charset="0"/>
              </a:rPr>
              <a:t>This system of earthing is very cheap</a:t>
            </a:r>
          </a:p>
          <a:p>
            <a:endParaRPr lang="en-US" dirty="0"/>
          </a:p>
        </p:txBody>
      </p:sp>
    </p:spTree>
  </p:cSld>
  <p:clrMapOvr>
    <a:masterClrMapping/>
  </p:clrMapOvr>
  <p:transition>
    <p:wedg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fontScale="90000"/>
          </a:bodyPr>
          <a:lstStyle/>
          <a:p>
            <a:pPr lvl="0"/>
            <a:r>
              <a:rPr lang="en-US" dirty="0">
                <a:latin typeface="Times New Roman" pitchFamily="18" charset="0"/>
                <a:cs typeface="Times New Roman" pitchFamily="18" charset="0"/>
              </a:rPr>
              <a:t>STRIP OR WIRE EARTHING </a:t>
            </a:r>
            <a:r>
              <a:rPr lang="en-US" dirty="0">
                <a:effectLst>
                  <a:outerShdw blurRad="38100" dist="38100" dir="2700000" algn="tl">
                    <a:srgbClr val="000000">
                      <a:alpha val="43137"/>
                    </a:srgbClr>
                  </a:outerShdw>
                </a:effectLst>
                <a:latin typeface="Times New Roman" pitchFamily="18" charset="0"/>
                <a:cs typeface="Times New Roman" pitchFamily="18" charset="0"/>
              </a:rPr>
              <a:t/>
            </a:r>
            <a:br>
              <a:rPr lang="en-US" dirty="0">
                <a:effectLst>
                  <a:outerShdw blurRad="38100" dist="38100" dir="2700000" algn="tl">
                    <a:srgbClr val="000000">
                      <a:alpha val="43137"/>
                    </a:srgbClr>
                  </a:outerShdw>
                </a:effectLst>
                <a:latin typeface="Times New Roman" pitchFamily="18" charset="0"/>
                <a:cs typeface="Times New Roman" pitchFamily="18" charset="0"/>
              </a:rPr>
            </a:br>
            <a:endParaRPr lang="en-US" dirty="0"/>
          </a:p>
        </p:txBody>
      </p:sp>
      <p:sp>
        <p:nvSpPr>
          <p:cNvPr id="3" name="Content Placeholder 2"/>
          <p:cNvSpPr>
            <a:spLocks noGrp="1"/>
          </p:cNvSpPr>
          <p:nvPr>
            <p:ph idx="1"/>
          </p:nvPr>
        </p:nvSpPr>
        <p:spPr>
          <a:xfrm>
            <a:off x="457200" y="838200"/>
            <a:ext cx="8229600" cy="5287963"/>
          </a:xfrm>
        </p:spPr>
        <p:txBody>
          <a:bodyPr>
            <a:noAutofit/>
          </a:bodyPr>
          <a:lstStyle/>
          <a:p>
            <a:pPr algn="just">
              <a:lnSpc>
                <a:spcPct val="120000"/>
              </a:lnSpc>
              <a:spcBef>
                <a:spcPct val="50000"/>
              </a:spcBef>
            </a:pPr>
            <a:r>
              <a:rPr lang="en-US" sz="2000" dirty="0" smtClean="0">
                <a:latin typeface="Times New Roman" pitchFamily="18" charset="0"/>
                <a:cs typeface="Times New Roman" pitchFamily="18" charset="0"/>
              </a:rPr>
              <a:t>In this system of earthing strip electrod of cross section not less than 25mm into 1.6mm of copper or 25mm * 4mm of GI or steel are burried in horizontal trenches of minimum depth of 0.5m</a:t>
            </a:r>
          </a:p>
          <a:p>
            <a:pPr algn="just">
              <a:lnSpc>
                <a:spcPct val="120000"/>
              </a:lnSpc>
              <a:spcBef>
                <a:spcPct val="50000"/>
              </a:spcBef>
            </a:pPr>
            <a:r>
              <a:rPr lang="en-US" sz="2000" dirty="0" smtClean="0">
                <a:latin typeface="Times New Roman" pitchFamily="18" charset="0"/>
                <a:cs typeface="Times New Roman" pitchFamily="18" charset="0"/>
              </a:rPr>
              <a:t>If round conductor are used their cross sectional area shall not be smaller than three if copper is  used and 6mm2 if GI or steel is used.</a:t>
            </a:r>
          </a:p>
          <a:p>
            <a:pPr algn="just">
              <a:lnSpc>
                <a:spcPct val="120000"/>
              </a:lnSpc>
              <a:spcBef>
                <a:spcPct val="50000"/>
              </a:spcBef>
            </a:pPr>
            <a:r>
              <a:rPr lang="en-US" sz="2000" dirty="0" smtClean="0">
                <a:latin typeface="Times New Roman" pitchFamily="18" charset="0"/>
                <a:cs typeface="Times New Roman" pitchFamily="18" charset="0"/>
              </a:rPr>
              <a:t>The length of burried conductor shall be sufficient to give the required earth resistance (about 0.5</a:t>
            </a:r>
            <a:r>
              <a:rPr lang="el-GR" sz="2000" dirty="0" smtClean="0">
                <a:latin typeface="Times New Roman" pitchFamily="18" charset="0"/>
                <a:cs typeface="Times New Roman" pitchFamily="18" charset="0"/>
              </a:rPr>
              <a:t>Ω</a:t>
            </a:r>
            <a:r>
              <a:rPr lang="en-US" sz="2000" dirty="0" smtClean="0">
                <a:latin typeface="Times New Roman" pitchFamily="18" charset="0"/>
                <a:cs typeface="Times New Roman" pitchFamily="18" charset="0"/>
              </a:rPr>
              <a:t>to 1.5</a:t>
            </a:r>
            <a:r>
              <a:rPr lang="el-GR" sz="2000" dirty="0" smtClean="0">
                <a:latin typeface="Times New Roman" pitchFamily="18" charset="0"/>
                <a:cs typeface="Times New Roman" pitchFamily="18" charset="0"/>
              </a:rPr>
              <a:t>Ω</a:t>
            </a:r>
            <a:r>
              <a:rPr lang="en-US" sz="2000" dirty="0" smtClean="0">
                <a:latin typeface="Times New Roman" pitchFamily="18" charset="0"/>
                <a:cs typeface="Times New Roman" pitchFamily="18" charset="0"/>
              </a:rPr>
              <a:t>)</a:t>
            </a:r>
          </a:p>
          <a:p>
            <a:pPr algn="just">
              <a:lnSpc>
                <a:spcPct val="120000"/>
              </a:lnSpc>
              <a:spcBef>
                <a:spcPct val="50000"/>
              </a:spcBef>
            </a:pPr>
            <a:r>
              <a:rPr lang="en-US" sz="2000" dirty="0" smtClean="0">
                <a:latin typeface="Times New Roman" pitchFamily="18" charset="0"/>
                <a:cs typeface="Times New Roman" pitchFamily="18" charset="0"/>
              </a:rPr>
              <a:t>It shall however be not less than 15 m</a:t>
            </a:r>
          </a:p>
          <a:p>
            <a:pPr algn="just">
              <a:lnSpc>
                <a:spcPct val="120000"/>
              </a:lnSpc>
              <a:spcBef>
                <a:spcPct val="50000"/>
              </a:spcBef>
            </a:pPr>
            <a:r>
              <a:rPr lang="en-US" sz="2000" dirty="0" smtClean="0">
                <a:latin typeface="Times New Roman" pitchFamily="18" charset="0"/>
                <a:cs typeface="Times New Roman" pitchFamily="18" charset="0"/>
              </a:rPr>
              <a:t>The electrod shall be as widely distributed as possible in a single straight or circular trenches radiating from a point </a:t>
            </a:r>
          </a:p>
          <a:p>
            <a:pPr algn="just">
              <a:lnSpc>
                <a:spcPct val="120000"/>
              </a:lnSpc>
              <a:spcBef>
                <a:spcPct val="50000"/>
              </a:spcBef>
            </a:pPr>
            <a:r>
              <a:rPr lang="en-US" sz="2000" dirty="0" smtClean="0">
                <a:latin typeface="Times New Roman" pitchFamily="18" charset="0"/>
                <a:cs typeface="Times New Roman" pitchFamily="18" charset="0"/>
              </a:rPr>
              <a:t>This type of earthing is used in rockey soil earth bed because at such places excavation work for plate earthing is difficult</a:t>
            </a:r>
            <a:endParaRPr lang="en-US" sz="2000" dirty="0"/>
          </a:p>
        </p:txBody>
      </p:sp>
    </p:spTree>
  </p:cSld>
  <p:clrMapOvr>
    <a:masterClrMapping/>
  </p:clrMapOvr>
  <p:transition>
    <p:wedg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SOURCES OF LIGHT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609600" indent="-609600">
              <a:lnSpc>
                <a:spcPct val="150000"/>
              </a:lnSpc>
            </a:pPr>
            <a:r>
              <a:rPr lang="en-US" dirty="0" smtClean="0">
                <a:latin typeface="Times New Roman" pitchFamily="18" charset="0"/>
                <a:cs typeface="Times New Roman" pitchFamily="18" charset="0"/>
              </a:rPr>
              <a:t>There are four basic types of lighting: </a:t>
            </a:r>
          </a:p>
          <a:p>
            <a:pPr marL="990600" lvl="1" indent="-533400">
              <a:lnSpc>
                <a:spcPct val="150000"/>
              </a:lnSpc>
              <a:buFontTx/>
              <a:buAutoNum type="arabicPeriod"/>
            </a:pPr>
            <a:r>
              <a:rPr lang="en-US" b="1" dirty="0" smtClean="0">
                <a:latin typeface="Times New Roman" pitchFamily="18" charset="0"/>
                <a:cs typeface="Times New Roman" pitchFamily="18" charset="0"/>
              </a:rPr>
              <a:t>Incandescent</a:t>
            </a:r>
            <a:r>
              <a:rPr lang="en-US" dirty="0" smtClean="0">
                <a:latin typeface="Times New Roman" pitchFamily="18" charset="0"/>
                <a:cs typeface="Times New Roman" pitchFamily="18" charset="0"/>
              </a:rPr>
              <a:t>, </a:t>
            </a:r>
          </a:p>
          <a:p>
            <a:pPr marL="990600" lvl="1" indent="-533400">
              <a:lnSpc>
                <a:spcPct val="150000"/>
              </a:lnSpc>
              <a:buFontTx/>
              <a:buAutoNum type="arabicPeriod"/>
            </a:pPr>
            <a:r>
              <a:rPr lang="en-US" b="1" dirty="0" smtClean="0">
                <a:latin typeface="Times New Roman" pitchFamily="18" charset="0"/>
                <a:cs typeface="Times New Roman" pitchFamily="18" charset="0"/>
              </a:rPr>
              <a:t>Fluorescent</a:t>
            </a:r>
            <a:r>
              <a:rPr lang="en-US" dirty="0" smtClean="0">
                <a:latin typeface="Times New Roman" pitchFamily="18" charset="0"/>
                <a:cs typeface="Times New Roman" pitchFamily="18" charset="0"/>
              </a:rPr>
              <a:t>, </a:t>
            </a:r>
          </a:p>
          <a:p>
            <a:pPr marL="990600" lvl="1" indent="-533400">
              <a:lnSpc>
                <a:spcPct val="150000"/>
              </a:lnSpc>
              <a:buFontTx/>
              <a:buAutoNum type="arabicPeriod"/>
            </a:pPr>
            <a:r>
              <a:rPr lang="en-US" b="1" dirty="0" smtClean="0">
                <a:latin typeface="Times New Roman" pitchFamily="18" charset="0"/>
                <a:cs typeface="Times New Roman" pitchFamily="18" charset="0"/>
              </a:rPr>
              <a:t>High-intensity discharge</a:t>
            </a:r>
            <a:r>
              <a:rPr lang="en-US" dirty="0" smtClean="0">
                <a:latin typeface="Times New Roman" pitchFamily="18" charset="0"/>
                <a:cs typeface="Times New Roman" pitchFamily="18" charset="0"/>
              </a:rPr>
              <a:t>, and </a:t>
            </a:r>
          </a:p>
          <a:p>
            <a:pPr marL="990600" lvl="1" indent="-533400">
              <a:lnSpc>
                <a:spcPct val="150000"/>
              </a:lnSpc>
              <a:buFontTx/>
              <a:buAutoNum type="arabicPeriod"/>
            </a:pPr>
            <a:r>
              <a:rPr lang="en-US" b="1" dirty="0" smtClean="0">
                <a:latin typeface="Times New Roman" pitchFamily="18" charset="0"/>
                <a:cs typeface="Times New Roman" pitchFamily="18" charset="0"/>
              </a:rPr>
              <a:t>Low-pressure sodium</a:t>
            </a:r>
            <a:r>
              <a:rPr lang="en-US" dirty="0" smtClean="0">
                <a:latin typeface="Times New Roman" pitchFamily="18" charset="0"/>
                <a:cs typeface="Times New Roman" pitchFamily="18" charset="0"/>
              </a:rPr>
              <a:t> </a:t>
            </a:r>
          </a:p>
          <a:p>
            <a:endParaRPr lang="en-US" dirty="0"/>
          </a:p>
        </p:txBody>
      </p:sp>
    </p:spTree>
  </p:cSld>
  <p:clrMapOvr>
    <a:masterClrMapping/>
  </p:clrMapOvr>
  <p:transition>
    <p:wedg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Incandescent Light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sz="2800" dirty="0" smtClean="0"/>
              <a:t>Light is produced by a tiny coil of tungsten wire that glows when it is heated by an electrical current. </a:t>
            </a:r>
          </a:p>
          <a:p>
            <a:pPr lvl="1"/>
            <a:r>
              <a:rPr lang="en-US" sz="2400" dirty="0" smtClean="0">
                <a:solidFill>
                  <a:srgbClr val="FF0000"/>
                </a:solidFill>
              </a:rPr>
              <a:t>Shortest lives </a:t>
            </a:r>
          </a:p>
          <a:p>
            <a:pPr lvl="1"/>
            <a:r>
              <a:rPr lang="en-US" sz="2400" dirty="0" smtClean="0">
                <a:solidFill>
                  <a:srgbClr val="FF0000"/>
                </a:solidFill>
              </a:rPr>
              <a:t>Inefficient</a:t>
            </a:r>
          </a:p>
          <a:p>
            <a:endParaRPr lang="en-US" dirty="0"/>
          </a:p>
        </p:txBody>
      </p:sp>
      <p:pic>
        <p:nvPicPr>
          <p:cNvPr id="4" name="Picture 7" descr="BD18217_"/>
          <p:cNvPicPr>
            <a:picLocks noChangeAspect="1" noChangeArrowheads="1"/>
          </p:cNvPicPr>
          <p:nvPr/>
        </p:nvPicPr>
        <p:blipFill>
          <a:blip r:embed="rId2" cstate="print"/>
          <a:srcRect/>
          <a:stretch>
            <a:fillRect/>
          </a:stretch>
        </p:blipFill>
        <p:spPr>
          <a:xfrm>
            <a:off x="4495800" y="1752600"/>
            <a:ext cx="2843213" cy="4114800"/>
          </a:xfrm>
          <a:prstGeom prst="rect">
            <a:avLst/>
          </a:prstGeom>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latin typeface="Times New Roman" pitchFamily="18" charset="0"/>
                <a:cs typeface="Times New Roman" pitchFamily="18" charset="0"/>
              </a:rPr>
              <a:t>Properties of Electric Current</a:t>
            </a:r>
            <a:endParaRPr lang="en-US" u="sng"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gn="just"/>
            <a:r>
              <a:rPr lang="en-US" b="1" dirty="0" smtClean="0">
                <a:latin typeface="Times New Roman" pitchFamily="18" charset="0"/>
                <a:cs typeface="Times New Roman" pitchFamily="18" charset="0"/>
              </a:rPr>
              <a:t>Heating Property:</a:t>
            </a:r>
            <a:r>
              <a:rPr lang="en-US" dirty="0" smtClean="0">
                <a:latin typeface="Times New Roman" pitchFamily="18" charset="0"/>
                <a:cs typeface="Times New Roman" pitchFamily="18" charset="0"/>
              </a:rPr>
              <a:t> Whenever current flows through any conducting material it heats the material.</a:t>
            </a:r>
          </a:p>
          <a:p>
            <a:pPr algn="just"/>
            <a:r>
              <a:rPr lang="en-US" b="1" dirty="0" smtClean="0">
                <a:latin typeface="Times New Roman" pitchFamily="18" charset="0"/>
                <a:cs typeface="Times New Roman" pitchFamily="18" charset="0"/>
              </a:rPr>
              <a:t>Magnetic Property:</a:t>
            </a:r>
            <a:r>
              <a:rPr lang="en-US" dirty="0" smtClean="0">
                <a:latin typeface="Times New Roman" pitchFamily="18" charset="0"/>
                <a:cs typeface="Times New Roman" pitchFamily="18" charset="0"/>
              </a:rPr>
              <a:t> When current flows through a conductor produces magnetic field.</a:t>
            </a:r>
          </a:p>
          <a:p>
            <a:pPr algn="just"/>
            <a:r>
              <a:rPr lang="en-US" b="1" dirty="0" smtClean="0">
                <a:latin typeface="Times New Roman" pitchFamily="18" charset="0"/>
                <a:cs typeface="Times New Roman" pitchFamily="18" charset="0"/>
              </a:rPr>
              <a:t>Electro-Chemical Property:</a:t>
            </a:r>
            <a:r>
              <a:rPr lang="en-US" dirty="0" smtClean="0">
                <a:latin typeface="Times New Roman" pitchFamily="18" charset="0"/>
                <a:cs typeface="Times New Roman" pitchFamily="18" charset="0"/>
              </a:rPr>
              <a:t> Whenever current passes through electrolyte it produces chemical reaction.</a:t>
            </a:r>
          </a:p>
          <a:p>
            <a:endParaRPr lang="en-US"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Fluorescent Bulbs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09600" y="381000"/>
            <a:ext cx="7772400" cy="5562600"/>
          </a:xfrm>
        </p:spPr>
        <p:txBody>
          <a:bodyPr>
            <a:normAutofit fontScale="85000" lnSpcReduction="10000"/>
          </a:bodyPr>
          <a:lstStyle/>
          <a:p>
            <a:pPr algn="just">
              <a:lnSpc>
                <a:spcPct val="150000"/>
              </a:lnSpc>
            </a:pPr>
            <a:r>
              <a:rPr lang="en-US" sz="2400" dirty="0" smtClean="0">
                <a:latin typeface="Times New Roman" pitchFamily="18" charset="0"/>
                <a:cs typeface="Times New Roman" pitchFamily="18" charset="0"/>
              </a:rPr>
              <a:t>Filled with an argon or argon-krypton gas and a small amount of mercury </a:t>
            </a:r>
          </a:p>
          <a:p>
            <a:pPr algn="just">
              <a:lnSpc>
                <a:spcPct val="150000"/>
              </a:lnSpc>
            </a:pPr>
            <a:r>
              <a:rPr lang="en-US" sz="2400" dirty="0">
                <a:latin typeface="Times New Roman" pitchFamily="18" charset="0"/>
                <a:cs typeface="Times New Roman" pitchFamily="18" charset="0"/>
              </a:rPr>
              <a:t>C</a:t>
            </a:r>
            <a:r>
              <a:rPr lang="en-US" sz="2400" dirty="0" smtClean="0">
                <a:latin typeface="Times New Roman" pitchFamily="18" charset="0"/>
                <a:cs typeface="Times New Roman" pitchFamily="18" charset="0"/>
              </a:rPr>
              <a:t>oated on the inside with phosphors </a:t>
            </a:r>
          </a:p>
          <a:p>
            <a:pPr algn="just">
              <a:lnSpc>
                <a:spcPct val="150000"/>
              </a:lnSpc>
            </a:pPr>
            <a:r>
              <a:rPr lang="en-US" sz="2400" dirty="0">
                <a:latin typeface="Times New Roman" pitchFamily="18" charset="0"/>
                <a:cs typeface="Times New Roman" pitchFamily="18" charset="0"/>
              </a:rPr>
              <a:t>E</a:t>
            </a:r>
            <a:r>
              <a:rPr lang="en-US" sz="2400" dirty="0" smtClean="0">
                <a:latin typeface="Times New Roman" pitchFamily="18" charset="0"/>
                <a:cs typeface="Times New Roman" pitchFamily="18" charset="0"/>
              </a:rPr>
              <a:t>quipped with an electrode at both ends 3 to 4 times as efficient as incandescent lighting</a:t>
            </a:r>
          </a:p>
          <a:p>
            <a:pPr algn="just">
              <a:lnSpc>
                <a:spcPct val="150000"/>
              </a:lnSpc>
            </a:pPr>
            <a:r>
              <a:rPr lang="en-US" sz="2400" dirty="0">
                <a:latin typeface="Times New Roman" pitchFamily="18" charset="0"/>
                <a:cs typeface="Times New Roman" pitchFamily="18" charset="0"/>
              </a:rPr>
              <a:t>F</a:t>
            </a:r>
            <a:r>
              <a:rPr lang="en-US" sz="2400" dirty="0" smtClean="0">
                <a:latin typeface="Times New Roman" pitchFamily="18" charset="0"/>
                <a:cs typeface="Times New Roman" pitchFamily="18" charset="0"/>
              </a:rPr>
              <a:t>luorescent lamps provide light by the following process: </a:t>
            </a:r>
          </a:p>
          <a:p>
            <a:pPr lvl="1" algn="just">
              <a:lnSpc>
                <a:spcPct val="150000"/>
              </a:lnSpc>
            </a:pPr>
            <a:r>
              <a:rPr lang="en-US" sz="2400" dirty="0" smtClean="0">
                <a:latin typeface="Times New Roman" pitchFamily="18" charset="0"/>
                <a:cs typeface="Times New Roman" pitchFamily="18" charset="0"/>
              </a:rPr>
              <a:t>An </a:t>
            </a:r>
            <a:r>
              <a:rPr lang="en-US" sz="2400" b="1" dirty="0" smtClean="0">
                <a:latin typeface="Times New Roman" pitchFamily="18" charset="0"/>
                <a:cs typeface="Times New Roman" pitchFamily="18" charset="0"/>
              </a:rPr>
              <a:t>electric discharge (current)</a:t>
            </a:r>
            <a:r>
              <a:rPr lang="en-US" sz="2400" dirty="0" smtClean="0">
                <a:latin typeface="Times New Roman" pitchFamily="18" charset="0"/>
                <a:cs typeface="Times New Roman" pitchFamily="18" charset="0"/>
              </a:rPr>
              <a:t> is maintained between the electrodes through the mercury vapor and inert gas. </a:t>
            </a:r>
          </a:p>
          <a:p>
            <a:pPr lvl="1" algn="just">
              <a:lnSpc>
                <a:spcPct val="150000"/>
              </a:lnSpc>
            </a:pPr>
            <a:r>
              <a:rPr lang="en-US" sz="2400" dirty="0" smtClean="0">
                <a:latin typeface="Times New Roman" pitchFamily="18" charset="0"/>
                <a:cs typeface="Times New Roman" pitchFamily="18" charset="0"/>
              </a:rPr>
              <a:t>This current excites the mercury atoms, causing them to emit non-visible </a:t>
            </a:r>
            <a:r>
              <a:rPr lang="en-US" sz="2400" b="1" dirty="0" smtClean="0">
                <a:latin typeface="Times New Roman" pitchFamily="18" charset="0"/>
                <a:cs typeface="Times New Roman" pitchFamily="18" charset="0"/>
              </a:rPr>
              <a:t>ultraviolet (UV)</a:t>
            </a: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radiation.</a:t>
            </a:r>
            <a:r>
              <a:rPr lang="en-US" sz="2400" dirty="0" smtClean="0">
                <a:latin typeface="Times New Roman" pitchFamily="18" charset="0"/>
                <a:cs typeface="Times New Roman" pitchFamily="18" charset="0"/>
              </a:rPr>
              <a:t> </a:t>
            </a:r>
          </a:p>
          <a:p>
            <a:pPr lvl="1" algn="just">
              <a:lnSpc>
                <a:spcPct val="150000"/>
              </a:lnSpc>
            </a:pPr>
            <a:r>
              <a:rPr lang="en-US" sz="2400" dirty="0" smtClean="0">
                <a:latin typeface="Times New Roman" pitchFamily="18" charset="0"/>
                <a:cs typeface="Times New Roman" pitchFamily="18" charset="0"/>
              </a:rPr>
              <a:t>This UV radiation is converted into</a:t>
            </a:r>
            <a:r>
              <a:rPr lang="en-US" sz="2400" b="1" dirty="0" smtClean="0">
                <a:latin typeface="Times New Roman" pitchFamily="18" charset="0"/>
                <a:cs typeface="Times New Roman" pitchFamily="18" charset="0"/>
              </a:rPr>
              <a:t> visible light</a:t>
            </a:r>
            <a:r>
              <a:rPr lang="en-US" sz="2400" dirty="0" smtClean="0">
                <a:latin typeface="Times New Roman" pitchFamily="18" charset="0"/>
                <a:cs typeface="Times New Roman" pitchFamily="18" charset="0"/>
              </a:rPr>
              <a:t> by the phosphors lining the tube</a:t>
            </a:r>
          </a:p>
          <a:p>
            <a:endParaRPr lang="en-US" dirty="0"/>
          </a:p>
        </p:txBody>
      </p:sp>
    </p:spTree>
  </p:cSld>
  <p:clrMapOvr>
    <a:masterClrMapping/>
  </p:clrMapOvr>
  <p:transition>
    <p:wedg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Types of Fluorescent Lamps</a:t>
            </a:r>
            <a:endParaRPr lang="en-US" dirty="0">
              <a:latin typeface="Times New Roman" pitchFamily="18" charset="0"/>
              <a:cs typeface="Times New Roman" pitchFamily="18" charset="0"/>
            </a:endParaRPr>
          </a:p>
        </p:txBody>
      </p:sp>
      <p:pic>
        <p:nvPicPr>
          <p:cNvPr id="4" name="Picture 4"/>
          <p:cNvPicPr>
            <a:picLocks noGrp="1" noChangeAspect="1" noChangeArrowheads="1"/>
          </p:cNvPicPr>
          <p:nvPr>
            <p:ph idx="1"/>
          </p:nvPr>
        </p:nvPicPr>
        <p:blipFill>
          <a:blip r:embed="rId2" cstate="print"/>
          <a:srcRect/>
          <a:stretch>
            <a:fillRect/>
          </a:stretch>
        </p:blipFill>
        <p:spPr>
          <a:xfrm>
            <a:off x="533400" y="685800"/>
            <a:ext cx="3677163" cy="4191000"/>
          </a:xfrm>
        </p:spPr>
      </p:pic>
      <p:pic>
        <p:nvPicPr>
          <p:cNvPr id="6" name="Picture 7"/>
          <p:cNvPicPr>
            <a:picLocks noChangeAspect="1" noChangeArrowheads="1"/>
          </p:cNvPicPr>
          <p:nvPr/>
        </p:nvPicPr>
        <p:blipFill>
          <a:blip r:embed="rId3" cstate="print"/>
          <a:srcRect/>
          <a:stretch>
            <a:fillRect/>
          </a:stretch>
        </p:blipFill>
        <p:spPr>
          <a:xfrm>
            <a:off x="4724400" y="685800"/>
            <a:ext cx="3810000" cy="4114800"/>
          </a:xfrm>
          <a:prstGeom prst="rect">
            <a:avLst/>
          </a:prstGeom>
        </p:spPr>
      </p:pic>
    </p:spTree>
  </p:cSld>
  <p:clrMapOvr>
    <a:masterClrMapping/>
  </p:clrMapOvr>
  <p:transition>
    <p:wedg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Compact Flourescent Lamps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gn="just"/>
            <a:r>
              <a:rPr lang="en-US" dirty="0" smtClean="0"/>
              <a:t>CFLs can replace incandescents that are roughly 3 to 4 times their wattage </a:t>
            </a:r>
          </a:p>
          <a:p>
            <a:pPr algn="just"/>
            <a:r>
              <a:rPr lang="en-US" dirty="0" smtClean="0"/>
              <a:t>They last 10 to 15 times as long.</a:t>
            </a:r>
          </a:p>
          <a:p>
            <a:pPr algn="just"/>
            <a:r>
              <a:rPr lang="en-US" dirty="0" smtClean="0"/>
              <a:t>Cost from 10 to 20 times more than comparable incandescent bulbs </a:t>
            </a:r>
          </a:p>
          <a:p>
            <a:pPr algn="just"/>
            <a:r>
              <a:rPr lang="en-US" dirty="0" smtClean="0"/>
              <a:t>One of the best energy efficiency investments available. </a:t>
            </a:r>
          </a:p>
          <a:p>
            <a:endParaRPr lang="en-US" dirty="0"/>
          </a:p>
        </p:txBody>
      </p:sp>
    </p:spTree>
  </p:cSld>
  <p:clrMapOvr>
    <a:masterClrMapping/>
  </p:clrMapOvr>
  <p:transition>
    <p:wedg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143000"/>
          </a:xfrm>
        </p:spPr>
        <p:txBody>
          <a:bodyPr>
            <a:normAutofit/>
          </a:bodyPr>
          <a:lstStyle/>
          <a:p>
            <a:r>
              <a:rPr lang="en-US" dirty="0" smtClean="0">
                <a:latin typeface="Times New Roman" pitchFamily="18" charset="0"/>
                <a:cs typeface="Times New Roman" pitchFamily="18" charset="0"/>
              </a:rPr>
              <a:t>High Intensity Discharge (HID) Lamp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533400" y="1143000"/>
            <a:ext cx="8229600" cy="4525963"/>
          </a:xfrm>
        </p:spPr>
        <p:txBody>
          <a:bodyPr/>
          <a:lstStyle/>
          <a:p>
            <a:pPr algn="just">
              <a:lnSpc>
                <a:spcPct val="150000"/>
              </a:lnSpc>
            </a:pPr>
            <a:r>
              <a:rPr lang="en-US" sz="2400" dirty="0" smtClean="0">
                <a:latin typeface="Times New Roman" pitchFamily="18" charset="0"/>
                <a:cs typeface="Times New Roman" pitchFamily="18" charset="0"/>
              </a:rPr>
              <a:t>High-intensity discharge (HID) lamps provide the highest efficacy and longest service life of any lighting type </a:t>
            </a:r>
          </a:p>
          <a:p>
            <a:pPr lvl="1">
              <a:lnSpc>
                <a:spcPct val="150000"/>
              </a:lnSpc>
            </a:pPr>
            <a:r>
              <a:rPr lang="en-US" sz="2400" b="1" dirty="0" smtClean="0">
                <a:latin typeface="Times New Roman" pitchFamily="18" charset="0"/>
                <a:cs typeface="Times New Roman" pitchFamily="18" charset="0"/>
              </a:rPr>
              <a:t>mercury vapor</a:t>
            </a:r>
            <a:endParaRPr lang="en-US" sz="2400" dirty="0" smtClean="0">
              <a:latin typeface="Times New Roman" pitchFamily="18" charset="0"/>
              <a:cs typeface="Times New Roman" pitchFamily="18" charset="0"/>
            </a:endParaRPr>
          </a:p>
          <a:p>
            <a:pPr lvl="1">
              <a:lnSpc>
                <a:spcPct val="150000"/>
              </a:lnSpc>
            </a:pPr>
            <a:r>
              <a:rPr lang="en-US" sz="2400" b="1" dirty="0" smtClean="0">
                <a:latin typeface="Times New Roman" pitchFamily="18" charset="0"/>
                <a:cs typeface="Times New Roman" pitchFamily="18" charset="0"/>
              </a:rPr>
              <a:t>metal halide</a:t>
            </a:r>
            <a:r>
              <a:rPr lang="en-US" sz="2400" dirty="0" smtClean="0">
                <a:latin typeface="Times New Roman" pitchFamily="18" charset="0"/>
                <a:cs typeface="Times New Roman" pitchFamily="18" charset="0"/>
              </a:rPr>
              <a:t>, and </a:t>
            </a:r>
            <a:r>
              <a:rPr lang="en-US" sz="2400" b="1" dirty="0" smtClean="0">
                <a:latin typeface="Times New Roman" pitchFamily="18" charset="0"/>
                <a:cs typeface="Times New Roman" pitchFamily="18" charset="0"/>
              </a:rPr>
              <a:t>high-pressure sodium</a:t>
            </a:r>
            <a:r>
              <a:rPr lang="en-US" sz="2400" dirty="0" smtClean="0"/>
              <a:t> </a:t>
            </a:r>
          </a:p>
          <a:p>
            <a:endParaRPr lang="en-US" dirty="0"/>
          </a:p>
        </p:txBody>
      </p:sp>
      <p:pic>
        <p:nvPicPr>
          <p:cNvPr id="4" name="Picture 12"/>
          <p:cNvPicPr>
            <a:picLocks noChangeAspect="1" noChangeArrowheads="1"/>
          </p:cNvPicPr>
          <p:nvPr/>
        </p:nvPicPr>
        <p:blipFill>
          <a:blip r:embed="rId2" cstate="print"/>
          <a:srcRect/>
          <a:stretch>
            <a:fillRect/>
          </a:stretch>
        </p:blipFill>
        <p:spPr>
          <a:xfrm>
            <a:off x="5181600" y="3429000"/>
            <a:ext cx="3962400" cy="3429000"/>
          </a:xfrm>
          <a:prstGeom prst="rect">
            <a:avLst/>
          </a:prstGeom>
        </p:spPr>
      </p:pic>
      <p:sp>
        <p:nvSpPr>
          <p:cNvPr id="5" name="Rectangle 4"/>
          <p:cNvSpPr/>
          <p:nvPr/>
        </p:nvSpPr>
        <p:spPr>
          <a:xfrm>
            <a:off x="533400" y="3733800"/>
            <a:ext cx="4572000" cy="2795958"/>
          </a:xfrm>
          <a:prstGeom prst="rect">
            <a:avLst/>
          </a:prstGeom>
        </p:spPr>
        <p:txBody>
          <a:bodyPr wrap="square">
            <a:spAutoFit/>
          </a:bodyPr>
          <a:lstStyle/>
          <a:p>
            <a:pPr algn="just">
              <a:lnSpc>
                <a:spcPct val="150000"/>
              </a:lnSpc>
              <a:buFont typeface="Arial" pitchFamily="34" charset="0"/>
              <a:buChar char="•"/>
            </a:pPr>
            <a:r>
              <a:rPr lang="en-US" sz="2400" dirty="0" smtClean="0">
                <a:latin typeface="Times New Roman" pitchFamily="18" charset="0"/>
                <a:cs typeface="Times New Roman" pitchFamily="18" charset="0"/>
              </a:rPr>
              <a:t> They also require ballasts, and they take a few seconds to  produce light when first turned on because the ballast  needs time to establish the electric arc </a:t>
            </a:r>
            <a:endParaRPr lang="en-US" sz="2400" dirty="0">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latin typeface="Times New Roman" pitchFamily="18" charset="0"/>
                <a:cs typeface="Times New Roman" pitchFamily="18" charset="0"/>
              </a:rPr>
              <a:t>Efficacy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990600"/>
            <a:ext cx="8229600" cy="4525963"/>
          </a:xfrm>
        </p:spPr>
        <p:txBody>
          <a:bodyPr/>
          <a:lstStyle/>
          <a:p>
            <a:pPr algn="just"/>
            <a:r>
              <a:rPr lang="en-US" sz="2400" dirty="0" smtClean="0">
                <a:latin typeface="Times New Roman" pitchFamily="18" charset="0"/>
                <a:cs typeface="Times New Roman" pitchFamily="18" charset="0"/>
              </a:rPr>
              <a:t>This is the ratio of light output from a lamp to the electric power it consumes and is measured in lumens per watt (LPW). </a:t>
            </a:r>
          </a:p>
          <a:p>
            <a:endParaRPr lang="en-US" dirty="0"/>
          </a:p>
        </p:txBody>
      </p:sp>
      <p:pic>
        <p:nvPicPr>
          <p:cNvPr id="4" name="Picture 4"/>
          <p:cNvPicPr>
            <a:picLocks noChangeAspect="1" noChangeArrowheads="1"/>
          </p:cNvPicPr>
          <p:nvPr/>
        </p:nvPicPr>
        <p:blipFill>
          <a:blip r:embed="rId2" cstate="print"/>
          <a:srcRect/>
          <a:stretch>
            <a:fillRect/>
          </a:stretch>
        </p:blipFill>
        <p:spPr>
          <a:xfrm>
            <a:off x="609600" y="1981200"/>
            <a:ext cx="8077200" cy="4648200"/>
          </a:xfrm>
          <a:prstGeom prst="rect">
            <a:avLst/>
          </a:prstGeom>
        </p:spPr>
      </p:pic>
    </p:spTree>
  </p:cSld>
  <p:clrMapOvr>
    <a:masterClrMapping/>
  </p:clrMapOvr>
  <p:transition>
    <p:wedg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Power Transmission Scheme</a:t>
            </a:r>
            <a:endParaRPr lang="en-US" dirty="0">
              <a:latin typeface="Times New Roman" pitchFamily="18" charset="0"/>
              <a:cs typeface="Times New Roman" pitchFamily="18" charset="0"/>
            </a:endParaRPr>
          </a:p>
        </p:txBody>
      </p:sp>
      <p:sp>
        <p:nvSpPr>
          <p:cNvPr id="1026" name="AutoShape 2" descr="data:image/jpeg;base64,/9j/4AAQSkZJRgABAQAAAQABAAD/2wCEAAkGBxITEhQUEhQVFRUVFBcYFxgXFhYVFRYWGBgYGRcXHBUYHCkgGBslHBUVITEhJSkrLjAuGSAzODMsNygtLisBCgoKDg0OGxAQGzQmHyYtLywsLCw0Ly8sLC8sLC8uLCwsLCwtNCwsLywvLCwsLiwsLCwsLCwvLCwsLCwtLDQsLP/AABEIASYArAMBIgACEQEDEQH/xAAbAAEAAgMBAQAAAAAAAAAAAAAABAUBAgMGB//EAEsQAAIBAgQEBAEHBwgIBwEAAAECEQADBBIhMQUTQVEGImFxMiMzQlKBkaEUFTR0sbTBFiRUYnLR4fBDU5OUsrPS8URjc4LD09Ql/8QAGAEBAQEBAQAAAAAAAAAAAAAAAAECAwT/xAAqEQEAAgEBBwQBBQEAAAAAAAAAARECEgMTITFBUfBhkaHhsQQiMnGBUv/aAAwDAQACEQMRAD8A+40pSgVxvXeg306ffHSY6Vi9cPTpvpttt0mOlVXHeJHDW84QXAW6lgvws+YlEZgTlCgBTLMsb1YiZmoFnatSTOonqN/X9o9akgV51vFaDN8jfIU3AYUT8mVGi5sxksIEAxr2rnivGCqjMLF0kTlHl8xFpLu4JEfKKvvmgECa1u8uyW9NSvMN4xRVZns3RlzbZSpyoHPmLDSCAJ3YxW2L8TNbvvbaySqNGZWkxynuZiuWFEplGuszTd5di3paV5fCeMVbexdUEWiuxb5TPAInQjKCQCdDOwqwbjg/JjeFtg0hFRyBNxmCW1JEwGZ1E6xNScZjmtrihrx+Av2bl7JfS/dZ3dBfcRhXuIAWS0guHlgeYAlZbltLMRJm4lThmRkLHDvdW26O7PkZ25aMjMSQC5RChOXUEZYIbIvRdE/h29j7dK7VH5JkayB33jt69KkUClKUClKUCuRuCdDtofSdjWL12Nu4n+73rnyz5Y26HbTsfs/yKCVSlKBUd7+4E/39wJ676VvdubgdNzpp9/WK5Wbc6nb9v2em00GbVsncncfb949h6xUiKzSgg8Tt3Cq8o5SLtsttrbDrzBqPqZttarbOGxc2810wLrh9ElreW/kb4d8zWNBHwn1n0FKsTQ80uExTjDi7lOW3bF2QjA3BlL3FEfFOYDQDfbSeZs8QDWoaQoXmZuXFz4s8QAVb4Y6EnWAsH1NKuqe0JSt4LavBW/KCGOchYg/JqAqsYA8zQXI6Fo6Vnj2Ea5ZItiWV7dxRIGZrNxLqrJ0GYpE+tWNR7l2eoAIO/ft6VJm5VUXeVicKUw5KZcuUgQ1m4hBVWT4kYEAEe81WNbv3sQEuMkhrDm3admS0lq4t1rtzMoGe41tEVYkLmI+lEvxJw22yW7jW0zm9hEL5QHKNibSlGbciGIjaCfar/BYK1aUJaRLaidEUKJO5gdT3qCRSlKBSlKBXK9dgHv8Ah9vajXdssGZ3023+2uFsHQgayde+us/jr91B2VA2usGD6H+6u1aokCB3P4ma2oFKUoI6Wp6mD9hI7GpFKUCsTWap+NcMu3Sxt3Wtzh71sQzAC45tm3chTuuR9d4bTrVjmLeaTXn8PwfEh1LXyU591yJaTaZ+ZbtgzurKBOxVmXaK2x/C8Q0ZLkHluD8pdUG4xkGF+isnsdhsINqL5ov5pXlxwDFZ5OKfIRfVhmYmLmXlkHYMmXSB9HpmarXAWbiW1Fxszj5wgkKzsczBZMqstCidBApMRHKVc8VxpAxUgwGgtIy5RozbzAfyHqCe2tc7XGEEkq4aNV0JDAwbe+rDVtPo6iRWH4iqswKEoC0tuOWDluNEalbkKRvBnWKx+dlB81k8ydQMpPOC+ZAercqWB6p6VkR/EfFrRtIJP6XhtY0ypibLF5+pGx6yKtF4zaJA80koNQRBcSAexHXtIqEMdhYE2xlgAHKpXlJ5rTjuhaAsdTpWt3G4YghrQghg+YJAW5DYjMZ2U5M52kigm/nyzE+aMub4TMZsgEdyZ09KsgZ2qhPELM5uSc5bNELn52XIqx/rDaBP9gTtV1hsuRckZYGWNssaR6RQda5XrsaDf/PXaaxec/R366fx71ratzOsqfx9x3FBi3bkncjTcbn7e2mtSAIrNKBSlKBSlKBSlKBSlKBSsE1xvPMjoN9ftiO1BpcvEyNvcxr1U9vfrW9mz3nfv+0Axv8AwrGHtHc+wnf8DtO3apFBiKZRWaUFT4itgWlgD9Iwg26DFWoHtqfvqz5S/VHXoPpGW+86mq7xH80v6zhP3qzVoTQaZF7CZnpvET7xpXJroHlURpA6CR09+1VPEMHiTfL272VYtAL0jP8AKsc0qDkmPKTIGoG8GxguIxrdtnyqNe8NmMm3LEHIRP8AWrOr0dY2cTF6oeitJmmSYO/Sd9NR+PrUmaosDZxedVvMChVyxWAAczC2imAYyMCTuDbGpzGuKYHGoqhLqmMk52LTq5uashOo5YGvfbqv0TdxyuHo5pNebGF4jA+WtzCyYXeULn5uNuYBp1FEwnEJ1u2/p/sYWzGTocsgROu/Vq9F3cf9R5/j0k1mvOJhcfpN1ACUzRqYkcyJTcgGNgNdNQVvMCHFtOaQbmRc5X4S8DMR6TNWJYyxrq70pSqyUpSgUrzeK8VKjMoVWKvdSFuAseUmdiFjoYVuxIGp0rre4+eSboQ+W0lwgFdnmNSNgFmfbvWtGXYtbXbp11he+oE9p7eore3ZG8ew7ek9qo8Hx0G+tmBPMuoIcExbRWLgRJHnCEbqxjWCRta8VW3S4yW7h5dpLnmyKpzu6KMwYxrbYk7Ab6ggNGSW9BSvNDxYuRrhtsFV7Y6zFwHzEFRliDoYgQxyg1a8J4jzuZ5SvLc22n66/EBpqokQes+lJxyjnBabzBMSJmPtiY941oLqkSCIifs6Gqu7wm2WYm4Q5J1BWQ/xIw00ZUlR/VOs1p+ZrR1D+Q7KCMvKOotg/V5nnBHt8OlZV18Rn5Ff1nC/vVmp1690ETG/Y9JFUPEOBB1Cm84Ie28gCearq73ImAHCZY2XMetd7fBJ/wBIRE5YghSulkgGZyAt6MWMjaAtAAdSSAQesEdx6j9lShVN+Ybe2Y5dsv8A5e5tzvBueed9ANqtrKkKATmIGpiJPeKDelKUClKUClKUClYZoqLcvmdNunlJ/wC3tQS6VgmuDXp2MDv69jQZu6z06H2Ox/z60s2Y1MfZ36nb8PStrayATpptH4fsrrQYisxSlBiKRWaUFXe4KrEtmYMZMggENMow00ZVlAfqmDNcH4Jbk6kLMZREC2dQg7KLnn7iI+HSrZ72wETMegNYtiYPaQdZ6wR7UHnsfgHtoGztPMsrOnzl66lq7dEHQlHMCIEmpv5kI+G5BHw6EhcnzAidVQFpE+YknSuviIRZT9Ywn7zZq1oKX8xdOYcvwxrPL+Irmn4jcg5vqgLHWrewGCgMQWgSQIBPUx09q3pQKUpQKUpQKVqzgVFdi2m+p9P2/SH+NBlyTB1g7DSe8j+6uws95B6wSBPtSzajU711oOF4knLpB2nY+np1pbs9+0R/A66+ldiKzQYArNKUClKUCuN5z8Mb7SdDpr9tdqwyg6GgjW7M77dZ3PoR196gcSx+ItXLSW7Np1uPkVnvvbbMLb3DmVbDACLZEgnppVzVBw3hV8Yh7mJuLdRbjNhgJBsh8wOYRDNlYqG6AkDcyEbj9/G8pc1jDAflGG2xV06/lNqB+jDSYE9PXarL8ox/9Hwv+93f/wAtbeI/ml/WcJ+9WatKCt8P8Qu37KXrltLYuIjoFuNcOV1DDNNtYOuwn3qtxni23av3rTo8WsvmUFsxIsmAI1+fWYJI6gZlzb8HwWJtYpkCouBW2eUpbNcW4SnlAjy2VAfKsmJjbKq+girEx1gUN3xTaBVQrksxUaCNHCakE5TLbGD3iRPE+MrA3W5GQvOUE5QyrOWZ1Z1AABmelejyCsXLSkEEAgiCDsR2qxp7fI83j/GNu2ivkZgwxBjMgYnDllcKJIbVTrIERrrFG8a2OYUyv5XdGPkgMiFyBDa6DfYdSK9AtpLawqhVHQDQSddB6kmuLNOrDpsDrr9IHqP2Vbw7fKcUHhnGbeIJCB9FDSQBmVoOkGZGZf4TVvatR6/d09qWk0BOpga10rM10UpSlQKUpQKUpQKUpQKUpQKUpQVfiP5pf1nCfvVmp+JxKW1zXHVF+szBV121OlQPEfzS/rOE/erNSeJ4Bb6FHJAkGVgEEdpBpK41fFJ5g7j760uYhFBZmUBRLEkAAdyTsKql8MWBmjN5jcJ1B+dAD6kf1Rrv020rk/hHDEH4xMzBHVAh6fVGnaTEaRm5bjHZ9/j7XnOX6w+8dN/2GuNviFlnZFu2y6RmUOpZZ2lZkfbVP/JWyCcpbzuhYkgnKpYlQdIzB2Vt5BPXWp+M4JauNmbNMzoYg8u5akaaHLdb7YpxK2fdIcifikdIOqk7e4NbI6LHmWT66dzAnTYmqe34QwyxGfRpmVn/AEYGuXSBaUCO571qPBmFy5RnAyqu6/REKfh36z31pcrp2fefb7X3OWYzCe0ieg29yPvFbK4OxB9qpG8KYcknz6s7fEIl4zaR1jfeSTvBqfwvhdvDqy25hiCZjcIidB2QfbNXizlGFcJTqUpVYKUrW4sgjv20P39KDauV5xtB9Y6Dv+FebTgl9VsrzixVcOrMbl0FjaXztufM0dZkEnQ6nfD8Gv8AO5nOOTmMWXMxzqeZCEEwoRigGUCQNdTW6x7o9HbaRW9eUueHMVrlxbCXuMNCYDRAiYMET2G0QZqxwnC7yly12QxtZR5vKAwa6JJ82Zs3sIFScY7i6pVPb4ZcF3PzGK853ylmIyNaVMkExo4LDoJ0qLwXgmItGzzsQbot2sr/ABA3Ligqj7xGW44IMyVQ7ilRXNVnf4siOUMyConpqJYyTsqwzHoCK5DjluJhtiYjzafAsfWcaqOomo+Ix6BmBsgoC4LRM25y3TGXU8wAFeo82u1aHiKz5rHykqCBBPOUTkBjzEW5uA/V10rI149xS01pQDP87wi6AkGcRaYEED4dGGbaVYbg1PPG7MAgkyoaIIMFipMEfRgluoAk1XtjMKRrb8pVhIAymy0MHEHVXbKFjWTp1rZuJWASeVBkvcJywvlC32P9gZA8aeYb60E1uN2+zH44AEklfhA9XGq/WFTrF0MJBkEAg91OoNUP5wTQCx5vKMvlnmrrbt+jC3LjssVb4GCAUjJErG0HXTuDvQTKUpQKUpQKUrBoM0pSgVzu3Y9/wHqT0FYu3I09NO09BXIKSTBO3UR9m1BsmpKsPWDqCOoB94++u4FaWrcAf5gdvaulApSlApSlApFKwTQVXiJBylMa/lGEH2DFWoH7ankr8IAg5pjudT9+pqt8TXJtKAD+k4Wf95s6b/jU62kmO2x3Kx0mg7W7fU66do+/1rrSlApSlApSlApSlApSuRvr3H3ig5Lbzbgb6nr6j1/uqSBWRSgUpSgUpSgUpSgVHvXAdJWNZJ1E9t9KNdJMCOuvf0kbHevO4y1avYiyLdy8W5jrfFrE30CW7du6vnVLgVDzeWNNSdpGaAn8bT5FCeuIwnU/0mzv61d15fj/AAG0LSkNif0jDDXF4s74m0Dobu+u/TerL+Ttn6+J/wB9xn/3UFtWJqi8HlRh7as7m/kUX1u3blx1vIqi6IuMcolgfL5SGUiQwJ345wm9ddXtXjaKpcX6R8zKQrQGAMEzr261Yi54i6mmavOWOCYn+cZsQTzg8DzQhZbapHmkZcjbROfXYVHHhvFAADFMBmlhNzUcpECAl/KMyF5WNWO1XTHf8pb1c1mvNYfgmKUIDiScq2xtElFhjvsTGnprM16WpMV1UpStXUEQag4XbpnSI99+6z0NaguAIWR0nQx6ya6pZ79NPcdJFdqBSlKBSlKBSlKDBMb1HuYjaI6iTtPY9utZv3dNIjYkjT216b/dWcPb6mR9vT17+lAs29BOwGgj2ifXSo+B4NYs3Lt21bCvebNcILedvrETE6nWKn0oKvxH80v6zhP3qzVpVX4j+aX9Zwn71ZqzNBWWOAWVxb4sZjee0LRJYlRbBDBQuw1E/ae9WledHEccDcJsoVz3BbgOGyozBSwkg5hlIMjc6bVzHHcXlBODaTy9AWPxZs30dCsD7+mlZ1Q67nLpXvD01K8/e4tiClzJbAZHtKSEe8PMQbkW1KscqMOu89teH56xuX9F1yhtMxE5lDL7wTBBOx0gatUEbHLyXp6V51OL4wOwbDSoKQVD7F4czHmhTMCDpt242OOY3KS+EMwSFGYQZaFkjU5YadBoRuQKaoNzl6e8PUUqLw6+7pNxMjZnGXU6KxUGSBoQA321KrTnMVNFKUohSlKBSlQuI4trZthVDB7mVjJGUZWObQGdVA6b/YQm1He7O2kGCex6adjXn73iK7ltzYaXw/NbKSQpAzNbnLJJUNGgmOmgPbE8WdLD3uQxZLC3FtqGLEtnhCFU7BRIgxNb3eSWvLdraekwO329RXavPYXjt1rwtmwyqbt1M5zQFQSrQV6+8aiCdYsOB4571ss6G2QxWDMyoAfcDQXA6g9QoI0NScZhbWNKrOIcP5jyzwIykDrb3dd9MzZJPZQOpNRxwx9xeOf4iY050QWifhyErkOgEHcTWR38R/NL+s4T96s1aVRXOCuRl5hyysAkkqlsi5ZIkmXVwASfiU6zArf83Xm+cuQpHmALQc/zqA6EKI8jbiTQXVKpfzXd3F45vimD84PKrETEcvyldjvvU3C2iiZASwU6aywSdpO5A0nsB1oOzP0Ugb6nadNKzh3mf8/5HX7a89xxcVnjDuFzW2yBzbCtcAacysudtMsERESZG+mIPEZuZGtADmAfBpFu4bZP1SWNgbnygnQnTejhzhLeqpXlBd4gbZyNaMg5XBQwMoIJ+iZJMabRNdrbcRgRyiNNdDmHLbSQY1uZAT22po9YLelpSlYUpSlApSlBgmuF64en4dj1++tnu/cCATpp9lZRPsg6fxHt1oNLNkbn+7rvHY7xUilKBSlKCvxvCVuvmck6BSNIKbsh/qs2UnvkUdKjngXUXGzfFmgTzdjd9GKkp/ZMVcUoPMca4QyWWNq61sZkXyiCtsOptovbKxMf1WYRsROPBWb5y4WB+JYOVs/zykEnyNAgfR11M1I8QfMN/aT/AJi1LvXo26b9tfXoaCpbgxB0uHMfMGIE8xdFuerBPIe6j0qZw/DhAFXVASAI1QDULPUDUD0IrrbtgxIHv1PuO9d0AX/IoKzjnAExJUu7rCOnkyglXABklSdIBEdfsiNh/CttTeJuXG54vB82Qj5YgtpkgxGgMgSdNTV9moXrcZ5RFWnB5i54IskEG5c1LFvmyXLIEJbyebyjY9zM12PhG1/rLukEaroRba2D8O4DyOxAiNq9DnFY5gq7zPuVDelahhW1c1K0a6Bpr9gJ/ZWLrnYDWJrjaSRMsNto10Guv2UEqot65mGkxMGdj/VPUe9Sq1yCZ+/saDglk6HaI0PYdDBg+lSaUoFKUoFKUoFKiY/ilixl5961azTl5jqmaImMxExI++q+54rwOoXGYaf/AF7XvHxbx/Cg6+Irw5DR3t/8xfTf0qVew2dWXMYZSJGh1BH2EdxFee4v4iwLWXy4vDkEp/prRLedZMZugG9W38qcB/TML/t7X/VQQsL4cuIoUYhgAoGVVKW/nC+iqwIEHLvOm+4re5wC6Sx/KrokvEFvLmjpmgx7QJ0AqV/KnAf0zC/7e1/1VaWbquoZCGVgCrAgqwIkEEaEEdammHWdtnM3f4ecTw1dBH84uZRmORWdASyvHmDkiGfNME6CZgUxnhl7oXNdGfklGfIS+dsxZkbN5FJcysfCAJFempU0Qb/O7v8ADzN/wxcYsTibnmFwbvoGW4FHx6gG5Ou+RdqwfDF3Jk/KXCmRHmiIgAQ+msk++kV6elNEG/z7/h5xPDl0AAYm4AMsRmHwoVGmfuQ0ems7i/e6Bpue1Yu3Ynv/AA6n1iuME5oIYEjbrtsZ0OgqxFMZZzlzb2/Nv0nuDrt+H7K7gVrbSN94AJ9v+5reqyUpSgUpSgp7niTDgwWM52QDK2rLJyjTWYMd4MV3w/GbTuiIxJeyLy+UwbbGAZiJPbesjgmH1izbEliYUDVgAx9yABNdBwqznVxbUOi5UYAAqsRlB6CCRWqx9U4oN3xPh1XMxYCHMlH/ANG+S503U7ip1niKNcNoE51nMIOkBDqfUXFI769jXIcCw2ULylyhcgBEgJM5RPSQNPQV0awiu7qoDsqqzxqQubIGPYZmjtPrSdPQ4oPEH/ntgA/+GxQ7b3MJpPQ1ng6E3sVqfnk9z/N7G47/ALa44kOcfhwLTm3+TYkM/wBFSXwxysT1OTTvrGgNSOEcwXsZmtlV5qG2xIi4ORaBIA2AKx7z2rKoqH/+db/sWv8AjWrHHfP4f3uf8FUwa/8Amu3/ADd+bFoGzK5xFxZ1nLoPMddqtOItc/KcLltllm7ncERb8mkg6mToIoOuE/Sb/wDYs/8AyVx8IfoGD/VbH/KWtcO90YrFfJNlFuzkaRFwxcJA7QdDPcVv4SR1wOFW4hR1w9pWU7qVRQQfXSgtqUpQK53LkaRJ3gdqXm6CZPb0rjatzrJkHX1PcdvagxbtzB19TO/r6H/EVLFKUClKUClKUClKUClK4Xru0T0M+/cdev3UGbzj4ZGuhnWNO1a2U+7UepGogjr71ratE6nbX8enYjWZ9qlAUGIrzbeL7ShmddmcQhDsMkSHGmR/MPJqQJOwYj0ta5asTHWB5y54xsLmzK65Q5MhIGR3RhOeJzWyPtXvWU8Y2CwXJdkvkHlU6+QnZjAi4m8bwJOleiyUyVbx7fIquC8et4ggIrqTat3RmC6pcEr8LHWCPvq3FYC1mpPoFcbt0ggAf4jrHr6Vs9zaOpjXTv8A3VwS0ST2nU94/GZ6+lQLVuT3HcH8RBkHX+FSlWNBQCs0ClKUClKUFBicVilxLKGttbWyboQWmFxolQgucyJJG+X0jrWt3xSgBZbZe2EuXM4ZdbdpkV2C7kyxgdcvqKunwykk7MVy5gBmA3gGO+tQrXAbA5XkB5KZEzQwXVWza/SlQZrExl0l6cc9lNa8fbz+kbB8eLsVCFitxwxlUCoMRcsKRmPmM2iTrsO5Arha8R8y5bRFibtsEnUNbuW7zIytoDrZ3EiNielyeG2SVJtW5VmZTkWVZjmZgY0JYkk9TrUccPsow5dm0pkGQirJGaIIHxed4/tN3pWXc17Hj+3+lbj/ABCFxi2MyZPKr/XFxwzIBrAGlsEdeaO2u3AsbcvctrjWYvWeaiJmW7bBKypJY8wDMAWhYPTXSzt4NDIKKVJzGVHnbTVhHxAhTJ+qO1d8PgLSMzJbRGcy5VVUse7ECSfelZXzSdpstFRjxqPPT6p5rhvHsTq1xA1ssUTLbNqLhvC1bXO1wi4CCSWAEZepIFS28X2h8SMsE5jIgBHuW7jb6hbloLI/1iHrV2cFbyG2UTIZlcoymTJ8sRvrWp4dagDlpCrlAyLAQkEqBGiyqmP6o7U05R1ana7HKbnD27KhvFAAufI3Pk1YnTTOoXMmcjKDLQDOuU7aTv4h4nftC3ywgJDNclTeZVUAmLaujMsmCyyRp5TOlm/DbJZnNq2WYQzFFzMOxMSRoND2rbG4C1eAF22lwAyA6K4B7gMNDSsq5pG02UZROnh16qbGeK7dtHfIWCFxoR5slgX5E9CGA1rGJ8VKhuK1pptJde55l8q2lsuxB+kcl9DHeRVjjuB2LofPbSbiFWcKouZSpU+eJHlMe1YPAsPmRuUnyYYKuVcgLsjlssRmzIpnfepMZ92sc/0/C8Z8885IOF4+Zyuks167bTLpITEco7ndUIc9wGgaVjiHGLqYpU8gtTbUnKXJe5ICl1f5IyUjMhBncdLC7gLYdHCgFC7JEBRcuTmcgfSOZteuY965YnDWZN+6qTaQnmui5kQAk+YiVgTMd6unLkzvNlGV6eFT9V/itHiRMmc23jMFckiFOTmOH6LkkAtsD1FdG8TctnVrTNFy6EFoM5a3aFss0AfETdWBtrv3mYLBYRrSgC3dXmO8vlcm6zkuTmGj5iwjSNtNq3y4S6zgraYi5LZkU/KjyTLCGcZcvU6RTTmuv9Pf8ZrykT+VAzRyXy53XNmXa3iPydjG/wARBjtPYTnivFrtvEovkFn5MM2U3GzXHKhWyuDaB8sMUYEzJWKn3bWGAYkWoXOzaJp5uY5P/uGY+onetC2Eu3AxFl7ltiqsQjOjKwBAY6qcxAgU0ZzDMbTYxP8AHv8AXnwgvx925Bt2vLduKFzMsujW7zDSZttNsEyDoepkDgPG1o22uLausq2eYTlOnyH5QFJAyjykCZ3IHrVumHwysSq2lbNnJCoCX8y5s0atq4nfU96j4u1gbcB0sL8kVEonzOVpUafBlD6bQD0ppznk1vNh1x+fPPZHu+KlQuHsuMpddCrSy8vQAa685NfRuwJtuG4/mpnyMmrAhgVMqSJggGDEgxsRWjWMOZJW1qGJJCahoVie85VB7wB0qThbCIoW2qqo2CgKo9gNKsRlE8XPPLZzj+2Kl2pSlacWrrIiuFu0NQemh7MNxI71mlB3ArNKUClKUClKUCudw9O/7RSlBxS0SZ0g6+sHcba9vatsfg0u2rll/guIyN3ysCp19jSlWJmJuBXYDw7assGQmFUKo00+UNxtNtTA0AgKAIrU+F8OWuMQZuMzN8I8zhwTmC5jpcaJJidIrFK1vM7u0qG3B/DtuwXacxcZdoAQKiBY1J8ttdSZNcl8I4YLlAfa2D5yZ5auoYzuxzkltyQp3UQpTe587KhsvhXDAzDaRAnygKSVAWIAEkQK6XvDWHZVUg+SybKmfMtsghgDHUEg/wCApSm8z7lQw/hjDm4LhBkNmAnyg8zm7RoM8GPQVZ4HCratpaScttFRZMnKoAEnroKUqTnlPCZV/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028" name="AutoShape 4" descr="data:image/jpeg;base64,/9j/4AAQSkZJRgABAQAAAQABAAD/2wCEAAkGBxITEhQUEhQVFRUVFBcYFxgXFhYVFRYWGBgYGRcXHBUYHCkgGBslHBUVITEhJSkrLjAuGSAzODMsNygtLisBCgoKDg0OGxAQGzQmHyYtLywsLCw0Ly8sLC8sLC8uLCwsLCwtNCwsLywvLCwsLiwsLCwsLCwvLCwsLCwtLDQsLP/AABEIASYArAMBIgACEQEDEQH/xAAbAAEAAgMBAQAAAAAAAAAAAAAABAUBAgMGB//EAEsQAAIBAgQEBAEHBwgIBwEAAAECEQADBBIhMQUTQVEGImFxMiMzQlKBkaEUFTR0sbTBFiRUYnLR4fBDU5OUsrPS8URjc4LD09Ql/8QAGAEBAQEBAQAAAAAAAAAAAAAAAAECAwT/xAAqEQEAAgEBBwQBBQEAAAAAAAAAARECEgMTITFBUfBhkaHhsQQiMnGBUv/aAAwDAQACEQMRAD8A+40pSgVxvXeg306ffHSY6Vi9cPTpvpttt0mOlVXHeJHDW84QXAW6lgvws+YlEZgTlCgBTLMsb1YiZmoFnatSTOonqN/X9o9akgV51vFaDN8jfIU3AYUT8mVGi5sxksIEAxr2rnivGCqjMLF0kTlHl8xFpLu4JEfKKvvmgECa1u8uyW9NSvMN4xRVZns3RlzbZSpyoHPmLDSCAJ3YxW2L8TNbvvbaySqNGZWkxynuZiuWFEplGuszTd5di3paV5fCeMVbexdUEWiuxb5TPAInQjKCQCdDOwqwbjg/JjeFtg0hFRyBNxmCW1JEwGZ1E6xNScZjmtrihrx+Av2bl7JfS/dZ3dBfcRhXuIAWS0guHlgeYAlZbltLMRJm4lThmRkLHDvdW26O7PkZ25aMjMSQC5RChOXUEZYIbIvRdE/h29j7dK7VH5JkayB33jt69KkUClKUClKUCuRuCdDtofSdjWL12Nu4n+73rnyz5Y26HbTsfs/yKCVSlKBUd7+4E/39wJ676VvdubgdNzpp9/WK5Wbc6nb9v2em00GbVsncncfb949h6xUiKzSgg8Tt3Cq8o5SLtsttrbDrzBqPqZttarbOGxc2810wLrh9ElreW/kb4d8zWNBHwn1n0FKsTQ80uExTjDi7lOW3bF2QjA3BlL3FEfFOYDQDfbSeZs8QDWoaQoXmZuXFz4s8QAVb4Y6EnWAsH1NKuqe0JSt4LavBW/KCGOchYg/JqAqsYA8zQXI6Fo6Vnj2Ea5ZItiWV7dxRIGZrNxLqrJ0GYpE+tWNR7l2eoAIO/ft6VJm5VUXeVicKUw5KZcuUgQ1m4hBVWT4kYEAEe81WNbv3sQEuMkhrDm3admS0lq4t1rtzMoGe41tEVYkLmI+lEvxJw22yW7jW0zm9hEL5QHKNibSlGbciGIjaCfar/BYK1aUJaRLaidEUKJO5gdT3qCRSlKBSlKBXK9dgHv8Ah9vajXdssGZ3023+2uFsHQgayde+us/jr91B2VA2usGD6H+6u1aokCB3P4ma2oFKUoI6Wp6mD9hI7GpFKUCsTWap+NcMu3Sxt3Wtzh71sQzAC45tm3chTuuR9d4bTrVjmLeaTXn8PwfEh1LXyU591yJaTaZ+ZbtgzurKBOxVmXaK2x/C8Q0ZLkHluD8pdUG4xkGF+isnsdhsINqL5ov5pXlxwDFZ5OKfIRfVhmYmLmXlkHYMmXSB9HpmarXAWbiW1Fxszj5wgkKzsczBZMqstCidBApMRHKVc8VxpAxUgwGgtIy5RozbzAfyHqCe2tc7XGEEkq4aNV0JDAwbe+rDVtPo6iRWH4iqswKEoC0tuOWDluNEalbkKRvBnWKx+dlB81k8ydQMpPOC+ZAercqWB6p6VkR/EfFrRtIJP6XhtY0ypibLF5+pGx6yKtF4zaJA80koNQRBcSAexHXtIqEMdhYE2xlgAHKpXlJ5rTjuhaAsdTpWt3G4YghrQghg+YJAW5DYjMZ2U5M52kigm/nyzE+aMub4TMZsgEdyZ09KsgZ2qhPELM5uSc5bNELn52XIqx/rDaBP9gTtV1hsuRckZYGWNssaR6RQda5XrsaDf/PXaaxec/R366fx71ratzOsqfx9x3FBi3bkncjTcbn7e2mtSAIrNKBSlKBSlKBSlKBSlKBSsE1xvPMjoN9ftiO1BpcvEyNvcxr1U9vfrW9mz3nfv+0Axv8AwrGHtHc+wnf8DtO3apFBiKZRWaUFT4itgWlgD9Iwg26DFWoHtqfvqz5S/VHXoPpGW+86mq7xH80v6zhP3qzVoTQaZF7CZnpvET7xpXJroHlURpA6CR09+1VPEMHiTfL272VYtAL0jP8AKsc0qDkmPKTIGoG8GxguIxrdtnyqNe8NmMm3LEHIRP8AWrOr0dY2cTF6oeitJmmSYO/Sd9NR+PrUmaosDZxedVvMChVyxWAAczC2imAYyMCTuDbGpzGuKYHGoqhLqmMk52LTq5uashOo5YGvfbqv0TdxyuHo5pNebGF4jA+WtzCyYXeULn5uNuYBp1FEwnEJ1u2/p/sYWzGTocsgROu/Vq9F3cf9R5/j0k1mvOJhcfpN1ACUzRqYkcyJTcgGNgNdNQVvMCHFtOaQbmRc5X4S8DMR6TNWJYyxrq70pSqyUpSgUrzeK8VKjMoVWKvdSFuAseUmdiFjoYVuxIGp0rre4+eSboQ+W0lwgFdnmNSNgFmfbvWtGXYtbXbp11he+oE9p7eore3ZG8ew7ek9qo8Hx0G+tmBPMuoIcExbRWLgRJHnCEbqxjWCRta8VW3S4yW7h5dpLnmyKpzu6KMwYxrbYk7Ab6ggNGSW9BSvNDxYuRrhtsFV7Y6zFwHzEFRliDoYgQxyg1a8J4jzuZ5SvLc22n66/EBpqokQes+lJxyjnBabzBMSJmPtiY941oLqkSCIifs6Gqu7wm2WYm4Q5J1BWQ/xIw00ZUlR/VOs1p+ZrR1D+Q7KCMvKOotg/V5nnBHt8OlZV18Rn5Ff1nC/vVmp1690ETG/Y9JFUPEOBB1Cm84Ie28gCearq73ImAHCZY2XMetd7fBJ/wBIRE5YghSulkgGZyAt6MWMjaAtAAdSSAQesEdx6j9lShVN+Ybe2Y5dsv8A5e5tzvBueed9ANqtrKkKATmIGpiJPeKDelKUClKUClKUClYZoqLcvmdNunlJ/wC3tQS6VgmuDXp2MDv69jQZu6z06H2Ox/z60s2Y1MfZ36nb8PStrayATpptH4fsrrQYisxSlBiKRWaUFXe4KrEtmYMZMggENMow00ZVlAfqmDNcH4Jbk6kLMZREC2dQg7KLnn7iI+HSrZ72wETMegNYtiYPaQdZ6wR7UHnsfgHtoGztPMsrOnzl66lq7dEHQlHMCIEmpv5kI+G5BHw6EhcnzAidVQFpE+YknSuviIRZT9Ywn7zZq1oKX8xdOYcvwxrPL+Irmn4jcg5vqgLHWrewGCgMQWgSQIBPUx09q3pQKUpQKUpQKVqzgVFdi2m+p9P2/SH+NBlyTB1g7DSe8j+6uws95B6wSBPtSzajU711oOF4knLpB2nY+np1pbs9+0R/A66+ldiKzQYArNKUClKUCuN5z8Mb7SdDpr9tdqwyg6GgjW7M77dZ3PoR196gcSx+ItXLSW7Np1uPkVnvvbbMLb3DmVbDACLZEgnppVzVBw3hV8Yh7mJuLdRbjNhgJBsh8wOYRDNlYqG6AkDcyEbj9/G8pc1jDAflGG2xV06/lNqB+jDSYE9PXarL8ox/9Hwv+93f/wAtbeI/ml/WcJ+9WatKCt8P8Qu37KXrltLYuIjoFuNcOV1DDNNtYOuwn3qtxni23av3rTo8WsvmUFsxIsmAI1+fWYJI6gZlzb8HwWJtYpkCouBW2eUpbNcW4SnlAjy2VAfKsmJjbKq+girEx1gUN3xTaBVQrksxUaCNHCakE5TLbGD3iRPE+MrA3W5GQvOUE5QyrOWZ1Z1AABmelejyCsXLSkEEAgiCDsR2qxp7fI83j/GNu2ivkZgwxBjMgYnDllcKJIbVTrIERrrFG8a2OYUyv5XdGPkgMiFyBDa6DfYdSK9AtpLawqhVHQDQSddB6kmuLNOrDpsDrr9IHqP2Vbw7fKcUHhnGbeIJCB9FDSQBmVoOkGZGZf4TVvatR6/d09qWk0BOpga10rM10UpSlQKUpQKUpQKUpQKUpQKUpQVfiP5pf1nCfvVmp+JxKW1zXHVF+szBV121OlQPEfzS/rOE/erNSeJ4Bb6FHJAkGVgEEdpBpK41fFJ5g7j760uYhFBZmUBRLEkAAdyTsKql8MWBmjN5jcJ1B+dAD6kf1Rrv020rk/hHDEH4xMzBHVAh6fVGnaTEaRm5bjHZ9/j7XnOX6w+8dN/2GuNviFlnZFu2y6RmUOpZZ2lZkfbVP/JWyCcpbzuhYkgnKpYlQdIzB2Vt5BPXWp+M4JauNmbNMzoYg8u5akaaHLdb7YpxK2fdIcifikdIOqk7e4NbI6LHmWT66dzAnTYmqe34QwyxGfRpmVn/AEYGuXSBaUCO571qPBmFy5RnAyqu6/REKfh36z31pcrp2fefb7X3OWYzCe0ieg29yPvFbK4OxB9qpG8KYcknz6s7fEIl4zaR1jfeSTvBqfwvhdvDqy25hiCZjcIidB2QfbNXizlGFcJTqUpVYKUrW4sgjv20P39KDauV5xtB9Y6Dv+FebTgl9VsrzixVcOrMbl0FjaXztufM0dZkEnQ6nfD8Gv8AO5nOOTmMWXMxzqeZCEEwoRigGUCQNdTW6x7o9HbaRW9eUueHMVrlxbCXuMNCYDRAiYMET2G0QZqxwnC7yly12QxtZR5vKAwa6JJ82Zs3sIFScY7i6pVPb4ZcF3PzGK853ylmIyNaVMkExo4LDoJ0qLwXgmItGzzsQbot2sr/ABA3Ligqj7xGW44IMyVQ7ilRXNVnf4siOUMyConpqJYyTsqwzHoCK5DjluJhtiYjzafAsfWcaqOomo+Ix6BmBsgoC4LRM25y3TGXU8wAFeo82u1aHiKz5rHykqCBBPOUTkBjzEW5uA/V10rI149xS01pQDP87wi6AkGcRaYEED4dGGbaVYbg1PPG7MAgkyoaIIMFipMEfRgluoAk1XtjMKRrb8pVhIAymy0MHEHVXbKFjWTp1rZuJWASeVBkvcJywvlC32P9gZA8aeYb60E1uN2+zH44AEklfhA9XGq/WFTrF0MJBkEAg91OoNUP5wTQCx5vKMvlnmrrbt+jC3LjssVb4GCAUjJErG0HXTuDvQTKUpQKUpQKUrBoM0pSgVzu3Y9/wHqT0FYu3I09NO09BXIKSTBO3UR9m1BsmpKsPWDqCOoB94++u4FaWrcAf5gdvaulApSlApSlApFKwTQVXiJBylMa/lGEH2DFWoH7ankr8IAg5pjudT9+pqt8TXJtKAD+k4Wf95s6b/jU62kmO2x3Kx0mg7W7fU66do+/1rrSlApSlApSlApSlApSuRvr3H3ig5Lbzbgb6nr6j1/uqSBWRSgUpSgUpSgUpSgVHvXAdJWNZJ1E9t9KNdJMCOuvf0kbHevO4y1avYiyLdy8W5jrfFrE30CW7du6vnVLgVDzeWNNSdpGaAn8bT5FCeuIwnU/0mzv61d15fj/AAG0LSkNif0jDDXF4s74m0Dobu+u/TerL+Ttn6+J/wB9xn/3UFtWJqi8HlRh7as7m/kUX1u3blx1vIqi6IuMcolgfL5SGUiQwJ345wm9ddXtXjaKpcX6R8zKQrQGAMEzr261Yi54i6mmavOWOCYn+cZsQTzg8DzQhZbapHmkZcjbROfXYVHHhvFAADFMBmlhNzUcpECAl/KMyF5WNWO1XTHf8pb1c1mvNYfgmKUIDiScq2xtElFhjvsTGnprM16WpMV1UpStXUEQag4XbpnSI99+6z0NaguAIWR0nQx6ya6pZ79NPcdJFdqBSlKBSlKBSlKDBMb1HuYjaI6iTtPY9utZv3dNIjYkjT216b/dWcPb6mR9vT17+lAs29BOwGgj2ifXSo+B4NYs3Lt21bCvebNcILedvrETE6nWKn0oKvxH80v6zhP3qzVpVX4j+aX9Zwn71ZqzNBWWOAWVxb4sZjee0LRJYlRbBDBQuw1E/ae9WledHEccDcJsoVz3BbgOGyozBSwkg5hlIMjc6bVzHHcXlBODaTy9AWPxZs30dCsD7+mlZ1Q67nLpXvD01K8/e4tiClzJbAZHtKSEe8PMQbkW1KscqMOu89teH56xuX9F1yhtMxE5lDL7wTBBOx0gatUEbHLyXp6V51OL4wOwbDSoKQVD7F4czHmhTMCDpt242OOY3KS+EMwSFGYQZaFkjU5YadBoRuQKaoNzl6e8PUUqLw6+7pNxMjZnGXU6KxUGSBoQA321KrTnMVNFKUohSlKBSlQuI4trZthVDB7mVjJGUZWObQGdVA6b/YQm1He7O2kGCex6adjXn73iK7ltzYaXw/NbKSQpAzNbnLJJUNGgmOmgPbE8WdLD3uQxZLC3FtqGLEtnhCFU7BRIgxNb3eSWvLdraekwO329RXavPYXjt1rwtmwyqbt1M5zQFQSrQV6+8aiCdYsOB4571ss6G2QxWDMyoAfcDQXA6g9QoI0NScZhbWNKrOIcP5jyzwIykDrb3dd9MzZJPZQOpNRxwx9xeOf4iY050QWifhyErkOgEHcTWR38R/NL+s4T96s1aVRXOCuRl5hyysAkkqlsi5ZIkmXVwASfiU6zArf83Xm+cuQpHmALQc/zqA6EKI8jbiTQXVKpfzXd3F45vimD84PKrETEcvyldjvvU3C2iiZASwU6aywSdpO5A0nsB1oOzP0Ugb6nadNKzh3mf8/5HX7a89xxcVnjDuFzW2yBzbCtcAacysudtMsERESZG+mIPEZuZGtADmAfBpFu4bZP1SWNgbnygnQnTejhzhLeqpXlBd4gbZyNaMg5XBQwMoIJ+iZJMabRNdrbcRgRyiNNdDmHLbSQY1uZAT22po9YLelpSlYUpSlApSlBgmuF64en4dj1++tnu/cCATpp9lZRPsg6fxHt1oNLNkbn+7rvHY7xUilKBSlKCvxvCVuvmck6BSNIKbsh/qs2UnvkUdKjngXUXGzfFmgTzdjd9GKkp/ZMVcUoPMca4QyWWNq61sZkXyiCtsOptovbKxMf1WYRsROPBWb5y4WB+JYOVs/zykEnyNAgfR11M1I8QfMN/aT/AJi1LvXo26b9tfXoaCpbgxB0uHMfMGIE8xdFuerBPIe6j0qZw/DhAFXVASAI1QDULPUDUD0IrrbtgxIHv1PuO9d0AX/IoKzjnAExJUu7rCOnkyglXABklSdIBEdfsiNh/CttTeJuXG54vB82Qj5YgtpkgxGgMgSdNTV9moXrcZ5RFWnB5i54IskEG5c1LFvmyXLIEJbyebyjY9zM12PhG1/rLukEaroRba2D8O4DyOxAiNq9DnFY5gq7zPuVDelahhW1c1K0a6Bpr9gJ/ZWLrnYDWJrjaSRMsNto10Guv2UEqot65mGkxMGdj/VPUe9Sq1yCZ+/saDglk6HaI0PYdDBg+lSaUoFKUoFKUoFKiY/ilixl5961azTl5jqmaImMxExI++q+54rwOoXGYaf/AF7XvHxbx/Cg6+Irw5DR3t/8xfTf0qVew2dWXMYZSJGh1BH2EdxFee4v4iwLWXy4vDkEp/prRLedZMZugG9W38qcB/TML/t7X/VQQsL4cuIoUYhgAoGVVKW/nC+iqwIEHLvOm+4re5wC6Sx/KrokvEFvLmjpmgx7QJ0AqV/KnAf0zC/7e1/1VaWbquoZCGVgCrAgqwIkEEaEEdammHWdtnM3f4ecTw1dBH84uZRmORWdASyvHmDkiGfNME6CZgUxnhl7oXNdGfklGfIS+dsxZkbN5FJcysfCAJFempU0Qb/O7v8ADzN/wxcYsTibnmFwbvoGW4FHx6gG5Ou+RdqwfDF3Jk/KXCmRHmiIgAQ+msk++kV6elNEG/z7/h5xPDl0AAYm4AMsRmHwoVGmfuQ0ems7i/e6Bpue1Yu3Ynv/AA6n1iuME5oIYEjbrtsZ0OgqxFMZZzlzb2/Nv0nuDrt+H7K7gVrbSN94AJ9v+5reqyUpSgUpSgp7niTDgwWM52QDK2rLJyjTWYMd4MV3w/GbTuiIxJeyLy+UwbbGAZiJPbesjgmH1izbEliYUDVgAx9yABNdBwqznVxbUOi5UYAAqsRlB6CCRWqx9U4oN3xPh1XMxYCHMlH/ANG+S503U7ip1niKNcNoE51nMIOkBDqfUXFI769jXIcCw2ULylyhcgBEgJM5RPSQNPQV0awiu7qoDsqqzxqQubIGPYZmjtPrSdPQ4oPEH/ntgA/+GxQ7b3MJpPQ1ng6E3sVqfnk9z/N7G47/ALa44kOcfhwLTm3+TYkM/wBFSXwxysT1OTTvrGgNSOEcwXsZmtlV5qG2xIi4ORaBIA2AKx7z2rKoqH/+db/sWv8AjWrHHfP4f3uf8FUwa/8Amu3/ADd+bFoGzK5xFxZ1nLoPMddqtOItc/KcLltllm7ncERb8mkg6mToIoOuE/Sb/wDYs/8AyVx8IfoGD/VbH/KWtcO90YrFfJNlFuzkaRFwxcJA7QdDPcVv4SR1wOFW4hR1w9pWU7qVRQQfXSgtqUpQK53LkaRJ3gdqXm6CZPb0rjatzrJkHX1PcdvagxbtzB19TO/r6H/EVLFKUClKUClKUClKUClK4Xru0T0M+/cdev3UGbzj4ZGuhnWNO1a2U+7UepGogjr71ratE6nbX8enYjWZ9qlAUGIrzbeL7ShmddmcQhDsMkSHGmR/MPJqQJOwYj0ta5asTHWB5y54xsLmzK65Q5MhIGR3RhOeJzWyPtXvWU8Y2CwXJdkvkHlU6+QnZjAi4m8bwJOleiyUyVbx7fIquC8et4ggIrqTat3RmC6pcEr8LHWCPvq3FYC1mpPoFcbt0ggAf4jrHr6Vs9zaOpjXTv8A3VwS0ST2nU94/GZ6+lQLVuT3HcH8RBkHX+FSlWNBQCs0ClKUClKUFBicVilxLKGttbWyboQWmFxolQgucyJJG+X0jrWt3xSgBZbZe2EuXM4ZdbdpkV2C7kyxgdcvqKunwykk7MVy5gBmA3gGO+tQrXAbA5XkB5KZEzQwXVWza/SlQZrExl0l6cc9lNa8fbz+kbB8eLsVCFitxwxlUCoMRcsKRmPmM2iTrsO5Arha8R8y5bRFibtsEnUNbuW7zIytoDrZ3EiNielyeG2SVJtW5VmZTkWVZjmZgY0JYkk9TrUccPsow5dm0pkGQirJGaIIHxed4/tN3pWXc17Hj+3+lbj/ABCFxi2MyZPKr/XFxwzIBrAGlsEdeaO2u3AsbcvctrjWYvWeaiJmW7bBKypJY8wDMAWhYPTXSzt4NDIKKVJzGVHnbTVhHxAhTJ+qO1d8PgLSMzJbRGcy5VVUse7ECSfelZXzSdpstFRjxqPPT6p5rhvHsTq1xA1ssUTLbNqLhvC1bXO1wi4CCSWAEZepIFS28X2h8SMsE5jIgBHuW7jb6hbloLI/1iHrV2cFbyG2UTIZlcoymTJ8sRvrWp4dagDlpCrlAyLAQkEqBGiyqmP6o7U05R1ana7HKbnD27KhvFAAufI3Pk1YnTTOoXMmcjKDLQDOuU7aTv4h4nftC3ywgJDNclTeZVUAmLaujMsmCyyRp5TOlm/DbJZnNq2WYQzFFzMOxMSRoND2rbG4C1eAF22lwAyA6K4B7gMNDSsq5pG02UZROnh16qbGeK7dtHfIWCFxoR5slgX5E9CGA1rGJ8VKhuK1pptJde55l8q2lsuxB+kcl9DHeRVjjuB2LofPbSbiFWcKouZSpU+eJHlMe1YPAsPmRuUnyYYKuVcgLsjlssRmzIpnfepMZ92sc/0/C8Z8885IOF4+Zyuks167bTLpITEco7ndUIc9wGgaVjiHGLqYpU8gtTbUnKXJe5ICl1f5IyUjMhBncdLC7gLYdHCgFC7JEBRcuTmcgfSOZteuY965YnDWZN+6qTaQnmui5kQAk+YiVgTMd6unLkzvNlGV6eFT9V/itHiRMmc23jMFckiFOTmOH6LkkAtsD1FdG8TctnVrTNFy6EFoM5a3aFss0AfETdWBtrv3mYLBYRrSgC3dXmO8vlcm6zkuTmGj5iwjSNtNq3y4S6zgraYi5LZkU/KjyTLCGcZcvU6RTTmuv9Pf8ZrykT+VAzRyXy53XNmXa3iPydjG/wARBjtPYTnivFrtvEovkFn5MM2U3GzXHKhWyuDaB8sMUYEzJWKn3bWGAYkWoXOzaJp5uY5P/uGY+onetC2Eu3AxFl7ltiqsQjOjKwBAY6qcxAgU0ZzDMbTYxP8AHv8AXnwgvx925Bt2vLduKFzMsujW7zDSZttNsEyDoepkDgPG1o22uLausq2eYTlOnyH5QFJAyjykCZ3IHrVumHwysSq2lbNnJCoCX8y5s0atq4nfU96j4u1gbcB0sL8kVEonzOVpUafBlD6bQD0ppznk1vNh1x+fPPZHu+KlQuHsuMpddCrSy8vQAa685NfRuwJtuG4/mpnyMmrAhgVMqSJggGDEgxsRWjWMOZJW1qGJJCahoVie85VB7wB0qThbCIoW2qqo2CgKo9gNKsRlE8XPPLZzj+2Kl2pSlacWrrIiuFu0NQemh7MNxI71mlB3ArNKUClKUClKUCudw9O/7RSlBxS0SZ0g6+sHcba9vatsfg0u2rll/guIyN3ysCp19jSlWJmJuBXYDw7assGQmFUKo00+UNxtNtTA0AgKAIrU+F8OWuMQZuMzN8I8zhwTmC5jpcaJJidIrFK1vM7u0qG3B/DtuwXacxcZdoAQKiBY1J8ttdSZNcl8I4YLlAfa2D5yZ5auoYzuxzkltyQp3UQpTe587KhsvhXDAzDaRAnygKSVAWIAEkQK6XvDWHZVUg+SybKmfMtsghgDHUEg/wCApSm8z7lQw/hjDm4LhBkNmAnyg8zm7RoM8GPQVZ4HCratpaScttFRZMnKoAEnroKUqTnlPCZV/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1030" name="Picture 6" descr="C:\Users\P\Desktop\Basic electrical lab\Untitled.png"/>
          <p:cNvPicPr>
            <a:picLocks noChangeAspect="1" noChangeArrowheads="1"/>
          </p:cNvPicPr>
          <p:nvPr/>
        </p:nvPicPr>
        <p:blipFill>
          <a:blip r:embed="rId2" cstate="print"/>
          <a:srcRect/>
          <a:stretch>
            <a:fillRect/>
          </a:stretch>
        </p:blipFill>
        <p:spPr bwMode="auto">
          <a:xfrm>
            <a:off x="2209800" y="0"/>
            <a:ext cx="4648200" cy="5600700"/>
          </a:xfrm>
          <a:prstGeom prst="rect">
            <a:avLst/>
          </a:prstGeom>
          <a:noFill/>
        </p:spPr>
      </p:pic>
    </p:spTree>
  </p:cSld>
  <p:clrMapOvr>
    <a:masterClrMapping/>
  </p:clrMapOvr>
  <p:transition>
    <p:wedg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u="sng" dirty="0" smtClean="0">
                <a:latin typeface="Times New Roman" pitchFamily="18" charset="0"/>
                <a:cs typeface="Times New Roman" pitchFamily="18" charset="0"/>
              </a:rPr>
              <a:t>ELECTRICAL  INJURIES</a:t>
            </a:r>
            <a:endParaRPr lang="en-IN" sz="2800" b="1" u="sng" dirty="0">
              <a:latin typeface="Times New Roman" pitchFamily="18" charset="0"/>
              <a:cs typeface="Times New Roman" pitchFamily="18" charset="0"/>
            </a:endParaRPr>
          </a:p>
        </p:txBody>
      </p:sp>
      <p:sp>
        <p:nvSpPr>
          <p:cNvPr id="3" name="Content Placeholder 2"/>
          <p:cNvSpPr>
            <a:spLocks noGrp="1"/>
          </p:cNvSpPr>
          <p:nvPr>
            <p:ph idx="1"/>
          </p:nvPr>
        </p:nvSpPr>
        <p:spPr>
          <a:xfrm>
            <a:off x="457200" y="1143000"/>
            <a:ext cx="8229600" cy="4678363"/>
          </a:xfrm>
        </p:spPr>
        <p:txBody>
          <a:bodyPr>
            <a:normAutofit lnSpcReduction="10000"/>
          </a:bodyPr>
          <a:lstStyle/>
          <a:p>
            <a:pPr>
              <a:lnSpc>
                <a:spcPct val="50000"/>
              </a:lnSpc>
              <a:spcBef>
                <a:spcPct val="15000"/>
              </a:spcBef>
              <a:buNone/>
            </a:pPr>
            <a:endParaRPr lang="en-US" dirty="0"/>
          </a:p>
          <a:p>
            <a:pPr>
              <a:lnSpc>
                <a:spcPct val="50000"/>
              </a:lnSpc>
              <a:spcBef>
                <a:spcPct val="15000"/>
              </a:spcBef>
              <a:buNone/>
            </a:pPr>
            <a:r>
              <a:rPr lang="en-US" sz="2000" dirty="0">
                <a:latin typeface="Times New Roman" pitchFamily="18" charset="0"/>
              </a:rPr>
              <a:t>  </a:t>
            </a:r>
          </a:p>
          <a:p>
            <a:pPr>
              <a:lnSpc>
                <a:spcPct val="50000"/>
              </a:lnSpc>
              <a:spcBef>
                <a:spcPct val="15000"/>
              </a:spcBef>
              <a:buNone/>
            </a:pPr>
            <a:r>
              <a:rPr lang="en-US" sz="2000" dirty="0">
                <a:latin typeface="Times New Roman" pitchFamily="18" charset="0"/>
                <a:cs typeface="Times New Roman" pitchFamily="18" charset="0"/>
              </a:rPr>
              <a:t> </a:t>
            </a:r>
            <a:endParaRPr lang="en-US" dirty="0">
              <a:latin typeface="Times New Roman" pitchFamily="18" charset="0"/>
              <a:cs typeface="Times New Roman" pitchFamily="18" charset="0"/>
            </a:endParaRPr>
          </a:p>
          <a:p>
            <a:pPr>
              <a:lnSpc>
                <a:spcPct val="50000"/>
              </a:lnSpc>
              <a:spcBef>
                <a:spcPct val="15000"/>
              </a:spcBef>
              <a:buNone/>
            </a:pPr>
            <a:r>
              <a:rPr lang="en-US" dirty="0">
                <a:latin typeface="Times New Roman" pitchFamily="18" charset="0"/>
                <a:cs typeface="Times New Roman" pitchFamily="18" charset="0"/>
              </a:rPr>
              <a:t>There are four main types of electrical injuries</a:t>
            </a:r>
            <a:r>
              <a:rPr lang="en-US" dirty="0" smtClean="0">
                <a:latin typeface="Times New Roman" pitchFamily="18" charset="0"/>
                <a:cs typeface="Times New Roman" pitchFamily="18" charset="0"/>
              </a:rPr>
              <a:t>:</a:t>
            </a:r>
          </a:p>
          <a:p>
            <a:pPr>
              <a:lnSpc>
                <a:spcPct val="50000"/>
              </a:lnSpc>
              <a:spcBef>
                <a:spcPct val="15000"/>
              </a:spcBef>
              <a:buNone/>
            </a:pPr>
            <a:endParaRPr lang="en-US" dirty="0" smtClean="0">
              <a:latin typeface="Times New Roman" pitchFamily="18" charset="0"/>
              <a:cs typeface="Times New Roman" pitchFamily="18" charset="0"/>
            </a:endParaRPr>
          </a:p>
          <a:p>
            <a:pPr>
              <a:lnSpc>
                <a:spcPct val="50000"/>
              </a:lnSpc>
              <a:spcBef>
                <a:spcPct val="15000"/>
              </a:spcBef>
              <a:buNone/>
            </a:pPr>
            <a:endParaRPr lang="en-US" dirty="0">
              <a:latin typeface="Times New Roman" pitchFamily="18" charset="0"/>
              <a:cs typeface="Times New Roman" pitchFamily="18" charset="0"/>
            </a:endParaRPr>
          </a:p>
          <a:p>
            <a:pPr>
              <a:lnSpc>
                <a:spcPct val="50000"/>
              </a:lnSpc>
              <a:spcBef>
                <a:spcPct val="15000"/>
              </a:spcBef>
              <a:buNone/>
            </a:pPr>
            <a:endParaRPr lang="en-US" dirty="0">
              <a:latin typeface="Times New Roman" pitchFamily="18" charset="0"/>
              <a:cs typeface="Times New Roman" pitchFamily="18" charset="0"/>
            </a:endParaRPr>
          </a:p>
          <a:p>
            <a:pPr>
              <a:lnSpc>
                <a:spcPct val="50000"/>
              </a:lnSpc>
              <a:spcBef>
                <a:spcPct val="15000"/>
              </a:spcBef>
            </a:pPr>
            <a:r>
              <a:rPr lang="en-US" dirty="0">
                <a:latin typeface="Times New Roman" pitchFamily="18" charset="0"/>
                <a:cs typeface="Times New Roman" pitchFamily="18" charset="0"/>
              </a:rPr>
              <a:t>Electrocution (death due to electrical shock)</a:t>
            </a:r>
          </a:p>
          <a:p>
            <a:pPr>
              <a:lnSpc>
                <a:spcPct val="50000"/>
              </a:lnSpc>
              <a:spcBef>
                <a:spcPct val="15000"/>
              </a:spcBef>
            </a:pPr>
            <a:endParaRPr lang="en-US" dirty="0">
              <a:latin typeface="Times New Roman" pitchFamily="18" charset="0"/>
              <a:cs typeface="Times New Roman" pitchFamily="18" charset="0"/>
            </a:endParaRPr>
          </a:p>
          <a:p>
            <a:pPr>
              <a:lnSpc>
                <a:spcPct val="50000"/>
              </a:lnSpc>
              <a:spcBef>
                <a:spcPct val="15000"/>
              </a:spcBef>
            </a:pPr>
            <a:endParaRPr lang="en-US" dirty="0">
              <a:latin typeface="Times New Roman" pitchFamily="18" charset="0"/>
              <a:cs typeface="Times New Roman" pitchFamily="18" charset="0"/>
            </a:endParaRPr>
          </a:p>
          <a:p>
            <a:pPr>
              <a:lnSpc>
                <a:spcPct val="50000"/>
              </a:lnSpc>
              <a:spcBef>
                <a:spcPct val="15000"/>
              </a:spcBef>
            </a:pPr>
            <a:r>
              <a:rPr lang="en-US" dirty="0">
                <a:latin typeface="Times New Roman" pitchFamily="18" charset="0"/>
                <a:cs typeface="Times New Roman" pitchFamily="18" charset="0"/>
              </a:rPr>
              <a:t>Electrical Shock</a:t>
            </a:r>
          </a:p>
          <a:p>
            <a:pPr>
              <a:lnSpc>
                <a:spcPct val="50000"/>
              </a:lnSpc>
              <a:spcBef>
                <a:spcPct val="15000"/>
              </a:spcBef>
            </a:pPr>
            <a:endParaRPr lang="en-US" dirty="0">
              <a:latin typeface="Times New Roman" pitchFamily="18" charset="0"/>
              <a:cs typeface="Times New Roman" pitchFamily="18" charset="0"/>
            </a:endParaRPr>
          </a:p>
          <a:p>
            <a:pPr>
              <a:lnSpc>
                <a:spcPct val="50000"/>
              </a:lnSpc>
              <a:spcBef>
                <a:spcPct val="15000"/>
              </a:spcBef>
            </a:pPr>
            <a:endParaRPr lang="en-US" dirty="0">
              <a:latin typeface="Times New Roman" pitchFamily="18" charset="0"/>
              <a:cs typeface="Times New Roman" pitchFamily="18" charset="0"/>
            </a:endParaRPr>
          </a:p>
          <a:p>
            <a:pPr>
              <a:lnSpc>
                <a:spcPct val="50000"/>
              </a:lnSpc>
              <a:spcBef>
                <a:spcPct val="15000"/>
              </a:spcBef>
            </a:pPr>
            <a:r>
              <a:rPr lang="en-US" dirty="0">
                <a:latin typeface="Times New Roman" pitchFamily="18" charset="0"/>
                <a:cs typeface="Times New Roman" pitchFamily="18" charset="0"/>
              </a:rPr>
              <a:t>Burns</a:t>
            </a:r>
          </a:p>
          <a:p>
            <a:pPr>
              <a:lnSpc>
                <a:spcPct val="50000"/>
              </a:lnSpc>
              <a:spcBef>
                <a:spcPct val="15000"/>
              </a:spcBef>
            </a:pPr>
            <a:endParaRPr lang="en-US" dirty="0">
              <a:latin typeface="Times New Roman" pitchFamily="18" charset="0"/>
              <a:cs typeface="Times New Roman" pitchFamily="18" charset="0"/>
            </a:endParaRPr>
          </a:p>
          <a:p>
            <a:pPr>
              <a:lnSpc>
                <a:spcPct val="50000"/>
              </a:lnSpc>
              <a:spcBef>
                <a:spcPct val="15000"/>
              </a:spcBef>
            </a:pPr>
            <a:endParaRPr lang="en-US" dirty="0">
              <a:latin typeface="Times New Roman" pitchFamily="18" charset="0"/>
              <a:cs typeface="Times New Roman" pitchFamily="18" charset="0"/>
            </a:endParaRPr>
          </a:p>
          <a:p>
            <a:pPr>
              <a:lnSpc>
                <a:spcPct val="50000"/>
              </a:lnSpc>
              <a:spcBef>
                <a:spcPct val="15000"/>
              </a:spcBef>
            </a:pPr>
            <a:r>
              <a:rPr lang="en-US" dirty="0">
                <a:latin typeface="Times New Roman" pitchFamily="18" charset="0"/>
                <a:cs typeface="Times New Roman" pitchFamily="18" charset="0"/>
              </a:rPr>
              <a:t>Falls</a:t>
            </a:r>
          </a:p>
          <a:p>
            <a:pPr>
              <a:lnSpc>
                <a:spcPct val="50000"/>
              </a:lnSpc>
              <a:spcBef>
                <a:spcPct val="15000"/>
              </a:spcBef>
              <a:buNone/>
            </a:pPr>
            <a:r>
              <a:rPr lang="en-US" dirty="0">
                <a:latin typeface="Times New Roman" pitchFamily="18" charset="0"/>
                <a:cs typeface="Times New Roman" pitchFamily="18" charset="0"/>
              </a:rPr>
              <a:t>   </a:t>
            </a:r>
          </a:p>
          <a:p>
            <a:endParaRPr lang="en-IN" dirty="0"/>
          </a:p>
        </p:txBody>
      </p:sp>
    </p:spTree>
    <p:extLst>
      <p:ext uri="{BB962C8B-B14F-4D97-AF65-F5344CB8AC3E}">
        <p14:creationId xmlns="" xmlns:p14="http://schemas.microsoft.com/office/powerpoint/2010/main" val="579591421"/>
      </p:ext>
    </p:extLst>
  </p:cSld>
  <p:clrMapOvr>
    <a:masterClrMapping/>
  </p:clrMapOvr>
  <p:transition>
    <p:wedg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u="sng" dirty="0" smtClean="0">
                <a:latin typeface="Times New Roman" panose="02020603050405020304" pitchFamily="18" charset="0"/>
                <a:cs typeface="Times New Roman" panose="02020603050405020304" pitchFamily="18" charset="0"/>
              </a:rPr>
              <a:t>ELECTRIC SHOCK</a:t>
            </a:r>
            <a:endParaRPr lang="en-IN" sz="3200" b="1"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20000"/>
          </a:bodyPr>
          <a:lstStyle/>
          <a:p>
            <a:pPr marL="0" indent="0">
              <a:spcBef>
                <a:spcPts val="1800"/>
              </a:spcBef>
              <a:buNone/>
            </a:pPr>
            <a:r>
              <a:rPr lang="en-US" dirty="0">
                <a:latin typeface="Times New Roman" pitchFamily="18" charset="0"/>
                <a:cs typeface="Times New Roman" pitchFamily="18" charset="0"/>
              </a:rPr>
              <a:t>Received when current passes through the body.</a:t>
            </a:r>
          </a:p>
          <a:p>
            <a:pPr marL="0" indent="0">
              <a:spcBef>
                <a:spcPts val="1800"/>
              </a:spcBef>
              <a:buNone/>
            </a:pPr>
            <a:r>
              <a:rPr lang="en-US" dirty="0">
                <a:latin typeface="Times New Roman" pitchFamily="18" charset="0"/>
                <a:cs typeface="Times New Roman" pitchFamily="18" charset="0"/>
              </a:rPr>
              <a:t>Severity of the shock depends on:</a:t>
            </a:r>
          </a:p>
          <a:p>
            <a:pPr indent="-228600">
              <a:spcBef>
                <a:spcPts val="1200"/>
              </a:spcBef>
            </a:pPr>
            <a:r>
              <a:rPr lang="en-US" dirty="0">
                <a:latin typeface="Times New Roman" pitchFamily="18" charset="0"/>
                <a:cs typeface="Times New Roman" pitchFamily="18" charset="0"/>
              </a:rPr>
              <a:t>Path of current through the body</a:t>
            </a:r>
          </a:p>
          <a:p>
            <a:pPr indent="-228600">
              <a:spcBef>
                <a:spcPts val="1200"/>
              </a:spcBef>
            </a:pPr>
            <a:r>
              <a:rPr lang="en-US" dirty="0">
                <a:latin typeface="Times New Roman" pitchFamily="18" charset="0"/>
                <a:cs typeface="Times New Roman" pitchFamily="18" charset="0"/>
              </a:rPr>
              <a:t>Amount</a:t>
            </a:r>
            <a:r>
              <a:rPr lang="en-US" i="1" dirty="0">
                <a:latin typeface="Times New Roman" pitchFamily="18" charset="0"/>
                <a:cs typeface="Times New Roman" pitchFamily="18" charset="0"/>
              </a:rPr>
              <a:t> </a:t>
            </a:r>
            <a:r>
              <a:rPr lang="en-US" dirty="0">
                <a:latin typeface="Times New Roman" pitchFamily="18" charset="0"/>
                <a:cs typeface="Times New Roman" pitchFamily="18" charset="0"/>
              </a:rPr>
              <a:t>of current flowing through the body</a:t>
            </a:r>
          </a:p>
          <a:p>
            <a:pPr indent="-228600">
              <a:spcBef>
                <a:spcPts val="1200"/>
              </a:spcBef>
            </a:pPr>
            <a:r>
              <a:rPr lang="en-US" dirty="0">
                <a:latin typeface="Times New Roman" pitchFamily="18" charset="0"/>
                <a:cs typeface="Times New Roman" pitchFamily="18" charset="0"/>
              </a:rPr>
              <a:t>Length of time the body is in the </a:t>
            </a:r>
            <a:r>
              <a:rPr lang="en-US" dirty="0" smtClean="0">
                <a:latin typeface="Times New Roman" pitchFamily="18" charset="0"/>
                <a:cs typeface="Times New Roman" pitchFamily="18" charset="0"/>
              </a:rPr>
              <a:t>circuit</a:t>
            </a:r>
          </a:p>
          <a:p>
            <a:pPr indent="-228600">
              <a:spcBef>
                <a:spcPts val="1200"/>
              </a:spcBef>
            </a:pPr>
            <a:endParaRPr lang="en-US" dirty="0">
              <a:latin typeface="Times New Roman" pitchFamily="18" charset="0"/>
              <a:cs typeface="Times New Roman" pitchFamily="18" charset="0"/>
            </a:endParaRPr>
          </a:p>
          <a:p>
            <a:pPr marL="0" indent="0">
              <a:spcBef>
                <a:spcPts val="1800"/>
              </a:spcBef>
              <a:buNone/>
            </a:pPr>
            <a:r>
              <a:rPr lang="en-US" sz="2600" b="1" dirty="0">
                <a:latin typeface="Times New Roman" pitchFamily="18" charset="0"/>
                <a:cs typeface="Times New Roman" pitchFamily="18" charset="0"/>
              </a:rPr>
              <a:t>LOW VOLTAGE DOES NOT   MEAN LOW HAZARD!</a:t>
            </a:r>
          </a:p>
          <a:p>
            <a:pPr>
              <a:spcBef>
                <a:spcPts val="1800"/>
              </a:spcBef>
              <a:buNone/>
            </a:pPr>
            <a:r>
              <a:rPr lang="en-US" dirty="0">
                <a:latin typeface="Times New Roman" pitchFamily="18" charset="0"/>
                <a:cs typeface="Times New Roman" pitchFamily="18" charset="0"/>
              </a:rPr>
              <a:t>    </a:t>
            </a:r>
          </a:p>
          <a:p>
            <a:pPr algn="ctr">
              <a:lnSpc>
                <a:spcPct val="190000"/>
              </a:lnSpc>
              <a:buClr>
                <a:srgbClr val="800000"/>
              </a:buClr>
              <a:buNone/>
            </a:pPr>
            <a:endParaRPr lang="en-US" dirty="0">
              <a:latin typeface="Times New Roman" pitchFamily="18" charset="0"/>
            </a:endParaRPr>
          </a:p>
          <a:p>
            <a:pPr algn="ctr">
              <a:lnSpc>
                <a:spcPct val="190000"/>
              </a:lnSpc>
              <a:buClr>
                <a:srgbClr val="800000"/>
              </a:buClr>
              <a:buNone/>
            </a:pPr>
            <a:endParaRPr lang="en-US" sz="1800" dirty="0"/>
          </a:p>
          <a:p>
            <a:pPr>
              <a:lnSpc>
                <a:spcPct val="80000"/>
              </a:lnSpc>
            </a:pPr>
            <a:endParaRPr lang="en-US" sz="1800" dirty="0">
              <a:solidFill>
                <a:schemeClr val="accent2"/>
              </a:solidFill>
              <a:latin typeface="Times New Roman" pitchFamily="18" charset="0"/>
            </a:endParaRPr>
          </a:p>
          <a:p>
            <a:pPr>
              <a:lnSpc>
                <a:spcPct val="80000"/>
              </a:lnSpc>
              <a:buNone/>
            </a:pPr>
            <a:endParaRPr lang="en-US" sz="1800" dirty="0">
              <a:solidFill>
                <a:schemeClr val="accent2"/>
              </a:solidFill>
              <a:latin typeface="Times New Roman" pitchFamily="18" charset="0"/>
            </a:endParaRPr>
          </a:p>
          <a:p>
            <a:endParaRPr lang="en-IN" dirty="0"/>
          </a:p>
        </p:txBody>
      </p:sp>
    </p:spTree>
    <p:extLst>
      <p:ext uri="{BB962C8B-B14F-4D97-AF65-F5344CB8AC3E}">
        <p14:creationId xmlns="" xmlns:p14="http://schemas.microsoft.com/office/powerpoint/2010/main" val="2287494025"/>
      </p:ext>
    </p:extLst>
  </p:cSld>
  <p:clrMapOvr>
    <a:masterClrMapping/>
  </p:clrMapOvr>
  <p:transition>
    <p:wedg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u="sng" dirty="0" smtClean="0">
                <a:latin typeface="Times New Roman" panose="02020603050405020304" pitchFamily="18" charset="0"/>
                <a:cs typeface="Times New Roman" panose="02020603050405020304" pitchFamily="18" charset="0"/>
              </a:rPr>
              <a:t>ELECTRIC SHOCK</a:t>
            </a:r>
            <a:endParaRPr lang="en-IN" sz="3200" b="1"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400" dirty="0" smtClean="0">
                <a:latin typeface="Times New Roman" panose="02020603050405020304" pitchFamily="18" charset="0"/>
                <a:cs typeface="Times New Roman" panose="02020603050405020304" pitchFamily="18" charset="0"/>
              </a:rPr>
              <a:t>Electric shock passing through a human body</a:t>
            </a:r>
          </a:p>
          <a:p>
            <a:endParaRPr lang="en-IN" sz="24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581400" y="990600"/>
            <a:ext cx="2743200" cy="4359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966892704"/>
      </p:ext>
    </p:extLst>
  </p:cSld>
  <p:clrMapOvr>
    <a:masterClrMapping/>
  </p:clrMapOvr>
  <p:transition>
    <p:wedg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u="sng" dirty="0" smtClean="0">
                <a:latin typeface="Times New Roman" panose="02020603050405020304" pitchFamily="18" charset="0"/>
                <a:cs typeface="Times New Roman" panose="02020603050405020304" pitchFamily="18" charset="0"/>
              </a:rPr>
              <a:t>ELECTRICAL BURNS</a:t>
            </a:r>
            <a:endParaRPr lang="en-IN" sz="3200" b="1" u="sng" dirty="0">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p:txBody>
          <a:bodyPr>
            <a:normAutofit fontScale="85000" lnSpcReduction="20000"/>
          </a:bodyPr>
          <a:lstStyle/>
          <a:p>
            <a:pPr>
              <a:lnSpc>
                <a:spcPct val="80000"/>
              </a:lnSpc>
              <a:buNone/>
              <a:defRPr/>
            </a:pPr>
            <a:endParaRPr lang="en-US" sz="2800" b="1" dirty="0">
              <a:latin typeface="Times New Roman" pitchFamily="18" charset="0"/>
              <a:cs typeface="Times New Roman" pitchFamily="18" charset="0"/>
            </a:endParaRPr>
          </a:p>
          <a:p>
            <a:pPr marL="457200">
              <a:lnSpc>
                <a:spcPct val="110000"/>
              </a:lnSpc>
              <a:tabLst>
                <a:tab pos="457200" algn="l"/>
              </a:tabLst>
              <a:defRPr/>
            </a:pPr>
            <a:r>
              <a:rPr lang="en-US" dirty="0">
                <a:latin typeface="Times New Roman" pitchFamily="18" charset="0"/>
                <a:cs typeface="Times New Roman" pitchFamily="18" charset="0"/>
              </a:rPr>
              <a:t>Are the most common shock-related nonfatal injury</a:t>
            </a:r>
          </a:p>
          <a:p>
            <a:pPr marL="457200">
              <a:lnSpc>
                <a:spcPct val="110000"/>
              </a:lnSpc>
              <a:tabLst>
                <a:tab pos="457200" algn="l"/>
              </a:tabLst>
              <a:defRPr/>
            </a:pPr>
            <a:endParaRPr lang="en-US" dirty="0">
              <a:latin typeface="Times New Roman" pitchFamily="18" charset="0"/>
              <a:cs typeface="Times New Roman" pitchFamily="18" charset="0"/>
            </a:endParaRPr>
          </a:p>
          <a:p>
            <a:pPr marL="457200">
              <a:lnSpc>
                <a:spcPct val="110000"/>
              </a:lnSpc>
              <a:tabLst>
                <a:tab pos="457200" algn="l"/>
              </a:tabLst>
              <a:defRPr/>
            </a:pPr>
            <a:r>
              <a:rPr lang="en-US" dirty="0">
                <a:latin typeface="Times New Roman" pitchFamily="18" charset="0"/>
                <a:cs typeface="Times New Roman" pitchFamily="18" charset="0"/>
              </a:rPr>
              <a:t>Occur when you touch electrical wiring or equipment that is </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improperly used or maintained</a:t>
            </a:r>
            <a:endParaRPr lang="en-US" i="1" dirty="0">
              <a:latin typeface="Times New Roman" pitchFamily="18" charset="0"/>
              <a:cs typeface="Times New Roman" pitchFamily="18" charset="0"/>
            </a:endParaRPr>
          </a:p>
          <a:p>
            <a:pPr marL="457200">
              <a:lnSpc>
                <a:spcPct val="110000"/>
              </a:lnSpc>
              <a:tabLst>
                <a:tab pos="457200" algn="l"/>
              </a:tabLst>
              <a:defRPr/>
            </a:pPr>
            <a:endParaRPr lang="en-US" i="1" dirty="0">
              <a:latin typeface="Times New Roman" pitchFamily="18" charset="0"/>
              <a:cs typeface="Times New Roman" pitchFamily="18" charset="0"/>
            </a:endParaRPr>
          </a:p>
          <a:p>
            <a:pPr marL="457200">
              <a:lnSpc>
                <a:spcPct val="110000"/>
              </a:lnSpc>
              <a:tabLst>
                <a:tab pos="457200" algn="l"/>
              </a:tabLst>
              <a:defRPr/>
            </a:pPr>
            <a:r>
              <a:rPr lang="en-US" dirty="0">
                <a:latin typeface="Times New Roman" pitchFamily="18" charset="0"/>
                <a:cs typeface="Times New Roman" pitchFamily="18" charset="0"/>
              </a:rPr>
              <a:t>Typically occurs on the hands</a:t>
            </a:r>
            <a:endParaRPr lang="en-US" i="1" u="sng" dirty="0">
              <a:latin typeface="Times New Roman" pitchFamily="18" charset="0"/>
              <a:cs typeface="Times New Roman" pitchFamily="18" charset="0"/>
            </a:endParaRPr>
          </a:p>
          <a:p>
            <a:pPr marL="457200">
              <a:lnSpc>
                <a:spcPct val="110000"/>
              </a:lnSpc>
              <a:buNone/>
              <a:tabLst>
                <a:tab pos="457200" algn="l"/>
              </a:tabLst>
              <a:defRPr/>
            </a:pPr>
            <a:r>
              <a:rPr lang="en-US" i="1" u="sng" dirty="0">
                <a:latin typeface="Times New Roman" pitchFamily="18" charset="0"/>
                <a:cs typeface="Times New Roman" pitchFamily="18" charset="0"/>
              </a:rPr>
              <a:t>  </a:t>
            </a:r>
          </a:p>
          <a:p>
            <a:pPr marL="457200">
              <a:lnSpc>
                <a:spcPct val="110000"/>
              </a:lnSpc>
              <a:tabLst>
                <a:tab pos="457200" algn="l"/>
              </a:tabLst>
              <a:defRPr/>
            </a:pPr>
            <a:r>
              <a:rPr lang="en-US" dirty="0">
                <a:latin typeface="Times New Roman" pitchFamily="18" charset="0"/>
                <a:cs typeface="Times New Roman" pitchFamily="18" charset="0"/>
              </a:rPr>
              <a:t>Very serious injury that needs     immediate attention</a:t>
            </a:r>
          </a:p>
          <a:p>
            <a:pPr>
              <a:lnSpc>
                <a:spcPct val="80000"/>
              </a:lnSpc>
              <a:buNone/>
              <a:defRPr/>
            </a:pPr>
            <a:endParaRPr lang="en-US" sz="2800" b="1" i="1" u="sng" dirty="0">
              <a:latin typeface="Times New Roman" pitchFamily="18" charset="0"/>
              <a:cs typeface="Times New Roman" pitchFamily="18" charset="0"/>
            </a:endParaRPr>
          </a:p>
          <a:p>
            <a:pPr>
              <a:lnSpc>
                <a:spcPct val="80000"/>
              </a:lnSpc>
              <a:buNone/>
              <a:defRPr/>
            </a:pPr>
            <a:endParaRPr lang="en-US" sz="2800" b="1" dirty="0">
              <a:latin typeface="Times New Roman" pitchFamily="18" charset="0"/>
              <a:cs typeface="Times New Roman" pitchFamily="18" charset="0"/>
            </a:endParaRPr>
          </a:p>
          <a:p>
            <a:pPr>
              <a:lnSpc>
                <a:spcPct val="80000"/>
              </a:lnSpc>
              <a:buNone/>
              <a:defRPr/>
            </a:pPr>
            <a:endParaRPr lang="en-US" sz="1400" dirty="0">
              <a:latin typeface="Times New Roman" pitchFamily="18" charset="0"/>
            </a:endParaRPr>
          </a:p>
          <a:p>
            <a:pPr>
              <a:lnSpc>
                <a:spcPct val="80000"/>
              </a:lnSpc>
              <a:buNone/>
              <a:defRPr/>
            </a:pPr>
            <a:r>
              <a:rPr lang="en-US" sz="1400" dirty="0">
                <a:latin typeface="Times New Roman" pitchFamily="18" charset="0"/>
              </a:rPr>
              <a:t>      </a:t>
            </a:r>
            <a:endParaRPr lang="en-US" sz="1400" dirty="0">
              <a:solidFill>
                <a:schemeClr val="accent2"/>
              </a:solidFill>
              <a:latin typeface="Times New Roman" pitchFamily="18" charset="0"/>
            </a:endParaRPr>
          </a:p>
          <a:p>
            <a:endParaRPr lang="en-IN" dirty="0"/>
          </a:p>
        </p:txBody>
      </p:sp>
    </p:spTree>
    <p:extLst>
      <p:ext uri="{BB962C8B-B14F-4D97-AF65-F5344CB8AC3E}">
        <p14:creationId xmlns="" xmlns:p14="http://schemas.microsoft.com/office/powerpoint/2010/main" val="268286630"/>
      </p:ext>
    </p:extLst>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152400"/>
            <a:ext cx="7772400" cy="685800"/>
          </a:xfrm>
        </p:spPr>
        <p:txBody>
          <a:bodyPr>
            <a:noAutofit/>
          </a:bodyPr>
          <a:lstStyle/>
          <a:p>
            <a:r>
              <a:rPr lang="en-US" sz="4000" u="sng" dirty="0">
                <a:latin typeface="Times New Roman" pitchFamily="18" charset="0"/>
                <a:cs typeface="Times New Roman" pitchFamily="18" charset="0"/>
              </a:rPr>
              <a:t>Electrical Systems</a:t>
            </a:r>
          </a:p>
        </p:txBody>
      </p:sp>
      <p:pic>
        <p:nvPicPr>
          <p:cNvPr id="4101" name="Picture 5" descr="vs_01">
            <a:hlinkClick r:id="rId2"/>
          </p:cNvPr>
          <p:cNvPicPr>
            <a:picLocks noChangeAspect="1" noChangeArrowheads="1"/>
          </p:cNvPicPr>
          <p:nvPr/>
        </p:nvPicPr>
        <p:blipFill>
          <a:blip r:embed="rId3" cstate="print"/>
          <a:srcRect/>
          <a:stretch>
            <a:fillRect/>
          </a:stretch>
        </p:blipFill>
        <p:spPr bwMode="auto">
          <a:xfrm>
            <a:off x="457200" y="838200"/>
            <a:ext cx="1752600" cy="1112838"/>
          </a:xfrm>
          <a:prstGeom prst="rect">
            <a:avLst/>
          </a:prstGeom>
          <a:noFill/>
        </p:spPr>
      </p:pic>
      <p:pic>
        <p:nvPicPr>
          <p:cNvPr id="4103" name="Picture 7" descr="profile-pic2">
            <a:hlinkClick r:id="rId4"/>
          </p:cNvPr>
          <p:cNvPicPr>
            <a:picLocks noChangeAspect="1" noChangeArrowheads="1"/>
          </p:cNvPicPr>
          <p:nvPr/>
        </p:nvPicPr>
        <p:blipFill>
          <a:blip r:embed="rId5" cstate="print"/>
          <a:srcRect/>
          <a:stretch>
            <a:fillRect/>
          </a:stretch>
        </p:blipFill>
        <p:spPr bwMode="auto">
          <a:xfrm>
            <a:off x="3733800" y="838200"/>
            <a:ext cx="1828800" cy="1179513"/>
          </a:xfrm>
          <a:prstGeom prst="rect">
            <a:avLst/>
          </a:prstGeom>
          <a:noFill/>
        </p:spPr>
      </p:pic>
      <p:pic>
        <p:nvPicPr>
          <p:cNvPr id="4105" name="Picture 9" descr="danger_of_death">
            <a:hlinkClick r:id="rId6"/>
          </p:cNvPr>
          <p:cNvPicPr>
            <a:picLocks noChangeAspect="1" noChangeArrowheads="1"/>
          </p:cNvPicPr>
          <p:nvPr/>
        </p:nvPicPr>
        <p:blipFill>
          <a:blip r:embed="rId7" cstate="print"/>
          <a:srcRect/>
          <a:stretch>
            <a:fillRect/>
          </a:stretch>
        </p:blipFill>
        <p:spPr bwMode="auto">
          <a:xfrm>
            <a:off x="6934200" y="838200"/>
            <a:ext cx="1182688" cy="1219200"/>
          </a:xfrm>
          <a:prstGeom prst="rect">
            <a:avLst/>
          </a:prstGeom>
          <a:noFill/>
        </p:spPr>
      </p:pic>
      <p:sp>
        <p:nvSpPr>
          <p:cNvPr id="4106" name="Text Box 10"/>
          <p:cNvSpPr txBox="1">
            <a:spLocks noChangeArrowheads="1"/>
          </p:cNvSpPr>
          <p:nvPr/>
        </p:nvSpPr>
        <p:spPr bwMode="auto">
          <a:xfrm>
            <a:off x="762000" y="2362200"/>
            <a:ext cx="7321941" cy="707886"/>
          </a:xfrm>
          <a:prstGeom prst="rect">
            <a:avLst/>
          </a:prstGeom>
          <a:noFill/>
          <a:ln w="9525">
            <a:noFill/>
            <a:miter lim="800000"/>
            <a:headEnd/>
            <a:tailEnd/>
          </a:ln>
          <a:effectLst/>
        </p:spPr>
        <p:txBody>
          <a:bodyPr wrap="none">
            <a:spAutoFit/>
          </a:bodyPr>
          <a:lstStyle/>
          <a:p>
            <a:pPr>
              <a:buFont typeface="Wingdings" pitchFamily="2" charset="2"/>
              <a:buChar char="v"/>
            </a:pPr>
            <a:r>
              <a:rPr lang="en-US" sz="2000" b="1" dirty="0" smtClean="0">
                <a:latin typeface="Times New Roman" pitchFamily="18" charset="0"/>
                <a:cs typeface="Times New Roman" pitchFamily="18" charset="0"/>
              </a:rPr>
              <a:t>  Voltage</a:t>
            </a:r>
            <a:r>
              <a:rPr lang="en-US" sz="2000" dirty="0" smtClean="0">
                <a:latin typeface="Times New Roman" pitchFamily="18" charset="0"/>
                <a:cs typeface="Times New Roman" pitchFamily="18" charset="0"/>
              </a:rPr>
              <a:t> is a measurement of the pressure that causes the electrical</a:t>
            </a:r>
          </a:p>
          <a:p>
            <a:r>
              <a:rPr lang="en-US" sz="2000" dirty="0" smtClean="0">
                <a:latin typeface="Times New Roman" pitchFamily="18" charset="0"/>
                <a:cs typeface="Times New Roman" pitchFamily="18" charset="0"/>
              </a:rPr>
              <a:t>      energy(Current</a:t>
            </a:r>
            <a:r>
              <a:rPr lang="en-US" sz="2000" i="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to flow.</a:t>
            </a:r>
            <a:endParaRPr lang="en-US" sz="2000" dirty="0">
              <a:latin typeface="Times New Roman" pitchFamily="18" charset="0"/>
              <a:cs typeface="Times New Roman" pitchFamily="18" charset="0"/>
            </a:endParaRPr>
          </a:p>
        </p:txBody>
      </p:sp>
      <p:sp>
        <p:nvSpPr>
          <p:cNvPr id="4107" name="Text Box 11"/>
          <p:cNvSpPr txBox="1">
            <a:spLocks noChangeArrowheads="1"/>
          </p:cNvSpPr>
          <p:nvPr/>
        </p:nvSpPr>
        <p:spPr bwMode="auto">
          <a:xfrm>
            <a:off x="1676400" y="3200400"/>
            <a:ext cx="3041538" cy="369332"/>
          </a:xfrm>
          <a:prstGeom prst="rect">
            <a:avLst/>
          </a:prstGeom>
          <a:noFill/>
          <a:ln w="9525">
            <a:noFill/>
            <a:miter lim="800000"/>
            <a:headEnd/>
            <a:tailEnd/>
          </a:ln>
          <a:effectLst/>
        </p:spPr>
        <p:txBody>
          <a:bodyPr wrap="none">
            <a:spAutoFit/>
          </a:bodyPr>
          <a:lstStyle/>
          <a:p>
            <a:pPr>
              <a:buFontTx/>
              <a:buChar char="•"/>
            </a:pPr>
            <a:r>
              <a:rPr lang="en-US" dirty="0" smtClean="0"/>
              <a:t> </a:t>
            </a:r>
            <a:r>
              <a:rPr lang="en-US" dirty="0" smtClean="0">
                <a:latin typeface="Times New Roman" pitchFamily="18" charset="0"/>
                <a:cs typeface="Times New Roman" pitchFamily="18" charset="0"/>
              </a:rPr>
              <a:t>Same </a:t>
            </a:r>
            <a:r>
              <a:rPr lang="en-US" dirty="0">
                <a:latin typeface="Times New Roman" pitchFamily="18" charset="0"/>
                <a:cs typeface="Times New Roman" pitchFamily="18" charset="0"/>
              </a:rPr>
              <a:t>as water through pipe</a:t>
            </a:r>
            <a:r>
              <a:rPr lang="en-US" dirty="0"/>
              <a:t>.</a:t>
            </a:r>
          </a:p>
        </p:txBody>
      </p:sp>
      <p:sp>
        <p:nvSpPr>
          <p:cNvPr id="4108" name="Text Box 12"/>
          <p:cNvSpPr txBox="1">
            <a:spLocks noChangeArrowheads="1"/>
          </p:cNvSpPr>
          <p:nvPr/>
        </p:nvSpPr>
        <p:spPr bwMode="auto">
          <a:xfrm>
            <a:off x="1676400" y="3962400"/>
            <a:ext cx="4990020" cy="369332"/>
          </a:xfrm>
          <a:prstGeom prst="rect">
            <a:avLst/>
          </a:prstGeom>
          <a:noFill/>
          <a:ln w="9525">
            <a:noFill/>
            <a:miter lim="800000"/>
            <a:headEnd/>
            <a:tailEnd/>
          </a:ln>
          <a:effectLst/>
        </p:spPr>
        <p:txBody>
          <a:bodyPr wrap="none">
            <a:spAutoFit/>
          </a:bodyPr>
          <a:lstStyle/>
          <a:p>
            <a:pPr>
              <a:buFontTx/>
              <a:buChar char="•"/>
            </a:pPr>
            <a:r>
              <a:rPr lang="en-US" dirty="0" smtClean="0"/>
              <a:t> </a:t>
            </a:r>
            <a:r>
              <a:rPr lang="en-US" dirty="0" smtClean="0">
                <a:latin typeface="Times New Roman" pitchFamily="18" charset="0"/>
                <a:cs typeface="Times New Roman" pitchFamily="18" charset="0"/>
              </a:rPr>
              <a:t>No </a:t>
            </a:r>
            <a:r>
              <a:rPr lang="en-US" dirty="0">
                <a:latin typeface="Times New Roman" pitchFamily="18" charset="0"/>
                <a:cs typeface="Times New Roman" pitchFamily="18" charset="0"/>
              </a:rPr>
              <a:t>movement unless force or pressure is applied</a:t>
            </a:r>
            <a:r>
              <a:rPr lang="en-US" dirty="0"/>
              <a:t>.</a:t>
            </a:r>
          </a:p>
        </p:txBody>
      </p:sp>
      <p:sp>
        <p:nvSpPr>
          <p:cNvPr id="4109" name="Text Box 13"/>
          <p:cNvSpPr txBox="1">
            <a:spLocks noChangeArrowheads="1"/>
          </p:cNvSpPr>
          <p:nvPr/>
        </p:nvSpPr>
        <p:spPr bwMode="auto">
          <a:xfrm>
            <a:off x="1676400" y="4724400"/>
            <a:ext cx="4518866" cy="369332"/>
          </a:xfrm>
          <a:prstGeom prst="rect">
            <a:avLst/>
          </a:prstGeom>
          <a:noFill/>
          <a:ln w="9525">
            <a:noFill/>
            <a:miter lim="800000"/>
            <a:headEnd/>
            <a:tailEnd/>
          </a:ln>
          <a:effectLst/>
        </p:spPr>
        <p:txBody>
          <a:bodyPr wrap="none">
            <a:spAutoFit/>
          </a:bodyPr>
          <a:lstStyle/>
          <a:p>
            <a:pPr>
              <a:buFontTx/>
              <a:buChar char="•"/>
            </a:pPr>
            <a:r>
              <a:rPr lang="en-US" dirty="0" smtClean="0"/>
              <a:t> </a:t>
            </a:r>
            <a:r>
              <a:rPr lang="en-US" dirty="0" smtClean="0">
                <a:latin typeface="Times New Roman" pitchFamily="18" charset="0"/>
                <a:cs typeface="Times New Roman" pitchFamily="18" charset="0"/>
              </a:rPr>
              <a:t>Is measured </a:t>
            </a:r>
            <a:r>
              <a:rPr lang="en-US" dirty="0">
                <a:latin typeface="Times New Roman" pitchFamily="18" charset="0"/>
                <a:cs typeface="Times New Roman" pitchFamily="18" charset="0"/>
              </a:rPr>
              <a:t>in </a:t>
            </a:r>
            <a:r>
              <a:rPr lang="en-US" b="1" u="sng" dirty="0" smtClean="0">
                <a:latin typeface="Times New Roman" pitchFamily="18" charset="0"/>
                <a:cs typeface="Times New Roman" pitchFamily="18" charset="0"/>
              </a:rPr>
              <a:t>Volts </a:t>
            </a:r>
            <a:r>
              <a:rPr lang="en-US" b="1" u="sng" dirty="0">
                <a:latin typeface="Times New Roman" pitchFamily="18" charset="0"/>
                <a:cs typeface="Times New Roman" pitchFamily="18" charset="0"/>
              </a:rPr>
              <a:t>(V)</a:t>
            </a:r>
            <a:r>
              <a:rPr lang="en-US" dirty="0">
                <a:latin typeface="Times New Roman" pitchFamily="18" charset="0"/>
                <a:cs typeface="Times New Roman" pitchFamily="18" charset="0"/>
              </a:rPr>
              <a:t> and the symbol is </a:t>
            </a:r>
            <a:r>
              <a:rPr lang="en-US" b="1" u="sng" dirty="0">
                <a:latin typeface="Times New Roman" pitchFamily="18" charset="0"/>
                <a:cs typeface="Times New Roman" pitchFamily="18" charset="0"/>
              </a:rPr>
              <a:t>E</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10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4103"/>
                                        </p:tgtEl>
                                        <p:attrNameLst>
                                          <p:attrName>style.visibility</p:attrName>
                                        </p:attrNameLst>
                                      </p:cBhvr>
                                      <p:to>
                                        <p:strVal val="visible"/>
                                      </p:to>
                                    </p:set>
                                    <p:anim calcmode="lin" valueType="num">
                                      <p:cBhvr additive="base">
                                        <p:cTn id="11" dur="500" fill="hold"/>
                                        <p:tgtEl>
                                          <p:spTgt spid="4103"/>
                                        </p:tgtEl>
                                        <p:attrNameLst>
                                          <p:attrName>ppt_x</p:attrName>
                                        </p:attrNameLst>
                                      </p:cBhvr>
                                      <p:tavLst>
                                        <p:tav tm="0">
                                          <p:val>
                                            <p:strVal val="0-#ppt_w/2"/>
                                          </p:val>
                                        </p:tav>
                                        <p:tav tm="100000">
                                          <p:val>
                                            <p:strVal val="#ppt_x"/>
                                          </p:val>
                                        </p:tav>
                                      </p:tavLst>
                                    </p:anim>
                                    <p:anim calcmode="lin" valueType="num">
                                      <p:cBhvr additive="base">
                                        <p:cTn id="12" dur="500" fill="hold"/>
                                        <p:tgtEl>
                                          <p:spTgt spid="410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4105"/>
                                        </p:tgtEl>
                                        <p:attrNameLst>
                                          <p:attrName>style.visibility</p:attrName>
                                        </p:attrNameLst>
                                      </p:cBhvr>
                                      <p:to>
                                        <p:strVal val="visible"/>
                                      </p:to>
                                    </p:set>
                                    <p:anim calcmode="lin" valueType="num">
                                      <p:cBhvr additive="base">
                                        <p:cTn id="17" dur="500" fill="hold"/>
                                        <p:tgtEl>
                                          <p:spTgt spid="4105"/>
                                        </p:tgtEl>
                                        <p:attrNameLst>
                                          <p:attrName>ppt_x</p:attrName>
                                        </p:attrNameLst>
                                      </p:cBhvr>
                                      <p:tavLst>
                                        <p:tav tm="0">
                                          <p:val>
                                            <p:strVal val="0-#ppt_w/2"/>
                                          </p:val>
                                        </p:tav>
                                        <p:tav tm="100000">
                                          <p:val>
                                            <p:strVal val="#ppt_x"/>
                                          </p:val>
                                        </p:tav>
                                      </p:tavLst>
                                    </p:anim>
                                    <p:anim calcmode="lin" valueType="num">
                                      <p:cBhvr additive="base">
                                        <p:cTn id="18" dur="500" fill="hold"/>
                                        <p:tgtEl>
                                          <p:spTgt spid="4105"/>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4106"/>
                                        </p:tgtEl>
                                        <p:attrNameLst>
                                          <p:attrName>style.visibility</p:attrName>
                                        </p:attrNameLst>
                                      </p:cBhvr>
                                      <p:to>
                                        <p:strVal val="visible"/>
                                      </p:to>
                                    </p:set>
                                    <p:anim calcmode="lin" valueType="num">
                                      <p:cBhvr additive="base">
                                        <p:cTn id="23" dur="500" fill="hold"/>
                                        <p:tgtEl>
                                          <p:spTgt spid="4106"/>
                                        </p:tgtEl>
                                        <p:attrNameLst>
                                          <p:attrName>ppt_x</p:attrName>
                                        </p:attrNameLst>
                                      </p:cBhvr>
                                      <p:tavLst>
                                        <p:tav tm="0">
                                          <p:val>
                                            <p:strVal val="0-#ppt_w/2"/>
                                          </p:val>
                                        </p:tav>
                                        <p:tav tm="100000">
                                          <p:val>
                                            <p:strVal val="#ppt_x"/>
                                          </p:val>
                                        </p:tav>
                                      </p:tavLst>
                                    </p:anim>
                                    <p:anim calcmode="lin" valueType="num">
                                      <p:cBhvr additive="base">
                                        <p:cTn id="24" dur="500" fill="hold"/>
                                        <p:tgtEl>
                                          <p:spTgt spid="4106"/>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4107"/>
                                        </p:tgtEl>
                                        <p:attrNameLst>
                                          <p:attrName>style.visibility</p:attrName>
                                        </p:attrNameLst>
                                      </p:cBhvr>
                                      <p:to>
                                        <p:strVal val="visible"/>
                                      </p:to>
                                    </p:set>
                                    <p:anim calcmode="lin" valueType="num">
                                      <p:cBhvr additive="base">
                                        <p:cTn id="29" dur="500" fill="hold"/>
                                        <p:tgtEl>
                                          <p:spTgt spid="4107"/>
                                        </p:tgtEl>
                                        <p:attrNameLst>
                                          <p:attrName>ppt_x</p:attrName>
                                        </p:attrNameLst>
                                      </p:cBhvr>
                                      <p:tavLst>
                                        <p:tav tm="0">
                                          <p:val>
                                            <p:strVal val="0-#ppt_w/2"/>
                                          </p:val>
                                        </p:tav>
                                        <p:tav tm="100000">
                                          <p:val>
                                            <p:strVal val="#ppt_x"/>
                                          </p:val>
                                        </p:tav>
                                      </p:tavLst>
                                    </p:anim>
                                    <p:anim calcmode="lin" valueType="num">
                                      <p:cBhvr additive="base">
                                        <p:cTn id="30" dur="500" fill="hold"/>
                                        <p:tgtEl>
                                          <p:spTgt spid="4107"/>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4108"/>
                                        </p:tgtEl>
                                        <p:attrNameLst>
                                          <p:attrName>style.visibility</p:attrName>
                                        </p:attrNameLst>
                                      </p:cBhvr>
                                      <p:to>
                                        <p:strVal val="visible"/>
                                      </p:to>
                                    </p:set>
                                    <p:anim calcmode="lin" valueType="num">
                                      <p:cBhvr additive="base">
                                        <p:cTn id="35" dur="500" fill="hold"/>
                                        <p:tgtEl>
                                          <p:spTgt spid="4108"/>
                                        </p:tgtEl>
                                        <p:attrNameLst>
                                          <p:attrName>ppt_x</p:attrName>
                                        </p:attrNameLst>
                                      </p:cBhvr>
                                      <p:tavLst>
                                        <p:tav tm="0">
                                          <p:val>
                                            <p:strVal val="0-#ppt_w/2"/>
                                          </p:val>
                                        </p:tav>
                                        <p:tav tm="100000">
                                          <p:val>
                                            <p:strVal val="#ppt_x"/>
                                          </p:val>
                                        </p:tav>
                                      </p:tavLst>
                                    </p:anim>
                                    <p:anim calcmode="lin" valueType="num">
                                      <p:cBhvr additive="base">
                                        <p:cTn id="36" dur="500" fill="hold"/>
                                        <p:tgtEl>
                                          <p:spTgt spid="4108"/>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4109"/>
                                        </p:tgtEl>
                                        <p:attrNameLst>
                                          <p:attrName>style.visibility</p:attrName>
                                        </p:attrNameLst>
                                      </p:cBhvr>
                                      <p:to>
                                        <p:strVal val="visible"/>
                                      </p:to>
                                    </p:set>
                                    <p:anim calcmode="lin" valueType="num">
                                      <p:cBhvr additive="base">
                                        <p:cTn id="41" dur="500" fill="hold"/>
                                        <p:tgtEl>
                                          <p:spTgt spid="4109"/>
                                        </p:tgtEl>
                                        <p:attrNameLst>
                                          <p:attrName>ppt_x</p:attrName>
                                        </p:attrNameLst>
                                      </p:cBhvr>
                                      <p:tavLst>
                                        <p:tav tm="0">
                                          <p:val>
                                            <p:strVal val="0-#ppt_w/2"/>
                                          </p:val>
                                        </p:tav>
                                        <p:tav tm="100000">
                                          <p:val>
                                            <p:strVal val="#ppt_x"/>
                                          </p:val>
                                        </p:tav>
                                      </p:tavLst>
                                    </p:anim>
                                    <p:anim calcmode="lin" valueType="num">
                                      <p:cBhvr additive="base">
                                        <p:cTn id="42" dur="500" fill="hold"/>
                                        <p:tgtEl>
                                          <p:spTgt spid="41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6" grpId="0" autoUpdateAnimBg="0"/>
      <p:bldP spid="4107" grpId="0" autoUpdateAnimBg="0"/>
      <p:bldP spid="4108" grpId="0" autoUpdateAnimBg="0"/>
      <p:bldP spid="4109" grpId="0"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u="sng" dirty="0" smtClean="0">
                <a:latin typeface="Times New Roman" panose="02020603050405020304" pitchFamily="18" charset="0"/>
                <a:cs typeface="Times New Roman" panose="02020603050405020304" pitchFamily="18" charset="0"/>
              </a:rPr>
              <a:t>ELECTRICAL BURNS</a:t>
            </a:r>
            <a:endParaRPr lang="en-IN" sz="3200" b="1"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Electrical burns in hand</a:t>
            </a:r>
          </a:p>
          <a:p>
            <a:endParaRPr lang="en-IN" dirty="0"/>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1219200"/>
            <a:ext cx="3200400" cy="37306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876800" y="1676400"/>
            <a:ext cx="3248025" cy="243117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355202620"/>
      </p:ext>
    </p:extLst>
  </p:cSld>
  <p:clrMapOvr>
    <a:masterClrMapping/>
  </p:clrMapOvr>
  <p:transition>
    <p:wedg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u="sng" dirty="0" smtClean="0">
                <a:latin typeface="Times New Roman" panose="02020603050405020304" pitchFamily="18" charset="0"/>
                <a:cs typeface="Times New Roman" panose="02020603050405020304" pitchFamily="18" charset="0"/>
              </a:rPr>
              <a:t>FALLS</a:t>
            </a:r>
            <a:endParaRPr lang="en-IN" sz="3200" b="1"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800" dirty="0">
                <a:latin typeface="Times New Roman" panose="02020603050405020304" pitchFamily="18" charset="0"/>
                <a:cs typeface="Times New Roman" panose="02020603050405020304" pitchFamily="18" charset="0"/>
              </a:rPr>
              <a:t>Electrical shock can also </a:t>
            </a:r>
            <a:r>
              <a:rPr lang="en-US" sz="2800" dirty="0" smtClean="0">
                <a:latin typeface="Times New Roman" panose="02020603050405020304" pitchFamily="18" charset="0"/>
                <a:cs typeface="Times New Roman" panose="02020603050405020304" pitchFamily="18" charset="0"/>
              </a:rPr>
              <a:t>cause</a:t>
            </a:r>
          </a:p>
          <a:p>
            <a:pPr marL="0" indent="0">
              <a:buNone/>
            </a:pPr>
            <a:r>
              <a:rPr lang="en-US" sz="2800" dirty="0" smtClean="0">
                <a:latin typeface="Times New Roman" panose="02020603050405020304" pitchFamily="18" charset="0"/>
                <a:cs typeface="Times New Roman" panose="02020603050405020304" pitchFamily="18" charset="0"/>
              </a:rPr>
              <a:t>    indirect </a:t>
            </a:r>
            <a:r>
              <a:rPr lang="en-US" sz="2800" dirty="0">
                <a:latin typeface="Times New Roman" panose="02020603050405020304" pitchFamily="18" charset="0"/>
                <a:cs typeface="Times New Roman" panose="02020603050405020304" pitchFamily="18" charset="0"/>
              </a:rPr>
              <a:t>or secondary injuries.</a:t>
            </a:r>
          </a:p>
          <a:p>
            <a:pPr marL="0" indent="0">
              <a:buNone/>
            </a:pPr>
            <a:endParaRPr lang="en-US" sz="2800" dirty="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 Employees </a:t>
            </a:r>
            <a:r>
              <a:rPr lang="en-US" sz="2800" dirty="0">
                <a:latin typeface="Times New Roman" panose="02020603050405020304" pitchFamily="18" charset="0"/>
                <a:cs typeface="Times New Roman" panose="02020603050405020304" pitchFamily="18" charset="0"/>
              </a:rPr>
              <a:t>working in an </a:t>
            </a:r>
            <a:endParaRPr lang="en-US" sz="2800" dirty="0" smtClean="0">
              <a:latin typeface="Times New Roman" panose="02020603050405020304" pitchFamily="18" charset="0"/>
              <a:cs typeface="Times New Roman" panose="02020603050405020304" pitchFamily="18" charset="0"/>
            </a:endParaRPr>
          </a:p>
          <a:p>
            <a:pPr marL="0" indent="0">
              <a:buNone/>
            </a:pPr>
            <a:r>
              <a:rPr lang="en-US" sz="2800" dirty="0" smtClean="0">
                <a:latin typeface="Times New Roman" panose="02020603050405020304" pitchFamily="18" charset="0"/>
                <a:cs typeface="Times New Roman" panose="02020603050405020304" pitchFamily="18" charset="0"/>
              </a:rPr>
              <a:t>     elevated </a:t>
            </a:r>
            <a:r>
              <a:rPr lang="en-US" sz="2800" dirty="0">
                <a:latin typeface="Times New Roman" panose="02020603050405020304" pitchFamily="18" charset="0"/>
                <a:cs typeface="Times New Roman" panose="02020603050405020304" pitchFamily="18" charset="0"/>
              </a:rPr>
              <a:t>location who </a:t>
            </a:r>
            <a:endParaRPr lang="en-US" sz="2800" dirty="0" smtClean="0">
              <a:latin typeface="Times New Roman" panose="02020603050405020304" pitchFamily="18" charset="0"/>
              <a:cs typeface="Times New Roman" panose="02020603050405020304" pitchFamily="18" charset="0"/>
            </a:endParaRPr>
          </a:p>
          <a:p>
            <a:pPr marL="0" indent="0">
              <a:buNone/>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    experience </a:t>
            </a:r>
            <a:r>
              <a:rPr lang="en-US" sz="2800" dirty="0">
                <a:latin typeface="Times New Roman" panose="02020603050405020304" pitchFamily="18" charset="0"/>
                <a:cs typeface="Times New Roman" panose="02020603050405020304" pitchFamily="18" charset="0"/>
              </a:rPr>
              <a:t>a shock can fall</a:t>
            </a:r>
            <a:r>
              <a:rPr lang="en-US" sz="2800" dirty="0" smtClean="0">
                <a:latin typeface="Times New Roman" panose="02020603050405020304" pitchFamily="18" charset="0"/>
                <a:cs typeface="Times New Roman" panose="02020603050405020304" pitchFamily="18" charset="0"/>
              </a:rPr>
              <a:t>,</a:t>
            </a:r>
          </a:p>
          <a:p>
            <a:pPr marL="0" indent="0">
              <a:buNone/>
            </a:pP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resulting in serious injury </a:t>
            </a:r>
            <a:endParaRPr lang="en-US" sz="2800" dirty="0" smtClean="0">
              <a:latin typeface="Times New Roman" panose="02020603050405020304" pitchFamily="18" charset="0"/>
              <a:cs typeface="Times New Roman" panose="02020603050405020304" pitchFamily="18" charset="0"/>
            </a:endParaRPr>
          </a:p>
          <a:p>
            <a:pPr marL="0" indent="0">
              <a:buNone/>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    or </a:t>
            </a:r>
            <a:r>
              <a:rPr lang="en-US" sz="2800" dirty="0">
                <a:latin typeface="Times New Roman" panose="02020603050405020304" pitchFamily="18" charset="0"/>
                <a:cs typeface="Times New Roman" panose="02020603050405020304" pitchFamily="18" charset="0"/>
              </a:rPr>
              <a:t>even death. </a:t>
            </a:r>
          </a:p>
          <a:p>
            <a:endParaRPr lang="en-IN" sz="2800" dirty="0">
              <a:latin typeface="Times New Roman" panose="02020603050405020304" pitchFamily="18" charset="0"/>
              <a:cs typeface="Times New Roman" panose="02020603050405020304" pitchFamily="18" charset="0"/>
            </a:endParaRPr>
          </a:p>
        </p:txBody>
      </p:sp>
      <p:pic>
        <p:nvPicPr>
          <p:cNvPr id="307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562600" y="2286000"/>
            <a:ext cx="2974975" cy="42370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360303834"/>
      </p:ext>
    </p:extLst>
  </p:cSld>
  <p:clrMapOvr>
    <a:masterClrMapping/>
  </p:clrMapOvr>
  <p:transition>
    <p:wedg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u="sng" dirty="0" smtClean="0">
                <a:latin typeface="Times New Roman" panose="02020603050405020304" pitchFamily="18" charset="0"/>
                <a:cs typeface="Times New Roman" panose="02020603050405020304" pitchFamily="18" charset="0"/>
              </a:rPr>
              <a:t>LEVELS OF EFFECT OF CURRENT</a:t>
            </a:r>
            <a:endParaRPr lang="en-IN" sz="3200" b="1" u="sng" dirty="0">
              <a:latin typeface="Times New Roman" panose="02020603050405020304" pitchFamily="18" charset="0"/>
              <a:cs typeface="Times New Roman" panose="02020603050405020304" pitchFamily="18" charset="0"/>
            </a:endParaRPr>
          </a:p>
        </p:txBody>
      </p:sp>
      <p:pic>
        <p:nvPicPr>
          <p:cNvPr id="4099"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057968" cy="51054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468727790"/>
      </p:ext>
    </p:extLst>
  </p:cSld>
  <p:clrMapOvr>
    <a:masterClrMapping/>
  </p:clrMapOvr>
  <p:transition>
    <p:wedg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u="sng" dirty="0" smtClean="0">
                <a:latin typeface="Times New Roman" panose="02020603050405020304" pitchFamily="18" charset="0"/>
                <a:cs typeface="Times New Roman" panose="02020603050405020304" pitchFamily="18" charset="0"/>
              </a:rPr>
              <a:t>SAFE WORK PRACTICES</a:t>
            </a:r>
            <a:endParaRPr lang="en-IN" sz="3200" b="1"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gn="just">
              <a:lnSpc>
                <a:spcPct val="150000"/>
              </a:lnSpc>
              <a:defRPr/>
            </a:pPr>
            <a:r>
              <a:rPr lang="en-US" dirty="0">
                <a:latin typeface="Times New Roman" pitchFamily="18" charset="0"/>
                <a:cs typeface="Times New Roman" pitchFamily="18" charset="0"/>
              </a:rPr>
              <a:t>No metal ladders for or near electrical work.</a:t>
            </a:r>
          </a:p>
          <a:p>
            <a:pPr algn="just">
              <a:lnSpc>
                <a:spcPct val="150000"/>
              </a:lnSpc>
              <a:defRPr/>
            </a:pPr>
            <a:r>
              <a:rPr lang="en-US" dirty="0">
                <a:latin typeface="Times New Roman" pitchFamily="18" charset="0"/>
                <a:cs typeface="Times New Roman" pitchFamily="18" charset="0"/>
              </a:rPr>
              <a:t>No wet hands when plugging or unplugging cords/equipment.</a:t>
            </a:r>
          </a:p>
          <a:p>
            <a:pPr algn="just">
              <a:lnSpc>
                <a:spcPct val="150000"/>
              </a:lnSpc>
              <a:defRPr/>
            </a:pPr>
            <a:r>
              <a:rPr lang="en-US" dirty="0">
                <a:latin typeface="Times New Roman" pitchFamily="18" charset="0"/>
                <a:cs typeface="Times New Roman" pitchFamily="18" charset="0"/>
              </a:rPr>
              <a:t>No raising or lowering tools by the cord.</a:t>
            </a:r>
          </a:p>
          <a:p>
            <a:pPr algn="just">
              <a:lnSpc>
                <a:spcPct val="150000"/>
              </a:lnSpc>
              <a:defRPr/>
            </a:pPr>
            <a:r>
              <a:rPr lang="en-US" dirty="0">
                <a:latin typeface="Times New Roman" pitchFamily="18" charset="0"/>
                <a:cs typeface="Times New Roman" pitchFamily="18" charset="0"/>
              </a:rPr>
              <a:t>Unless equipment is designed for it, cannot be used in damp and wet locations.</a:t>
            </a:r>
          </a:p>
          <a:p>
            <a:endParaRPr lang="en-IN" dirty="0"/>
          </a:p>
        </p:txBody>
      </p:sp>
    </p:spTree>
    <p:extLst>
      <p:ext uri="{BB962C8B-B14F-4D97-AF65-F5344CB8AC3E}">
        <p14:creationId xmlns="" xmlns:p14="http://schemas.microsoft.com/office/powerpoint/2010/main" val="1270687924"/>
      </p:ext>
    </p:extLst>
  </p:cSld>
  <p:clrMapOvr>
    <a:masterClrMapping/>
  </p:clrMapOvr>
  <p:transition>
    <p:wedg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u="sng" dirty="0" smtClean="0">
                <a:latin typeface="Times New Roman" panose="02020603050405020304" pitchFamily="18" charset="0"/>
                <a:cs typeface="Times New Roman" panose="02020603050405020304" pitchFamily="18" charset="0"/>
              </a:rPr>
              <a:t>ELECTRICAL SAFETY</a:t>
            </a:r>
            <a:endParaRPr lang="en-IN" sz="3200" b="1"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10000"/>
          </a:bodyPr>
          <a:lstStyle/>
          <a:p>
            <a:pPr>
              <a:lnSpc>
                <a:spcPct val="80000"/>
              </a:lnSpc>
            </a:pPr>
            <a:r>
              <a:rPr lang="en-US" altLang="en-US" dirty="0">
                <a:latin typeface="Times New Roman" panose="02020603050405020304" pitchFamily="18" charset="0"/>
                <a:cs typeface="Times New Roman" panose="02020603050405020304" pitchFamily="18" charset="0"/>
              </a:rPr>
              <a:t>If wires are exposed, they may cause a shock to a worker comes into contact with them. </a:t>
            </a:r>
          </a:p>
          <a:p>
            <a:pPr>
              <a:lnSpc>
                <a:spcPct val="80000"/>
              </a:lnSpc>
            </a:pPr>
            <a:endParaRPr lang="en-US" altLang="en-US" dirty="0" smtClean="0">
              <a:latin typeface="Times New Roman" panose="02020603050405020304" pitchFamily="18" charset="0"/>
              <a:cs typeface="Times New Roman" panose="02020603050405020304" pitchFamily="18" charset="0"/>
            </a:endParaRPr>
          </a:p>
          <a:p>
            <a:pPr>
              <a:lnSpc>
                <a:spcPct val="80000"/>
              </a:lnSpc>
            </a:pPr>
            <a:r>
              <a:rPr lang="en-US" altLang="en-US" dirty="0" smtClean="0">
                <a:latin typeface="Times New Roman" panose="02020603050405020304" pitchFamily="18" charset="0"/>
                <a:cs typeface="Times New Roman" panose="02020603050405020304" pitchFamily="18" charset="0"/>
              </a:rPr>
              <a:t>Short </a:t>
            </a:r>
            <a:r>
              <a:rPr lang="en-US" altLang="en-US" dirty="0">
                <a:latin typeface="Times New Roman" panose="02020603050405020304" pitchFamily="18" charset="0"/>
                <a:cs typeface="Times New Roman" panose="02020603050405020304" pitchFamily="18" charset="0"/>
              </a:rPr>
              <a:t>circuits are usually caused by bare wires touching due to breakdown of insulation. </a:t>
            </a:r>
          </a:p>
          <a:p>
            <a:pPr>
              <a:lnSpc>
                <a:spcPct val="80000"/>
              </a:lnSpc>
            </a:pPr>
            <a:endParaRPr lang="en-US" altLang="en-US" dirty="0" smtClean="0">
              <a:solidFill>
                <a:srgbClr val="FF0000"/>
              </a:solidFill>
              <a:latin typeface="Times New Roman" panose="02020603050405020304" pitchFamily="18" charset="0"/>
              <a:cs typeface="Times New Roman" panose="02020603050405020304" pitchFamily="18" charset="0"/>
            </a:endParaRPr>
          </a:p>
          <a:p>
            <a:pPr>
              <a:lnSpc>
                <a:spcPct val="80000"/>
              </a:lnSpc>
            </a:pPr>
            <a:r>
              <a:rPr lang="en-US" altLang="en-US" dirty="0" smtClean="0">
                <a:solidFill>
                  <a:srgbClr val="FF0000"/>
                </a:solidFill>
                <a:latin typeface="Times New Roman" panose="02020603050405020304" pitchFamily="18" charset="0"/>
                <a:cs typeface="Times New Roman" panose="02020603050405020304" pitchFamily="18" charset="0"/>
              </a:rPr>
              <a:t>Electrical </a:t>
            </a:r>
            <a:r>
              <a:rPr lang="en-US" altLang="en-US" dirty="0">
                <a:solidFill>
                  <a:srgbClr val="FF0000"/>
                </a:solidFill>
                <a:latin typeface="Times New Roman" panose="02020603050405020304" pitchFamily="18" charset="0"/>
                <a:cs typeface="Times New Roman" panose="02020603050405020304" pitchFamily="18" charset="0"/>
              </a:rPr>
              <a:t>tape or any other kind of tape is not adequate!</a:t>
            </a:r>
            <a:r>
              <a:rPr lang="en-US" altLang="en-US" dirty="0">
                <a:latin typeface="Times New Roman" panose="02020603050405020304" pitchFamily="18" charset="0"/>
                <a:cs typeface="Times New Roman" panose="02020603050405020304" pitchFamily="18" charset="0"/>
              </a:rPr>
              <a:t>  </a:t>
            </a:r>
          </a:p>
          <a:p>
            <a:pPr>
              <a:lnSpc>
                <a:spcPct val="80000"/>
              </a:lnSpc>
            </a:pPr>
            <a:endParaRPr lang="en-US" altLang="en-US" dirty="0" smtClean="0">
              <a:latin typeface="Times New Roman" panose="02020603050405020304" pitchFamily="18" charset="0"/>
              <a:cs typeface="Times New Roman" panose="02020603050405020304" pitchFamily="18" charset="0"/>
            </a:endParaRPr>
          </a:p>
          <a:p>
            <a:pPr>
              <a:lnSpc>
                <a:spcPct val="80000"/>
              </a:lnSpc>
            </a:pPr>
            <a:r>
              <a:rPr lang="en-US" altLang="en-US" dirty="0" smtClean="0">
                <a:latin typeface="Times New Roman" panose="02020603050405020304" pitchFamily="18" charset="0"/>
                <a:cs typeface="Times New Roman" panose="02020603050405020304" pitchFamily="18" charset="0"/>
              </a:rPr>
              <a:t>Cords </a:t>
            </a:r>
            <a:r>
              <a:rPr lang="en-US" altLang="en-US" dirty="0">
                <a:latin typeface="Times New Roman" panose="02020603050405020304" pitchFamily="18" charset="0"/>
                <a:cs typeface="Times New Roman" panose="02020603050405020304" pitchFamily="18" charset="0"/>
              </a:rPr>
              <a:t>in areas of water or </a:t>
            </a:r>
            <a:endParaRPr lang="en-US" altLang="en-US" dirty="0" smtClean="0">
              <a:latin typeface="Times New Roman" panose="02020603050405020304" pitchFamily="18" charset="0"/>
              <a:cs typeface="Times New Roman" panose="02020603050405020304" pitchFamily="18" charset="0"/>
            </a:endParaRPr>
          </a:p>
          <a:p>
            <a:pPr marL="0" indent="0">
              <a:lnSpc>
                <a:spcPct val="80000"/>
              </a:lnSpc>
              <a:buNone/>
            </a:pPr>
            <a:r>
              <a:rPr lang="en-US" altLang="en-US" dirty="0">
                <a:latin typeface="Times New Roman" panose="02020603050405020304" pitchFamily="18" charset="0"/>
                <a:cs typeface="Times New Roman" panose="02020603050405020304" pitchFamily="18" charset="0"/>
              </a:rPr>
              <a:t> </a:t>
            </a:r>
            <a:r>
              <a:rPr lang="en-US" altLang="en-US" dirty="0" smtClean="0">
                <a:latin typeface="Times New Roman" panose="02020603050405020304" pitchFamily="18" charset="0"/>
                <a:cs typeface="Times New Roman" panose="02020603050405020304" pitchFamily="18" charset="0"/>
              </a:rPr>
              <a:t>   other </a:t>
            </a:r>
            <a:r>
              <a:rPr lang="en-US" altLang="en-US" dirty="0">
                <a:latin typeface="Times New Roman" panose="02020603050405020304" pitchFamily="18" charset="0"/>
                <a:cs typeface="Times New Roman" panose="02020603050405020304" pitchFamily="18" charset="0"/>
              </a:rPr>
              <a:t>conductive liquid </a:t>
            </a:r>
            <a:endParaRPr lang="en-US" altLang="en-US" dirty="0" smtClean="0">
              <a:latin typeface="Times New Roman" panose="02020603050405020304" pitchFamily="18" charset="0"/>
              <a:cs typeface="Times New Roman" panose="02020603050405020304" pitchFamily="18" charset="0"/>
            </a:endParaRPr>
          </a:p>
          <a:p>
            <a:pPr marL="0" indent="0">
              <a:lnSpc>
                <a:spcPct val="80000"/>
              </a:lnSpc>
              <a:buNone/>
            </a:pPr>
            <a:r>
              <a:rPr lang="en-US" altLang="en-US" dirty="0">
                <a:latin typeface="Times New Roman" panose="02020603050405020304" pitchFamily="18" charset="0"/>
                <a:cs typeface="Times New Roman" panose="02020603050405020304" pitchFamily="18" charset="0"/>
              </a:rPr>
              <a:t> </a:t>
            </a:r>
            <a:r>
              <a:rPr lang="en-US" altLang="en-US" dirty="0" smtClean="0">
                <a:latin typeface="Times New Roman" panose="02020603050405020304" pitchFamily="18" charset="0"/>
                <a:cs typeface="Times New Roman" panose="02020603050405020304" pitchFamily="18" charset="0"/>
              </a:rPr>
              <a:t>   must </a:t>
            </a:r>
            <a:r>
              <a:rPr lang="en-US" altLang="en-US" dirty="0">
                <a:latin typeface="Times New Roman" panose="02020603050405020304" pitchFamily="18" charset="0"/>
                <a:cs typeface="Times New Roman" panose="02020603050405020304" pitchFamily="18" charset="0"/>
              </a:rPr>
              <a:t>be approved for </a:t>
            </a:r>
            <a:endParaRPr lang="en-US" altLang="en-US" dirty="0" smtClean="0">
              <a:latin typeface="Times New Roman" panose="02020603050405020304" pitchFamily="18" charset="0"/>
              <a:cs typeface="Times New Roman" panose="02020603050405020304" pitchFamily="18" charset="0"/>
            </a:endParaRPr>
          </a:p>
          <a:p>
            <a:pPr marL="0" indent="0">
              <a:lnSpc>
                <a:spcPct val="80000"/>
              </a:lnSpc>
              <a:buNone/>
            </a:pPr>
            <a:r>
              <a:rPr lang="en-US" altLang="en-US" dirty="0">
                <a:latin typeface="Times New Roman" panose="02020603050405020304" pitchFamily="18" charset="0"/>
                <a:cs typeface="Times New Roman" panose="02020603050405020304" pitchFamily="18" charset="0"/>
              </a:rPr>
              <a:t> </a:t>
            </a:r>
            <a:r>
              <a:rPr lang="en-US" altLang="en-US" dirty="0" smtClean="0">
                <a:latin typeface="Times New Roman" panose="02020603050405020304" pitchFamily="18" charset="0"/>
                <a:cs typeface="Times New Roman" panose="02020603050405020304" pitchFamily="18" charset="0"/>
              </a:rPr>
              <a:t>   those </a:t>
            </a:r>
            <a:r>
              <a:rPr lang="en-US" altLang="en-US" dirty="0">
                <a:latin typeface="Times New Roman" panose="02020603050405020304" pitchFamily="18" charset="0"/>
                <a:cs typeface="Times New Roman" panose="02020603050405020304" pitchFamily="18" charset="0"/>
              </a:rPr>
              <a:t>locations. </a:t>
            </a:r>
          </a:p>
          <a:p>
            <a:endParaRPr lang="en-IN" dirty="0"/>
          </a:p>
        </p:txBody>
      </p:sp>
      <p:pic>
        <p:nvPicPr>
          <p:cNvPr id="512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486400" y="3200400"/>
            <a:ext cx="2994025" cy="2616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890552536"/>
      </p:ext>
    </p:extLst>
  </p:cSld>
  <p:clrMapOvr>
    <a:masterClrMapping/>
  </p:clrMapOvr>
  <p:transition>
    <p:wedg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u="sng" dirty="0" smtClean="0">
                <a:latin typeface="Times New Roman" panose="02020603050405020304" pitchFamily="18" charset="0"/>
                <a:cs typeface="Times New Roman" panose="02020603050405020304" pitchFamily="18" charset="0"/>
              </a:rPr>
              <a:t>ELECTRIC SAFETY TIPS</a:t>
            </a:r>
            <a:endParaRPr lang="en-IN" sz="3200"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533400"/>
            <a:ext cx="8229600" cy="6324600"/>
          </a:xfrm>
        </p:spPr>
        <p:txBody>
          <a:bodyPr>
            <a:normAutofit/>
          </a:bodyPr>
          <a:lstStyle/>
          <a:p>
            <a:pPr algn="just"/>
            <a:r>
              <a:rPr lang="en-IN" sz="2000" dirty="0">
                <a:latin typeface="Times New Roman" panose="02020603050405020304" pitchFamily="18" charset="0"/>
                <a:cs typeface="Times New Roman" panose="02020603050405020304" pitchFamily="18" charset="0"/>
              </a:rPr>
              <a:t>Electrical installations should be inspected, tested and maintained regularly to ensure safety</a:t>
            </a:r>
            <a:r>
              <a:rPr lang="en-IN" sz="2000" dirty="0" smtClean="0">
                <a:latin typeface="Times New Roman" panose="02020603050405020304" pitchFamily="18" charset="0"/>
                <a:cs typeface="Times New Roman" panose="02020603050405020304" pitchFamily="18" charset="0"/>
              </a:rPr>
              <a:t>.</a:t>
            </a:r>
          </a:p>
          <a:p>
            <a:pPr algn="just"/>
            <a:endParaRPr lang="en-IN" sz="2000" dirty="0">
              <a:latin typeface="Times New Roman" panose="02020603050405020304" pitchFamily="18" charset="0"/>
              <a:cs typeface="Times New Roman" panose="02020603050405020304" pitchFamily="18" charset="0"/>
            </a:endParaRPr>
          </a:p>
          <a:p>
            <a:pPr algn="just"/>
            <a:r>
              <a:rPr lang="en-IN" sz="2000" dirty="0">
                <a:latin typeface="Times New Roman" panose="02020603050405020304" pitchFamily="18" charset="0"/>
                <a:cs typeface="Times New Roman" panose="02020603050405020304" pitchFamily="18" charset="0"/>
              </a:rPr>
              <a:t>Don't try to repair or install electrical wirings or appliances yourself unless you are a registered electrical worker</a:t>
            </a:r>
            <a:r>
              <a:rPr lang="en-IN" sz="2000" dirty="0" smtClean="0">
                <a:latin typeface="Times New Roman" panose="02020603050405020304" pitchFamily="18" charset="0"/>
                <a:cs typeface="Times New Roman" panose="02020603050405020304" pitchFamily="18" charset="0"/>
              </a:rPr>
              <a:t>.</a:t>
            </a:r>
          </a:p>
          <a:p>
            <a:pPr algn="just"/>
            <a:endParaRPr lang="en-IN" sz="2000" dirty="0">
              <a:latin typeface="Times New Roman" panose="02020603050405020304" pitchFamily="18" charset="0"/>
              <a:cs typeface="Times New Roman" panose="02020603050405020304" pitchFamily="18" charset="0"/>
            </a:endParaRPr>
          </a:p>
          <a:p>
            <a:pPr algn="just"/>
            <a:r>
              <a:rPr lang="en-IN" sz="2000" dirty="0">
                <a:latin typeface="Times New Roman" panose="02020603050405020304" pitchFamily="18" charset="0"/>
                <a:cs typeface="Times New Roman" panose="02020603050405020304" pitchFamily="18" charset="0"/>
              </a:rPr>
              <a:t>Don't use adaptors, plugs or extension units that do not comply with regulations</a:t>
            </a:r>
            <a:r>
              <a:rPr lang="en-IN" sz="2000" dirty="0" smtClean="0">
                <a:latin typeface="Times New Roman" panose="02020603050405020304" pitchFamily="18" charset="0"/>
                <a:cs typeface="Times New Roman" panose="02020603050405020304" pitchFamily="18" charset="0"/>
              </a:rPr>
              <a:t>.</a:t>
            </a:r>
          </a:p>
          <a:p>
            <a:pPr algn="just"/>
            <a:endParaRPr lang="en-IN" sz="2000" dirty="0">
              <a:latin typeface="Times New Roman" panose="02020603050405020304" pitchFamily="18" charset="0"/>
              <a:cs typeface="Times New Roman" panose="02020603050405020304" pitchFamily="18" charset="0"/>
            </a:endParaRPr>
          </a:p>
          <a:p>
            <a:pPr algn="just"/>
            <a:r>
              <a:rPr lang="en-IN" sz="2000" dirty="0">
                <a:latin typeface="Times New Roman" panose="02020603050405020304" pitchFamily="18" charset="0"/>
                <a:cs typeface="Times New Roman" panose="02020603050405020304" pitchFamily="18" charset="0"/>
              </a:rPr>
              <a:t>Avoid poor contacts when using plugs, adaptors or extension units and watch out for signs of overheating</a:t>
            </a:r>
            <a:r>
              <a:rPr lang="en-IN" sz="2000" dirty="0" smtClean="0">
                <a:latin typeface="Times New Roman" panose="02020603050405020304" pitchFamily="18" charset="0"/>
                <a:cs typeface="Times New Roman" panose="02020603050405020304" pitchFamily="18" charset="0"/>
              </a:rPr>
              <a:t>.</a:t>
            </a:r>
          </a:p>
          <a:p>
            <a:pPr algn="just"/>
            <a:endParaRPr lang="en-IN" sz="2000" dirty="0">
              <a:latin typeface="Times New Roman" panose="02020603050405020304" pitchFamily="18" charset="0"/>
              <a:cs typeface="Times New Roman" panose="02020603050405020304" pitchFamily="18" charset="0"/>
            </a:endParaRPr>
          </a:p>
          <a:p>
            <a:pPr algn="just"/>
            <a:r>
              <a:rPr lang="en-IN" sz="2000" dirty="0">
                <a:latin typeface="Times New Roman" panose="02020603050405020304" pitchFamily="18" charset="0"/>
                <a:cs typeface="Times New Roman" panose="02020603050405020304" pitchFamily="18" charset="0"/>
              </a:rPr>
              <a:t>Don't overload adaptors and socket outlets.</a:t>
            </a:r>
          </a:p>
          <a:p>
            <a:endParaRPr lang="en-IN" sz="2000" dirty="0"/>
          </a:p>
        </p:txBody>
      </p:sp>
    </p:spTree>
    <p:extLst>
      <p:ext uri="{BB962C8B-B14F-4D97-AF65-F5344CB8AC3E}">
        <p14:creationId xmlns="" xmlns:p14="http://schemas.microsoft.com/office/powerpoint/2010/main" val="973415097"/>
      </p:ext>
    </p:extLst>
  </p:cSld>
  <p:clrMapOvr>
    <a:masterClrMapping/>
  </p:clrMapOvr>
  <p:transition>
    <p:wedg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u="sng" dirty="0" smtClean="0">
                <a:latin typeface="Times New Roman" panose="02020603050405020304" pitchFamily="18" charset="0"/>
                <a:cs typeface="Times New Roman" panose="02020603050405020304" pitchFamily="18" charset="0"/>
              </a:rPr>
              <a:t>ELECTRIC SHOCK FIRST AID</a:t>
            </a:r>
            <a:endParaRPr lang="en-IN" sz="3200" b="1"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533400"/>
            <a:ext cx="8229600" cy="5257800"/>
          </a:xfrm>
        </p:spPr>
        <p:txBody>
          <a:bodyPr>
            <a:normAutofit/>
          </a:bodyPr>
          <a:lstStyle/>
          <a:p>
            <a:pPr algn="just"/>
            <a:r>
              <a:rPr lang="en-IN" sz="2400" b="1" dirty="0">
                <a:latin typeface="Times New Roman" panose="02020603050405020304" pitchFamily="18" charset="0"/>
                <a:cs typeface="Times New Roman" panose="02020603050405020304" pitchFamily="18" charset="0"/>
              </a:rPr>
              <a:t>Look first. Don't touch.</a:t>
            </a:r>
            <a:r>
              <a:rPr lang="en-IN" sz="2400" dirty="0">
                <a:latin typeface="Times New Roman" panose="02020603050405020304" pitchFamily="18" charset="0"/>
                <a:cs typeface="Times New Roman" panose="02020603050405020304" pitchFamily="18" charset="0"/>
              </a:rPr>
              <a:t> The person may still be in contact with the electrical source. Touching the person may pass the current through you</a:t>
            </a:r>
            <a:r>
              <a:rPr lang="en-IN" sz="2400" dirty="0" smtClean="0">
                <a:latin typeface="Times New Roman" panose="02020603050405020304" pitchFamily="18" charset="0"/>
                <a:cs typeface="Times New Roman" panose="02020603050405020304" pitchFamily="18" charset="0"/>
              </a:rPr>
              <a:t>.</a:t>
            </a:r>
          </a:p>
          <a:p>
            <a:pPr algn="just"/>
            <a:endParaRPr lang="en-US" sz="2400" dirty="0" smtClean="0">
              <a:latin typeface="Times New Roman" panose="02020603050405020304" pitchFamily="18" charset="0"/>
              <a:cs typeface="Times New Roman" panose="02020603050405020304" pitchFamily="18" charset="0"/>
            </a:endParaRPr>
          </a:p>
          <a:p>
            <a:pPr algn="just"/>
            <a:endParaRPr lang="en-IN" sz="2400" dirty="0">
              <a:latin typeface="Times New Roman" panose="02020603050405020304" pitchFamily="18" charset="0"/>
              <a:cs typeface="Times New Roman" panose="02020603050405020304" pitchFamily="18" charset="0"/>
            </a:endParaRPr>
          </a:p>
          <a:p>
            <a:pPr algn="just"/>
            <a:r>
              <a:rPr lang="en-IN" sz="2400" b="1" dirty="0">
                <a:latin typeface="Times New Roman" panose="02020603050405020304" pitchFamily="18" charset="0"/>
                <a:cs typeface="Times New Roman" panose="02020603050405020304" pitchFamily="18" charset="0"/>
              </a:rPr>
              <a:t>Turn off the source of electricity, if possible.</a:t>
            </a:r>
            <a:r>
              <a:rPr lang="en-IN" sz="2400" dirty="0">
                <a:latin typeface="Times New Roman" panose="02020603050405020304" pitchFamily="18" charset="0"/>
                <a:cs typeface="Times New Roman" panose="02020603050405020304" pitchFamily="18" charset="0"/>
              </a:rPr>
              <a:t> If not, move the source away from you and the person, using a dry, </a:t>
            </a:r>
            <a:r>
              <a:rPr lang="en-IN" sz="2400" dirty="0" err="1">
                <a:latin typeface="Times New Roman" panose="02020603050405020304" pitchFamily="18" charset="0"/>
                <a:cs typeface="Times New Roman" panose="02020603050405020304" pitchFamily="18" charset="0"/>
              </a:rPr>
              <a:t>nonconducting</a:t>
            </a:r>
            <a:r>
              <a:rPr lang="en-IN" sz="2400" dirty="0">
                <a:latin typeface="Times New Roman" panose="02020603050405020304" pitchFamily="18" charset="0"/>
                <a:cs typeface="Times New Roman" panose="02020603050405020304" pitchFamily="18" charset="0"/>
              </a:rPr>
              <a:t> object made of cardboard, plastic or wood</a:t>
            </a:r>
            <a:r>
              <a:rPr lang="en-IN" sz="2400" dirty="0" smtClean="0">
                <a:latin typeface="Times New Roman" panose="02020603050405020304" pitchFamily="18" charset="0"/>
                <a:cs typeface="Times New Roman" panose="02020603050405020304" pitchFamily="18" charset="0"/>
              </a:rPr>
              <a:t>.</a:t>
            </a:r>
          </a:p>
          <a:p>
            <a:pPr algn="just"/>
            <a:endParaRPr lang="en-US" sz="2400" dirty="0" smtClean="0">
              <a:latin typeface="Times New Roman" panose="02020603050405020304" pitchFamily="18" charset="0"/>
              <a:cs typeface="Times New Roman" panose="02020603050405020304" pitchFamily="18" charset="0"/>
            </a:endParaRPr>
          </a:p>
          <a:p>
            <a:pPr algn="just"/>
            <a:endParaRPr lang="en-US" sz="2400" dirty="0">
              <a:latin typeface="Times New Roman" panose="02020603050405020304" pitchFamily="18" charset="0"/>
              <a:cs typeface="Times New Roman" panose="02020603050405020304" pitchFamily="18" charset="0"/>
            </a:endParaRPr>
          </a:p>
          <a:p>
            <a:pPr algn="just"/>
            <a:r>
              <a:rPr lang="en-IN" sz="2400" dirty="0">
                <a:latin typeface="Times New Roman" panose="02020603050405020304" pitchFamily="18" charset="0"/>
                <a:cs typeface="Times New Roman" panose="02020603050405020304" pitchFamily="18" charset="0"/>
              </a:rPr>
              <a:t>Check for signs of circulation (breathing, coughing or movement). If absent, begin </a:t>
            </a:r>
            <a:r>
              <a:rPr lang="en-IN" sz="2400" dirty="0" smtClean="0">
                <a:latin typeface="Times New Roman" panose="02020603050405020304" pitchFamily="18" charset="0"/>
                <a:cs typeface="Times New Roman" panose="02020603050405020304" pitchFamily="18" charset="0"/>
              </a:rPr>
              <a:t>cardio pulmonary </a:t>
            </a:r>
            <a:r>
              <a:rPr lang="en-IN" sz="2400" dirty="0">
                <a:latin typeface="Times New Roman" panose="02020603050405020304" pitchFamily="18" charset="0"/>
                <a:cs typeface="Times New Roman" panose="02020603050405020304" pitchFamily="18" charset="0"/>
              </a:rPr>
              <a:t>resuscitation (CPR) immediately.</a:t>
            </a:r>
            <a:endParaRPr lang="en-IN" sz="2400" dirty="0" smtClean="0">
              <a:latin typeface="Times New Roman" panose="02020603050405020304" pitchFamily="18" charset="0"/>
              <a:cs typeface="Times New Roman" panose="02020603050405020304" pitchFamily="18" charset="0"/>
            </a:endParaRPr>
          </a:p>
          <a:p>
            <a:endParaRPr lang="en-IN" sz="2400" dirty="0">
              <a:latin typeface="Times New Roman" panose="02020603050405020304" pitchFamily="18" charset="0"/>
              <a:cs typeface="Times New Roman" panose="02020603050405020304" pitchFamily="18" charset="0"/>
            </a:endParaRPr>
          </a:p>
          <a:p>
            <a:endParaRPr lang="en-IN" dirty="0"/>
          </a:p>
        </p:txBody>
      </p:sp>
    </p:spTree>
    <p:extLst>
      <p:ext uri="{BB962C8B-B14F-4D97-AF65-F5344CB8AC3E}">
        <p14:creationId xmlns="" xmlns:p14="http://schemas.microsoft.com/office/powerpoint/2010/main" val="1254974754"/>
      </p:ext>
    </p:extLst>
  </p:cSld>
  <p:clrMapOvr>
    <a:masterClrMapping/>
  </p:clrMapOvr>
  <p:transition>
    <p:wedg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IN" dirty="0"/>
          </a:p>
        </p:txBody>
      </p:sp>
      <p:pic>
        <p:nvPicPr>
          <p:cNvPr id="1027"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87902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358757253"/>
      </p:ext>
    </p:extLst>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latin typeface="Times New Roman" pitchFamily="18" charset="0"/>
                <a:cs typeface="Times New Roman" pitchFamily="18" charset="0"/>
              </a:rPr>
              <a:t>Electrical Systems</a:t>
            </a:r>
            <a:endParaRPr lang="en-US" u="sng" dirty="0"/>
          </a:p>
        </p:txBody>
      </p:sp>
      <p:sp>
        <p:nvSpPr>
          <p:cNvPr id="3" name="Content Placeholder 2"/>
          <p:cNvSpPr>
            <a:spLocks noGrp="1"/>
          </p:cNvSpPr>
          <p:nvPr>
            <p:ph idx="1"/>
          </p:nvPr>
        </p:nvSpPr>
        <p:spPr>
          <a:xfrm>
            <a:off x="457200" y="1600200"/>
            <a:ext cx="8382000" cy="4525963"/>
          </a:xfrm>
        </p:spPr>
        <p:txBody>
          <a:bodyPr>
            <a:normAutofit/>
          </a:bodyPr>
          <a:lstStyle/>
          <a:p>
            <a:pPr>
              <a:buFont typeface="Wingdings" pitchFamily="2" charset="2"/>
              <a:buChar char="v"/>
            </a:pPr>
            <a:r>
              <a:rPr lang="en-US"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POWER of a machine is the rate of doing work.</a:t>
            </a:r>
          </a:p>
          <a:p>
            <a:pPr>
              <a:buNone/>
            </a:pPr>
            <a:endParaRPr lang="en-US" sz="2400" dirty="0" smtClean="0">
              <a:latin typeface="Times New Roman" pitchFamily="18" charset="0"/>
              <a:cs typeface="Times New Roman" pitchFamily="18" charset="0"/>
            </a:endParaRPr>
          </a:p>
          <a:p>
            <a:pPr lvl="1">
              <a:buFont typeface="Wingdings" pitchFamily="2" charset="2"/>
              <a:buChar char="q"/>
            </a:pPr>
            <a:r>
              <a:rPr lang="en-US" sz="2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Unit of power in electricity is Watt.</a:t>
            </a:r>
          </a:p>
          <a:p>
            <a:pPr lvl="1">
              <a:buNone/>
            </a:pPr>
            <a:endParaRPr lang="en-US" sz="2000" dirty="0">
              <a:latin typeface="Times New Roman" pitchFamily="18" charset="0"/>
              <a:cs typeface="Times New Roman" pitchFamily="18" charset="0"/>
            </a:endParaRPr>
          </a:p>
          <a:p>
            <a:pPr algn="just">
              <a:buFont typeface="Wingdings" pitchFamily="2" charset="2"/>
              <a:buChar char="v"/>
            </a:pPr>
            <a:r>
              <a:rPr lang="en-US"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ENERGY of a body is the capacity for doing work.</a:t>
            </a:r>
          </a:p>
          <a:p>
            <a:pPr algn="just">
              <a:buNone/>
            </a:pPr>
            <a:endParaRPr lang="en-US" sz="2400" dirty="0" smtClean="0">
              <a:latin typeface="Times New Roman" pitchFamily="18" charset="0"/>
              <a:cs typeface="Times New Roman" pitchFamily="18" charset="0"/>
            </a:endParaRPr>
          </a:p>
          <a:p>
            <a:pPr lvl="1" algn="just">
              <a:buFont typeface="Wingdings" pitchFamily="2" charset="2"/>
              <a:buChar char="q"/>
            </a:pPr>
            <a:r>
              <a:rPr lang="en-US" sz="2400" dirty="0" smtClean="0">
                <a:latin typeface="Times New Roman" pitchFamily="18" charset="0"/>
                <a:cs typeface="Times New Roman" pitchFamily="18" charset="0"/>
              </a:rPr>
              <a:t> Electrical energy is generally expressed in Joules or </a:t>
            </a:r>
          </a:p>
          <a:p>
            <a:pPr lvl="2" algn="just">
              <a:buNone/>
            </a:pPr>
            <a:r>
              <a:rPr lang="en-US" dirty="0" smtClean="0">
                <a:latin typeface="Times New Roman" pitchFamily="18" charset="0"/>
                <a:cs typeface="Times New Roman" pitchFamily="18" charset="0"/>
              </a:rPr>
              <a:t>in kilowatt hour.</a:t>
            </a:r>
            <a:endParaRPr lang="en-US"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linds(horizontal)">
                                      <p:cBhvr>
                                        <p:cTn id="22" dur="500"/>
                                        <p:tgtEl>
                                          <p:spTgt spid="3">
                                            <p:txEl>
                                              <p:pRg st="6" end="6"/>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blinds(horizontal)">
                                      <p:cBhvr>
                                        <p:cTn id="2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0"/>
            <a:ext cx="7772400" cy="1143000"/>
          </a:xfrm>
        </p:spPr>
        <p:txBody>
          <a:bodyPr>
            <a:normAutofit/>
          </a:bodyPr>
          <a:lstStyle/>
          <a:p>
            <a:r>
              <a:rPr lang="en-US" sz="3600" u="sng" dirty="0">
                <a:latin typeface="Times New Roman" pitchFamily="18" charset="0"/>
                <a:cs typeface="Times New Roman" pitchFamily="18" charset="0"/>
              </a:rPr>
              <a:t>ELECTRICAL </a:t>
            </a:r>
            <a:r>
              <a:rPr lang="en-US" sz="3600" u="sng" dirty="0" smtClean="0">
                <a:latin typeface="Times New Roman" pitchFamily="18" charset="0"/>
                <a:cs typeface="Times New Roman" pitchFamily="18" charset="0"/>
              </a:rPr>
              <a:t>CIRCUITS</a:t>
            </a:r>
            <a:endParaRPr lang="en-US" sz="3600" u="sng" dirty="0">
              <a:latin typeface="Times New Roman" pitchFamily="18" charset="0"/>
              <a:cs typeface="Times New Roman" pitchFamily="18" charset="0"/>
            </a:endParaRPr>
          </a:p>
        </p:txBody>
      </p:sp>
      <p:sp>
        <p:nvSpPr>
          <p:cNvPr id="23555" name="Text Box 3"/>
          <p:cNvSpPr txBox="1">
            <a:spLocks noChangeArrowheads="1"/>
          </p:cNvSpPr>
          <p:nvPr/>
        </p:nvSpPr>
        <p:spPr bwMode="auto">
          <a:xfrm>
            <a:off x="381000" y="1066800"/>
            <a:ext cx="2121093" cy="369332"/>
          </a:xfrm>
          <a:prstGeom prst="rect">
            <a:avLst/>
          </a:prstGeom>
          <a:noFill/>
          <a:ln w="9525">
            <a:noFill/>
            <a:miter lim="800000"/>
            <a:headEnd/>
            <a:tailEnd/>
          </a:ln>
          <a:effectLst/>
        </p:spPr>
        <p:txBody>
          <a:bodyPr wrap="none">
            <a:spAutoFit/>
          </a:bodyPr>
          <a:lstStyle/>
          <a:p>
            <a:r>
              <a:rPr lang="en-US" b="1" u="sng" dirty="0">
                <a:latin typeface="Times New Roman" pitchFamily="18" charset="0"/>
                <a:cs typeface="Times New Roman" pitchFamily="18" charset="0"/>
              </a:rPr>
              <a:t>SERIES CIRCUIT</a:t>
            </a:r>
            <a:r>
              <a:rPr lang="en-US" u="sng" dirty="0">
                <a:latin typeface="Times New Roman" pitchFamily="18" charset="0"/>
                <a:cs typeface="Times New Roman" pitchFamily="18" charset="0"/>
              </a:rPr>
              <a:t> </a:t>
            </a:r>
            <a:endParaRPr lang="en-US" b="1" u="sng" dirty="0">
              <a:latin typeface="Times New Roman" pitchFamily="18" charset="0"/>
              <a:cs typeface="Times New Roman" pitchFamily="18" charset="0"/>
            </a:endParaRPr>
          </a:p>
        </p:txBody>
      </p:sp>
      <p:sp>
        <p:nvSpPr>
          <p:cNvPr id="23556" name="Rectangle 4"/>
          <p:cNvSpPr>
            <a:spLocks noChangeArrowheads="1"/>
          </p:cNvSpPr>
          <p:nvPr/>
        </p:nvSpPr>
        <p:spPr bwMode="auto">
          <a:xfrm>
            <a:off x="-498475" y="2257425"/>
            <a:ext cx="9144000" cy="0"/>
          </a:xfrm>
          <a:prstGeom prst="rect">
            <a:avLst/>
          </a:prstGeom>
          <a:noFill/>
          <a:ln w="9525">
            <a:noFill/>
            <a:miter lim="800000"/>
            <a:headEnd/>
            <a:tailEnd/>
          </a:ln>
          <a:effectLst/>
        </p:spPr>
        <p:txBody>
          <a:bodyPr>
            <a:spAutoFit/>
          </a:bodyPr>
          <a:lstStyle/>
          <a:p>
            <a:endParaRPr lang="en-US" dirty="0"/>
          </a:p>
        </p:txBody>
      </p:sp>
      <p:pic>
        <p:nvPicPr>
          <p:cNvPr id="23557" name="Picture 5" descr="series1"/>
          <p:cNvPicPr>
            <a:picLocks noChangeAspect="1" noChangeArrowheads="1"/>
          </p:cNvPicPr>
          <p:nvPr/>
        </p:nvPicPr>
        <p:blipFill>
          <a:blip r:embed="rId2" cstate="print"/>
          <a:srcRect/>
          <a:stretch>
            <a:fillRect/>
          </a:stretch>
        </p:blipFill>
        <p:spPr bwMode="auto">
          <a:xfrm>
            <a:off x="2209800" y="1600201"/>
            <a:ext cx="4343400" cy="2133600"/>
          </a:xfrm>
          <a:prstGeom prst="rect">
            <a:avLst/>
          </a:prstGeom>
          <a:noFill/>
        </p:spPr>
      </p:pic>
      <p:sp>
        <p:nvSpPr>
          <p:cNvPr id="23558" name="Text Box 6"/>
          <p:cNvSpPr txBox="1">
            <a:spLocks noChangeArrowheads="1"/>
          </p:cNvSpPr>
          <p:nvPr/>
        </p:nvSpPr>
        <p:spPr bwMode="auto">
          <a:xfrm>
            <a:off x="457200" y="3886200"/>
            <a:ext cx="4188967" cy="369332"/>
          </a:xfrm>
          <a:prstGeom prst="rect">
            <a:avLst/>
          </a:prstGeom>
          <a:noFill/>
          <a:ln w="9525">
            <a:noFill/>
            <a:miter lim="800000"/>
            <a:headEnd/>
            <a:tailEnd/>
          </a:ln>
          <a:effectLst/>
        </p:spPr>
        <p:txBody>
          <a:bodyPr wrap="none">
            <a:spAutoFit/>
          </a:bodyPr>
          <a:lstStyle/>
          <a:p>
            <a:pPr lvl="1">
              <a:buFontTx/>
              <a:buChar char="•"/>
            </a:pPr>
            <a:r>
              <a:rPr lang="en-US" dirty="0" smtClean="0">
                <a:latin typeface="Times New Roman" pitchFamily="18" charset="0"/>
                <a:cs typeface="Times New Roman" pitchFamily="18" charset="0"/>
              </a:rPr>
              <a:t> Power </a:t>
            </a:r>
            <a:r>
              <a:rPr lang="en-US" dirty="0">
                <a:latin typeface="Times New Roman" pitchFamily="18" charset="0"/>
                <a:cs typeface="Times New Roman" pitchFamily="18" charset="0"/>
              </a:rPr>
              <a:t>source and loads are in series.</a:t>
            </a:r>
          </a:p>
        </p:txBody>
      </p:sp>
      <p:sp>
        <p:nvSpPr>
          <p:cNvPr id="23559" name="Text Box 7"/>
          <p:cNvSpPr txBox="1">
            <a:spLocks noChangeArrowheads="1"/>
          </p:cNvSpPr>
          <p:nvPr/>
        </p:nvSpPr>
        <p:spPr bwMode="auto">
          <a:xfrm>
            <a:off x="457200" y="4419600"/>
            <a:ext cx="6163867" cy="369332"/>
          </a:xfrm>
          <a:prstGeom prst="rect">
            <a:avLst/>
          </a:prstGeom>
          <a:noFill/>
          <a:ln w="9525">
            <a:noFill/>
            <a:miter lim="800000"/>
            <a:headEnd/>
            <a:tailEnd/>
          </a:ln>
          <a:effectLst/>
        </p:spPr>
        <p:txBody>
          <a:bodyPr wrap="none">
            <a:spAutoFit/>
          </a:bodyPr>
          <a:lstStyle/>
          <a:p>
            <a:pPr lvl="1">
              <a:buFontTx/>
              <a:buChar char="•"/>
            </a:pPr>
            <a:r>
              <a:rPr lang="en-US" dirty="0" smtClean="0">
                <a:latin typeface="Times New Roman" pitchFamily="18" charset="0"/>
                <a:cs typeface="Times New Roman" pitchFamily="18" charset="0"/>
              </a:rPr>
              <a:t> If </a:t>
            </a:r>
            <a:r>
              <a:rPr lang="en-US" dirty="0">
                <a:latin typeface="Times New Roman" pitchFamily="18" charset="0"/>
                <a:cs typeface="Times New Roman" pitchFamily="18" charset="0"/>
              </a:rPr>
              <a:t>the path is broken, no current flows. (Christmas lights)  </a:t>
            </a:r>
          </a:p>
        </p:txBody>
      </p:sp>
      <p:sp>
        <p:nvSpPr>
          <p:cNvPr id="23560" name="Text Box 8"/>
          <p:cNvSpPr txBox="1">
            <a:spLocks noChangeArrowheads="1"/>
          </p:cNvSpPr>
          <p:nvPr/>
        </p:nvSpPr>
        <p:spPr bwMode="auto">
          <a:xfrm>
            <a:off x="457200" y="5029200"/>
            <a:ext cx="4212756" cy="369332"/>
          </a:xfrm>
          <a:prstGeom prst="rect">
            <a:avLst/>
          </a:prstGeom>
          <a:noFill/>
          <a:ln w="9525">
            <a:noFill/>
            <a:miter lim="800000"/>
            <a:headEnd/>
            <a:tailEnd/>
          </a:ln>
          <a:effectLst/>
        </p:spPr>
        <p:txBody>
          <a:bodyPr wrap="none">
            <a:spAutoFit/>
          </a:bodyPr>
          <a:lstStyle/>
          <a:p>
            <a:pPr lvl="1">
              <a:buFontTx/>
              <a:buChar char="•"/>
            </a:pPr>
            <a:r>
              <a:rPr lang="en-US" dirty="0" smtClean="0">
                <a:latin typeface="Times New Roman" pitchFamily="18" charset="0"/>
                <a:cs typeface="Times New Roman" pitchFamily="18" charset="0"/>
              </a:rPr>
              <a:t> Voltage </a:t>
            </a:r>
            <a:r>
              <a:rPr lang="en-US" dirty="0">
                <a:latin typeface="Times New Roman" pitchFamily="18" charset="0"/>
                <a:cs typeface="Times New Roman" pitchFamily="18" charset="0"/>
              </a:rPr>
              <a:t>is divided between the loads.</a:t>
            </a:r>
          </a:p>
        </p:txBody>
      </p:sp>
      <p:sp>
        <p:nvSpPr>
          <p:cNvPr id="23561" name="Text Box 9"/>
          <p:cNvSpPr txBox="1">
            <a:spLocks noChangeArrowheads="1"/>
          </p:cNvSpPr>
          <p:nvPr/>
        </p:nvSpPr>
        <p:spPr bwMode="auto">
          <a:xfrm>
            <a:off x="0" y="5562600"/>
            <a:ext cx="5291833" cy="369332"/>
          </a:xfrm>
          <a:prstGeom prst="rect">
            <a:avLst/>
          </a:prstGeom>
          <a:noFill/>
          <a:ln w="9525">
            <a:noFill/>
            <a:miter lim="800000"/>
            <a:headEnd/>
            <a:tailEnd/>
          </a:ln>
          <a:effectLst/>
        </p:spPr>
        <p:txBody>
          <a:bodyPr wrap="none">
            <a:spAutoFit/>
          </a:bodyPr>
          <a:lstStyle/>
          <a:p>
            <a:pPr lvl="2">
              <a:buFontTx/>
              <a:buChar char="•"/>
            </a:pPr>
            <a:r>
              <a:rPr lang="en-US" dirty="0" smtClean="0">
                <a:latin typeface="Times New Roman" pitchFamily="18" charset="0"/>
                <a:cs typeface="Times New Roman" pitchFamily="18" charset="0"/>
              </a:rPr>
              <a:t> Current </a:t>
            </a:r>
            <a:r>
              <a:rPr lang="en-US" dirty="0">
                <a:latin typeface="Times New Roman" pitchFamily="18" charset="0"/>
                <a:cs typeface="Times New Roman" pitchFamily="18" charset="0"/>
              </a:rPr>
              <a:t>flow is same throughout the circuit</a:t>
            </a:r>
            <a:r>
              <a:rPr lang="en-US" dirty="0"/>
              <a:t>.</a:t>
            </a:r>
          </a:p>
        </p:txBody>
      </p:sp>
      <p:sp>
        <p:nvSpPr>
          <p:cNvPr id="23562" name="Text Box 10"/>
          <p:cNvSpPr txBox="1">
            <a:spLocks noChangeArrowheads="1"/>
          </p:cNvSpPr>
          <p:nvPr/>
        </p:nvSpPr>
        <p:spPr bwMode="auto">
          <a:xfrm>
            <a:off x="457200" y="6096000"/>
            <a:ext cx="4853893" cy="369332"/>
          </a:xfrm>
          <a:prstGeom prst="rect">
            <a:avLst/>
          </a:prstGeom>
          <a:noFill/>
          <a:ln w="9525">
            <a:noFill/>
            <a:miter lim="800000"/>
            <a:headEnd/>
            <a:tailEnd/>
          </a:ln>
          <a:effectLst/>
        </p:spPr>
        <p:txBody>
          <a:bodyPr wrap="none">
            <a:spAutoFit/>
          </a:bodyPr>
          <a:lstStyle/>
          <a:p>
            <a:pPr lvl="1">
              <a:buFontTx/>
              <a:buChar char="•"/>
            </a:pPr>
            <a:r>
              <a:rPr lang="en-US" dirty="0" smtClean="0">
                <a:latin typeface="Times New Roman" pitchFamily="18" charset="0"/>
                <a:cs typeface="Times New Roman" pitchFamily="18" charset="0"/>
              </a:rPr>
              <a:t> The </a:t>
            </a:r>
            <a:r>
              <a:rPr lang="en-US" dirty="0">
                <a:latin typeface="Times New Roman" pitchFamily="18" charset="0"/>
                <a:cs typeface="Times New Roman" pitchFamily="18" charset="0"/>
              </a:rPr>
              <a:t>resistance of each load can be different.</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additive="base">
                                        <p:cTn id="7" dur="500" fill="hold"/>
                                        <p:tgtEl>
                                          <p:spTgt spid="23555"/>
                                        </p:tgtEl>
                                        <p:attrNameLst>
                                          <p:attrName>ppt_x</p:attrName>
                                        </p:attrNameLst>
                                      </p:cBhvr>
                                      <p:tavLst>
                                        <p:tav tm="0">
                                          <p:val>
                                            <p:strVal val="0-#ppt_w/2"/>
                                          </p:val>
                                        </p:tav>
                                        <p:tav tm="100000">
                                          <p:val>
                                            <p:strVal val="#ppt_x"/>
                                          </p:val>
                                        </p:tav>
                                      </p:tavLst>
                                    </p:anim>
                                    <p:anim calcmode="lin" valueType="num">
                                      <p:cBhvr additive="base">
                                        <p:cTn id="8" dur="500" fill="hold"/>
                                        <p:tgtEl>
                                          <p:spTgt spid="2355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3557"/>
                                        </p:tgtEl>
                                        <p:attrNameLst>
                                          <p:attrName>style.visibility</p:attrName>
                                        </p:attrNameLst>
                                      </p:cBhvr>
                                      <p:to>
                                        <p:strVal val="visible"/>
                                      </p:to>
                                    </p:set>
                                    <p:anim calcmode="lin" valueType="num">
                                      <p:cBhvr additive="base">
                                        <p:cTn id="13" dur="500" fill="hold"/>
                                        <p:tgtEl>
                                          <p:spTgt spid="23557"/>
                                        </p:tgtEl>
                                        <p:attrNameLst>
                                          <p:attrName>ppt_x</p:attrName>
                                        </p:attrNameLst>
                                      </p:cBhvr>
                                      <p:tavLst>
                                        <p:tav tm="0">
                                          <p:val>
                                            <p:strVal val="0-#ppt_w/2"/>
                                          </p:val>
                                        </p:tav>
                                        <p:tav tm="100000">
                                          <p:val>
                                            <p:strVal val="#ppt_x"/>
                                          </p:val>
                                        </p:tav>
                                      </p:tavLst>
                                    </p:anim>
                                    <p:anim calcmode="lin" valueType="num">
                                      <p:cBhvr additive="base">
                                        <p:cTn id="14" dur="500" fill="hold"/>
                                        <p:tgtEl>
                                          <p:spTgt spid="2355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3558"/>
                                        </p:tgtEl>
                                        <p:attrNameLst>
                                          <p:attrName>style.visibility</p:attrName>
                                        </p:attrNameLst>
                                      </p:cBhvr>
                                      <p:to>
                                        <p:strVal val="visible"/>
                                      </p:to>
                                    </p:set>
                                    <p:anim calcmode="lin" valueType="num">
                                      <p:cBhvr additive="base">
                                        <p:cTn id="19" dur="500" fill="hold"/>
                                        <p:tgtEl>
                                          <p:spTgt spid="23558"/>
                                        </p:tgtEl>
                                        <p:attrNameLst>
                                          <p:attrName>ppt_x</p:attrName>
                                        </p:attrNameLst>
                                      </p:cBhvr>
                                      <p:tavLst>
                                        <p:tav tm="0">
                                          <p:val>
                                            <p:strVal val="0-#ppt_w/2"/>
                                          </p:val>
                                        </p:tav>
                                        <p:tav tm="100000">
                                          <p:val>
                                            <p:strVal val="#ppt_x"/>
                                          </p:val>
                                        </p:tav>
                                      </p:tavLst>
                                    </p:anim>
                                    <p:anim calcmode="lin" valueType="num">
                                      <p:cBhvr additive="base">
                                        <p:cTn id="20" dur="500" fill="hold"/>
                                        <p:tgtEl>
                                          <p:spTgt spid="2355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3559"/>
                                        </p:tgtEl>
                                        <p:attrNameLst>
                                          <p:attrName>style.visibility</p:attrName>
                                        </p:attrNameLst>
                                      </p:cBhvr>
                                      <p:to>
                                        <p:strVal val="visible"/>
                                      </p:to>
                                    </p:set>
                                    <p:anim calcmode="lin" valueType="num">
                                      <p:cBhvr additive="base">
                                        <p:cTn id="25" dur="500" fill="hold"/>
                                        <p:tgtEl>
                                          <p:spTgt spid="23559"/>
                                        </p:tgtEl>
                                        <p:attrNameLst>
                                          <p:attrName>ppt_x</p:attrName>
                                        </p:attrNameLst>
                                      </p:cBhvr>
                                      <p:tavLst>
                                        <p:tav tm="0">
                                          <p:val>
                                            <p:strVal val="0-#ppt_w/2"/>
                                          </p:val>
                                        </p:tav>
                                        <p:tav tm="100000">
                                          <p:val>
                                            <p:strVal val="#ppt_x"/>
                                          </p:val>
                                        </p:tav>
                                      </p:tavLst>
                                    </p:anim>
                                    <p:anim calcmode="lin" valueType="num">
                                      <p:cBhvr additive="base">
                                        <p:cTn id="26" dur="500" fill="hold"/>
                                        <p:tgtEl>
                                          <p:spTgt spid="2355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3560"/>
                                        </p:tgtEl>
                                        <p:attrNameLst>
                                          <p:attrName>style.visibility</p:attrName>
                                        </p:attrNameLst>
                                      </p:cBhvr>
                                      <p:to>
                                        <p:strVal val="visible"/>
                                      </p:to>
                                    </p:set>
                                    <p:anim calcmode="lin" valueType="num">
                                      <p:cBhvr additive="base">
                                        <p:cTn id="31" dur="500" fill="hold"/>
                                        <p:tgtEl>
                                          <p:spTgt spid="23560"/>
                                        </p:tgtEl>
                                        <p:attrNameLst>
                                          <p:attrName>ppt_x</p:attrName>
                                        </p:attrNameLst>
                                      </p:cBhvr>
                                      <p:tavLst>
                                        <p:tav tm="0">
                                          <p:val>
                                            <p:strVal val="0-#ppt_w/2"/>
                                          </p:val>
                                        </p:tav>
                                        <p:tav tm="100000">
                                          <p:val>
                                            <p:strVal val="#ppt_x"/>
                                          </p:val>
                                        </p:tav>
                                      </p:tavLst>
                                    </p:anim>
                                    <p:anim calcmode="lin" valueType="num">
                                      <p:cBhvr additive="base">
                                        <p:cTn id="32" dur="500" fill="hold"/>
                                        <p:tgtEl>
                                          <p:spTgt spid="2356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3561"/>
                                        </p:tgtEl>
                                        <p:attrNameLst>
                                          <p:attrName>style.visibility</p:attrName>
                                        </p:attrNameLst>
                                      </p:cBhvr>
                                      <p:to>
                                        <p:strVal val="visible"/>
                                      </p:to>
                                    </p:set>
                                    <p:anim calcmode="lin" valueType="num">
                                      <p:cBhvr additive="base">
                                        <p:cTn id="37" dur="500" fill="hold"/>
                                        <p:tgtEl>
                                          <p:spTgt spid="23561"/>
                                        </p:tgtEl>
                                        <p:attrNameLst>
                                          <p:attrName>ppt_x</p:attrName>
                                        </p:attrNameLst>
                                      </p:cBhvr>
                                      <p:tavLst>
                                        <p:tav tm="0">
                                          <p:val>
                                            <p:strVal val="0-#ppt_w/2"/>
                                          </p:val>
                                        </p:tav>
                                        <p:tav tm="100000">
                                          <p:val>
                                            <p:strVal val="#ppt_x"/>
                                          </p:val>
                                        </p:tav>
                                      </p:tavLst>
                                    </p:anim>
                                    <p:anim calcmode="lin" valueType="num">
                                      <p:cBhvr additive="base">
                                        <p:cTn id="38" dur="500" fill="hold"/>
                                        <p:tgtEl>
                                          <p:spTgt spid="23561"/>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3562"/>
                                        </p:tgtEl>
                                        <p:attrNameLst>
                                          <p:attrName>style.visibility</p:attrName>
                                        </p:attrNameLst>
                                      </p:cBhvr>
                                      <p:to>
                                        <p:strVal val="visible"/>
                                      </p:to>
                                    </p:set>
                                    <p:anim calcmode="lin" valueType="num">
                                      <p:cBhvr additive="base">
                                        <p:cTn id="43" dur="500" fill="hold"/>
                                        <p:tgtEl>
                                          <p:spTgt spid="23562"/>
                                        </p:tgtEl>
                                        <p:attrNameLst>
                                          <p:attrName>ppt_x</p:attrName>
                                        </p:attrNameLst>
                                      </p:cBhvr>
                                      <p:tavLst>
                                        <p:tav tm="0">
                                          <p:val>
                                            <p:strVal val="0-#ppt_w/2"/>
                                          </p:val>
                                        </p:tav>
                                        <p:tav tm="100000">
                                          <p:val>
                                            <p:strVal val="#ppt_x"/>
                                          </p:val>
                                        </p:tav>
                                      </p:tavLst>
                                    </p:anim>
                                    <p:anim calcmode="lin" valueType="num">
                                      <p:cBhvr additive="base">
                                        <p:cTn id="44" dur="500" fill="hold"/>
                                        <p:tgtEl>
                                          <p:spTgt spid="235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autoUpdateAnimBg="0"/>
      <p:bldP spid="23558" grpId="0" autoUpdateAnimBg="0"/>
      <p:bldP spid="23559" grpId="0" autoUpdateAnimBg="0"/>
      <p:bldP spid="23560" grpId="0" autoUpdateAnimBg="0"/>
      <p:bldP spid="23561" grpId="0" autoUpdateAnimBg="0"/>
      <p:bldP spid="23562"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0"/>
            <a:ext cx="7772400" cy="1143000"/>
          </a:xfrm>
        </p:spPr>
        <p:txBody>
          <a:bodyPr>
            <a:normAutofit/>
          </a:bodyPr>
          <a:lstStyle/>
          <a:p>
            <a:r>
              <a:rPr lang="en-US" sz="3600" u="sng" dirty="0">
                <a:latin typeface="Times New Roman" pitchFamily="18" charset="0"/>
                <a:cs typeface="Times New Roman" pitchFamily="18" charset="0"/>
              </a:rPr>
              <a:t>ELECTRICAL CIRCUTS</a:t>
            </a:r>
          </a:p>
        </p:txBody>
      </p:sp>
      <p:sp>
        <p:nvSpPr>
          <p:cNvPr id="24579" name="Text Box 3"/>
          <p:cNvSpPr txBox="1">
            <a:spLocks noChangeArrowheads="1"/>
          </p:cNvSpPr>
          <p:nvPr/>
        </p:nvSpPr>
        <p:spPr bwMode="auto">
          <a:xfrm>
            <a:off x="365125" y="955675"/>
            <a:ext cx="2469522" cy="369332"/>
          </a:xfrm>
          <a:prstGeom prst="rect">
            <a:avLst/>
          </a:prstGeom>
          <a:noFill/>
          <a:ln w="9525">
            <a:noFill/>
            <a:miter lim="800000"/>
            <a:headEnd/>
            <a:tailEnd/>
          </a:ln>
          <a:effectLst/>
        </p:spPr>
        <p:txBody>
          <a:bodyPr wrap="none">
            <a:spAutoFit/>
          </a:bodyPr>
          <a:lstStyle/>
          <a:p>
            <a:r>
              <a:rPr lang="en-US" b="1" u="sng" dirty="0">
                <a:latin typeface="Times New Roman" pitchFamily="18" charset="0"/>
                <a:cs typeface="Times New Roman" pitchFamily="18" charset="0"/>
              </a:rPr>
              <a:t>PARALLEL CIRCUIT</a:t>
            </a:r>
          </a:p>
        </p:txBody>
      </p:sp>
      <p:sp>
        <p:nvSpPr>
          <p:cNvPr id="24580" name="Rectangle 4"/>
          <p:cNvSpPr>
            <a:spLocks noChangeArrowheads="1"/>
          </p:cNvSpPr>
          <p:nvPr/>
        </p:nvSpPr>
        <p:spPr bwMode="auto">
          <a:xfrm>
            <a:off x="-503238" y="2235200"/>
            <a:ext cx="9144001" cy="369332"/>
          </a:xfrm>
          <a:prstGeom prst="rect">
            <a:avLst/>
          </a:prstGeom>
          <a:noFill/>
          <a:ln w="9525">
            <a:noFill/>
            <a:miter lim="800000"/>
            <a:headEnd/>
            <a:tailEnd/>
          </a:ln>
          <a:effectLst/>
        </p:spPr>
        <p:txBody>
          <a:bodyPr>
            <a:spAutoFit/>
          </a:bodyPr>
          <a:lstStyle/>
          <a:p>
            <a:endParaRPr lang="en-US" dirty="0">
              <a:latin typeface="Times New Roman" pitchFamily="18" charset="0"/>
              <a:cs typeface="Times New Roman" pitchFamily="18" charset="0"/>
            </a:endParaRPr>
          </a:p>
        </p:txBody>
      </p:sp>
      <p:pic>
        <p:nvPicPr>
          <p:cNvPr id="24581" name="Picture 5" descr="parallel1"/>
          <p:cNvPicPr>
            <a:picLocks noChangeAspect="1" noChangeArrowheads="1"/>
          </p:cNvPicPr>
          <p:nvPr/>
        </p:nvPicPr>
        <p:blipFill>
          <a:blip r:embed="rId2" cstate="print"/>
          <a:srcRect/>
          <a:stretch>
            <a:fillRect/>
          </a:stretch>
        </p:blipFill>
        <p:spPr bwMode="auto">
          <a:xfrm>
            <a:off x="1905000" y="1371600"/>
            <a:ext cx="4343400" cy="2297113"/>
          </a:xfrm>
          <a:prstGeom prst="rect">
            <a:avLst/>
          </a:prstGeom>
          <a:noFill/>
        </p:spPr>
      </p:pic>
      <p:sp>
        <p:nvSpPr>
          <p:cNvPr id="24582" name="Text Box 6"/>
          <p:cNvSpPr txBox="1">
            <a:spLocks noChangeArrowheads="1"/>
          </p:cNvSpPr>
          <p:nvPr/>
        </p:nvSpPr>
        <p:spPr bwMode="auto">
          <a:xfrm>
            <a:off x="304800" y="3733800"/>
            <a:ext cx="4148315" cy="369332"/>
          </a:xfrm>
          <a:prstGeom prst="rect">
            <a:avLst/>
          </a:prstGeom>
          <a:noFill/>
          <a:ln w="9525">
            <a:noFill/>
            <a:miter lim="800000"/>
            <a:headEnd/>
            <a:tailEnd/>
          </a:ln>
          <a:effectLst/>
        </p:spPr>
        <p:txBody>
          <a:bodyPr wrap="none">
            <a:spAutoFit/>
          </a:bodyPr>
          <a:lstStyle/>
          <a:p>
            <a:pPr lvl="1">
              <a:buFontTx/>
              <a:buChar char="•"/>
            </a:pPr>
            <a:r>
              <a:rPr lang="en-US" dirty="0" smtClean="0">
                <a:latin typeface="Times New Roman" pitchFamily="18" charset="0"/>
                <a:cs typeface="Times New Roman" pitchFamily="18" charset="0"/>
              </a:rPr>
              <a:t> More </a:t>
            </a:r>
            <a:r>
              <a:rPr lang="en-US" dirty="0">
                <a:latin typeface="Times New Roman" pitchFamily="18" charset="0"/>
                <a:cs typeface="Times New Roman" pitchFamily="18" charset="0"/>
              </a:rPr>
              <a:t>then one path for current flow.</a:t>
            </a:r>
          </a:p>
        </p:txBody>
      </p:sp>
      <p:sp>
        <p:nvSpPr>
          <p:cNvPr id="24583" name="Text Box 7"/>
          <p:cNvSpPr txBox="1">
            <a:spLocks noChangeArrowheads="1"/>
          </p:cNvSpPr>
          <p:nvPr/>
        </p:nvSpPr>
        <p:spPr bwMode="auto">
          <a:xfrm>
            <a:off x="304800" y="4343400"/>
            <a:ext cx="6978192" cy="646331"/>
          </a:xfrm>
          <a:prstGeom prst="rect">
            <a:avLst/>
          </a:prstGeom>
          <a:noFill/>
          <a:ln w="9525">
            <a:noFill/>
            <a:miter lim="800000"/>
            <a:headEnd/>
            <a:tailEnd/>
          </a:ln>
          <a:effectLst/>
        </p:spPr>
        <p:txBody>
          <a:bodyPr wrap="none">
            <a:spAutoFit/>
          </a:bodyPr>
          <a:lstStyle/>
          <a:p>
            <a:pPr lvl="1">
              <a:buFontTx/>
              <a:buChar char="•"/>
            </a:pPr>
            <a:r>
              <a:rPr lang="en-US" dirty="0" smtClean="0">
                <a:latin typeface="Times New Roman" pitchFamily="18" charset="0"/>
                <a:cs typeface="Times New Roman" pitchFamily="18" charset="0"/>
              </a:rPr>
              <a:t> In </a:t>
            </a:r>
            <a:r>
              <a:rPr lang="en-US" dirty="0">
                <a:latin typeface="Times New Roman" pitchFamily="18" charset="0"/>
                <a:cs typeface="Times New Roman" pitchFamily="18" charset="0"/>
              </a:rPr>
              <a:t>the event of an open in one branch, current will continue to flow</a:t>
            </a:r>
          </a:p>
          <a:p>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through </a:t>
            </a:r>
            <a:r>
              <a:rPr lang="en-US" dirty="0">
                <a:latin typeface="Times New Roman" pitchFamily="18" charset="0"/>
                <a:cs typeface="Times New Roman" pitchFamily="18" charset="0"/>
              </a:rPr>
              <a:t>the remaining.</a:t>
            </a:r>
          </a:p>
        </p:txBody>
      </p:sp>
      <p:sp>
        <p:nvSpPr>
          <p:cNvPr id="24584" name="Text Box 8"/>
          <p:cNvSpPr txBox="1">
            <a:spLocks noChangeArrowheads="1"/>
          </p:cNvSpPr>
          <p:nvPr/>
        </p:nvSpPr>
        <p:spPr bwMode="auto">
          <a:xfrm>
            <a:off x="-152400" y="5181600"/>
            <a:ext cx="4663456" cy="369332"/>
          </a:xfrm>
          <a:prstGeom prst="rect">
            <a:avLst/>
          </a:prstGeom>
          <a:noFill/>
          <a:ln w="9525">
            <a:noFill/>
            <a:miter lim="800000"/>
            <a:headEnd/>
            <a:tailEnd/>
          </a:ln>
          <a:effectLst/>
        </p:spPr>
        <p:txBody>
          <a:bodyPr wrap="none">
            <a:spAutoFit/>
          </a:bodyPr>
          <a:lstStyle/>
          <a:p>
            <a:pPr lvl="2">
              <a:buFontTx/>
              <a:buChar char="•"/>
            </a:pPr>
            <a:r>
              <a:rPr lang="en-US" dirty="0" smtClean="0">
                <a:latin typeface="Times New Roman" pitchFamily="18" charset="0"/>
                <a:cs typeface="Times New Roman" pitchFamily="18" charset="0"/>
              </a:rPr>
              <a:t> Each </a:t>
            </a:r>
            <a:r>
              <a:rPr lang="en-US" dirty="0">
                <a:latin typeface="Times New Roman" pitchFamily="18" charset="0"/>
                <a:cs typeface="Times New Roman" pitchFamily="18" charset="0"/>
              </a:rPr>
              <a:t>branch receives source voltage.</a:t>
            </a:r>
          </a:p>
        </p:txBody>
      </p:sp>
      <p:sp>
        <p:nvSpPr>
          <p:cNvPr id="24585" name="Text Box 9"/>
          <p:cNvSpPr txBox="1">
            <a:spLocks noChangeArrowheads="1"/>
          </p:cNvSpPr>
          <p:nvPr/>
        </p:nvSpPr>
        <p:spPr bwMode="auto">
          <a:xfrm>
            <a:off x="304800" y="5715000"/>
            <a:ext cx="6557244" cy="369332"/>
          </a:xfrm>
          <a:prstGeom prst="rect">
            <a:avLst/>
          </a:prstGeom>
          <a:noFill/>
          <a:ln w="9525">
            <a:noFill/>
            <a:miter lim="800000"/>
            <a:headEnd/>
            <a:tailEnd/>
          </a:ln>
          <a:effectLst/>
        </p:spPr>
        <p:txBody>
          <a:bodyPr wrap="none">
            <a:spAutoFit/>
          </a:bodyPr>
          <a:lstStyle/>
          <a:p>
            <a:pPr lvl="1">
              <a:buFontTx/>
              <a:buChar char="•"/>
            </a:pPr>
            <a:r>
              <a:rPr lang="en-US" dirty="0" smtClean="0">
                <a:latin typeface="Times New Roman" pitchFamily="18" charset="0"/>
                <a:cs typeface="Times New Roman" pitchFamily="18" charset="0"/>
              </a:rPr>
              <a:t> Current </a:t>
            </a:r>
            <a:r>
              <a:rPr lang="en-US" dirty="0">
                <a:latin typeface="Times New Roman" pitchFamily="18" charset="0"/>
                <a:cs typeface="Times New Roman" pitchFamily="18" charset="0"/>
              </a:rPr>
              <a:t>flow and resistance of each branch could be different. </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additive="base">
                                        <p:cTn id="7" dur="500" fill="hold"/>
                                        <p:tgtEl>
                                          <p:spTgt spid="24579"/>
                                        </p:tgtEl>
                                        <p:attrNameLst>
                                          <p:attrName>ppt_x</p:attrName>
                                        </p:attrNameLst>
                                      </p:cBhvr>
                                      <p:tavLst>
                                        <p:tav tm="0">
                                          <p:val>
                                            <p:strVal val="0-#ppt_w/2"/>
                                          </p:val>
                                        </p:tav>
                                        <p:tav tm="100000">
                                          <p:val>
                                            <p:strVal val="#ppt_x"/>
                                          </p:val>
                                        </p:tav>
                                      </p:tavLst>
                                    </p:anim>
                                    <p:anim calcmode="lin" valueType="num">
                                      <p:cBhvr additive="base">
                                        <p:cTn id="8" dur="500" fill="hold"/>
                                        <p:tgtEl>
                                          <p:spTgt spid="2457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4581"/>
                                        </p:tgtEl>
                                        <p:attrNameLst>
                                          <p:attrName>style.visibility</p:attrName>
                                        </p:attrNameLst>
                                      </p:cBhvr>
                                      <p:to>
                                        <p:strVal val="visible"/>
                                      </p:to>
                                    </p:set>
                                    <p:anim calcmode="lin" valueType="num">
                                      <p:cBhvr additive="base">
                                        <p:cTn id="13" dur="500" fill="hold"/>
                                        <p:tgtEl>
                                          <p:spTgt spid="24581"/>
                                        </p:tgtEl>
                                        <p:attrNameLst>
                                          <p:attrName>ppt_x</p:attrName>
                                        </p:attrNameLst>
                                      </p:cBhvr>
                                      <p:tavLst>
                                        <p:tav tm="0">
                                          <p:val>
                                            <p:strVal val="0-#ppt_w/2"/>
                                          </p:val>
                                        </p:tav>
                                        <p:tav tm="100000">
                                          <p:val>
                                            <p:strVal val="#ppt_x"/>
                                          </p:val>
                                        </p:tav>
                                      </p:tavLst>
                                    </p:anim>
                                    <p:anim calcmode="lin" valueType="num">
                                      <p:cBhvr additive="base">
                                        <p:cTn id="14" dur="500" fill="hold"/>
                                        <p:tgtEl>
                                          <p:spTgt spid="2458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4582"/>
                                        </p:tgtEl>
                                        <p:attrNameLst>
                                          <p:attrName>style.visibility</p:attrName>
                                        </p:attrNameLst>
                                      </p:cBhvr>
                                      <p:to>
                                        <p:strVal val="visible"/>
                                      </p:to>
                                    </p:set>
                                    <p:anim calcmode="lin" valueType="num">
                                      <p:cBhvr additive="base">
                                        <p:cTn id="19" dur="500" fill="hold"/>
                                        <p:tgtEl>
                                          <p:spTgt spid="24582"/>
                                        </p:tgtEl>
                                        <p:attrNameLst>
                                          <p:attrName>ppt_x</p:attrName>
                                        </p:attrNameLst>
                                      </p:cBhvr>
                                      <p:tavLst>
                                        <p:tav tm="0">
                                          <p:val>
                                            <p:strVal val="0-#ppt_w/2"/>
                                          </p:val>
                                        </p:tav>
                                        <p:tav tm="100000">
                                          <p:val>
                                            <p:strVal val="#ppt_x"/>
                                          </p:val>
                                        </p:tav>
                                      </p:tavLst>
                                    </p:anim>
                                    <p:anim calcmode="lin" valueType="num">
                                      <p:cBhvr additive="base">
                                        <p:cTn id="20" dur="500" fill="hold"/>
                                        <p:tgtEl>
                                          <p:spTgt spid="2458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4583"/>
                                        </p:tgtEl>
                                        <p:attrNameLst>
                                          <p:attrName>style.visibility</p:attrName>
                                        </p:attrNameLst>
                                      </p:cBhvr>
                                      <p:to>
                                        <p:strVal val="visible"/>
                                      </p:to>
                                    </p:set>
                                    <p:anim calcmode="lin" valueType="num">
                                      <p:cBhvr additive="base">
                                        <p:cTn id="25" dur="500" fill="hold"/>
                                        <p:tgtEl>
                                          <p:spTgt spid="24583"/>
                                        </p:tgtEl>
                                        <p:attrNameLst>
                                          <p:attrName>ppt_x</p:attrName>
                                        </p:attrNameLst>
                                      </p:cBhvr>
                                      <p:tavLst>
                                        <p:tav tm="0">
                                          <p:val>
                                            <p:strVal val="0-#ppt_w/2"/>
                                          </p:val>
                                        </p:tav>
                                        <p:tav tm="100000">
                                          <p:val>
                                            <p:strVal val="#ppt_x"/>
                                          </p:val>
                                        </p:tav>
                                      </p:tavLst>
                                    </p:anim>
                                    <p:anim calcmode="lin" valueType="num">
                                      <p:cBhvr additive="base">
                                        <p:cTn id="26" dur="500" fill="hold"/>
                                        <p:tgtEl>
                                          <p:spTgt spid="2458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4584"/>
                                        </p:tgtEl>
                                        <p:attrNameLst>
                                          <p:attrName>style.visibility</p:attrName>
                                        </p:attrNameLst>
                                      </p:cBhvr>
                                      <p:to>
                                        <p:strVal val="visible"/>
                                      </p:to>
                                    </p:set>
                                    <p:anim calcmode="lin" valueType="num">
                                      <p:cBhvr additive="base">
                                        <p:cTn id="31" dur="500" fill="hold"/>
                                        <p:tgtEl>
                                          <p:spTgt spid="24584"/>
                                        </p:tgtEl>
                                        <p:attrNameLst>
                                          <p:attrName>ppt_x</p:attrName>
                                        </p:attrNameLst>
                                      </p:cBhvr>
                                      <p:tavLst>
                                        <p:tav tm="0">
                                          <p:val>
                                            <p:strVal val="0-#ppt_w/2"/>
                                          </p:val>
                                        </p:tav>
                                        <p:tav tm="100000">
                                          <p:val>
                                            <p:strVal val="#ppt_x"/>
                                          </p:val>
                                        </p:tav>
                                      </p:tavLst>
                                    </p:anim>
                                    <p:anim calcmode="lin" valueType="num">
                                      <p:cBhvr additive="base">
                                        <p:cTn id="32" dur="500" fill="hold"/>
                                        <p:tgtEl>
                                          <p:spTgt spid="2458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4585"/>
                                        </p:tgtEl>
                                        <p:attrNameLst>
                                          <p:attrName>style.visibility</p:attrName>
                                        </p:attrNameLst>
                                      </p:cBhvr>
                                      <p:to>
                                        <p:strVal val="visible"/>
                                      </p:to>
                                    </p:set>
                                    <p:anim calcmode="lin" valueType="num">
                                      <p:cBhvr additive="base">
                                        <p:cTn id="37" dur="500" fill="hold"/>
                                        <p:tgtEl>
                                          <p:spTgt spid="24585"/>
                                        </p:tgtEl>
                                        <p:attrNameLst>
                                          <p:attrName>ppt_x</p:attrName>
                                        </p:attrNameLst>
                                      </p:cBhvr>
                                      <p:tavLst>
                                        <p:tav tm="0">
                                          <p:val>
                                            <p:strVal val="0-#ppt_w/2"/>
                                          </p:val>
                                        </p:tav>
                                        <p:tav tm="100000">
                                          <p:val>
                                            <p:strVal val="#ppt_x"/>
                                          </p:val>
                                        </p:tav>
                                      </p:tavLst>
                                    </p:anim>
                                    <p:anim calcmode="lin" valueType="num">
                                      <p:cBhvr additive="base">
                                        <p:cTn id="38" dur="500" fill="hold"/>
                                        <p:tgtEl>
                                          <p:spTgt spid="245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autoUpdateAnimBg="0"/>
      <p:bldP spid="24582" grpId="0" autoUpdateAnimBg="0"/>
      <p:bldP spid="24583" grpId="0" autoUpdateAnimBg="0"/>
      <p:bldP spid="24584" grpId="0" autoUpdateAnimBg="0"/>
      <p:bldP spid="24585" grpId="0"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922</TotalTime>
  <Words>2476</Words>
  <Application>Microsoft Office PowerPoint</Application>
  <PresentationFormat>On-screen Show (4:3)</PresentationFormat>
  <Paragraphs>334</Paragraphs>
  <Slides>67</Slides>
  <Notes>0</Notes>
  <HiddenSlides>0</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Aspect</vt:lpstr>
      <vt:lpstr>BASIC ELECTRICAL ENGINEERING</vt:lpstr>
      <vt:lpstr>ELECTRICAL ENGINEERING</vt:lpstr>
      <vt:lpstr>ADVANTAGES OF ELECTRICAL ENERGY</vt:lpstr>
      <vt:lpstr>Electrical Systems</vt:lpstr>
      <vt:lpstr>Properties of Electric Current</vt:lpstr>
      <vt:lpstr>Electrical Systems</vt:lpstr>
      <vt:lpstr>Electrical Systems</vt:lpstr>
      <vt:lpstr>ELECTRICAL CIRCUITS</vt:lpstr>
      <vt:lpstr>ELECTRICAL CIRCUTS</vt:lpstr>
      <vt:lpstr>Electrical Systems</vt:lpstr>
      <vt:lpstr>Over Current Protection</vt:lpstr>
      <vt:lpstr>Over Current Protection</vt:lpstr>
      <vt:lpstr>FUSES</vt:lpstr>
      <vt:lpstr>FUSES</vt:lpstr>
      <vt:lpstr>CIRCUIT BREAKERS</vt:lpstr>
      <vt:lpstr>MINIATURE CIRCUIT BREAKER</vt:lpstr>
      <vt:lpstr>EARTH LEAKAGE CIRCUIT BREAKER</vt:lpstr>
      <vt:lpstr>EARTH LEAKAGE CIRCUIT BREAKER</vt:lpstr>
      <vt:lpstr>PRINCIPLE OF OPERATION</vt:lpstr>
      <vt:lpstr>RESIDUAL CIRCUIT BREAKER</vt:lpstr>
      <vt:lpstr>Slide 21</vt:lpstr>
      <vt:lpstr>ELECTRICAL WIRING ESTIMATING AND COSTING</vt:lpstr>
      <vt:lpstr>PURPOSE OF ESTIMATING AND COSTING </vt:lpstr>
      <vt:lpstr>ESSENTIAL ELEMENTS OF ESTIMATING AND COSTING</vt:lpstr>
      <vt:lpstr>WIRING SYSTEM</vt:lpstr>
      <vt:lpstr>CONDUIT WIRING</vt:lpstr>
      <vt:lpstr>CONDUIT WIRING</vt:lpstr>
      <vt:lpstr>CASING AND CAPPING WIRING</vt:lpstr>
      <vt:lpstr>CASING AND CAPPING WIRING</vt:lpstr>
      <vt:lpstr>CLEAT WIRING</vt:lpstr>
      <vt:lpstr>CLEAT WIRING</vt:lpstr>
      <vt:lpstr>TRS WIRING</vt:lpstr>
      <vt:lpstr>EARTHING</vt:lpstr>
      <vt:lpstr>What is Earthing ?</vt:lpstr>
      <vt:lpstr>Objectives of Earthing</vt:lpstr>
      <vt:lpstr>Good Earthing</vt:lpstr>
      <vt:lpstr>Qualities of Good Earthing</vt:lpstr>
      <vt:lpstr>Methods of Earthing</vt:lpstr>
      <vt:lpstr>Maintenance Free Earthing </vt:lpstr>
      <vt:lpstr>Contd...</vt:lpstr>
      <vt:lpstr>Methods of Conventional Earthing</vt:lpstr>
      <vt:lpstr>Plate Earthing.</vt:lpstr>
      <vt:lpstr>Plate Earthing</vt:lpstr>
      <vt:lpstr>Pipe Earthing</vt:lpstr>
      <vt:lpstr>Pipe Earthing</vt:lpstr>
      <vt:lpstr>Rod Earthing</vt:lpstr>
      <vt:lpstr>STRIP OR WIRE EARTHING  </vt:lpstr>
      <vt:lpstr>SOURCES OF LIGHT</vt:lpstr>
      <vt:lpstr>Incandescent Light</vt:lpstr>
      <vt:lpstr>Fluorescent Bulbs</vt:lpstr>
      <vt:lpstr>Types of Fluorescent Lamps</vt:lpstr>
      <vt:lpstr>Compact Flourescent Lamps</vt:lpstr>
      <vt:lpstr>High Intensity Discharge (HID) Lamp</vt:lpstr>
      <vt:lpstr>Efficacy </vt:lpstr>
      <vt:lpstr>Power Transmission Scheme</vt:lpstr>
      <vt:lpstr>ELECTRICAL  INJURIES</vt:lpstr>
      <vt:lpstr>ELECTRIC SHOCK</vt:lpstr>
      <vt:lpstr>ELECTRIC SHOCK</vt:lpstr>
      <vt:lpstr>ELECTRICAL BURNS</vt:lpstr>
      <vt:lpstr>ELECTRICAL BURNS</vt:lpstr>
      <vt:lpstr>FALLS</vt:lpstr>
      <vt:lpstr>LEVELS OF EFFECT OF CURRENT</vt:lpstr>
      <vt:lpstr>SAFE WORK PRACTICES</vt:lpstr>
      <vt:lpstr>ELECTRICAL SAFETY</vt:lpstr>
      <vt:lpstr>ELECTRIC SAFETY TIPS</vt:lpstr>
      <vt:lpstr>ELECTRIC SHOCK FIRST AID</vt:lpstr>
      <vt:lpstr>Slide 67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ELECTRICAL ENGINEERING</dc:title>
  <dc:creator>anoop</dc:creator>
  <cp:lastModifiedBy>Harisree</cp:lastModifiedBy>
  <cp:revision>73</cp:revision>
  <dcterms:created xsi:type="dcterms:W3CDTF">2013-10-18T07:00:47Z</dcterms:created>
  <dcterms:modified xsi:type="dcterms:W3CDTF">2014-07-22T15:39:38Z</dcterms:modified>
</cp:coreProperties>
</file>