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4" r:id="rId1"/>
  </p:sldMasterIdLst>
  <p:notesMasterIdLst>
    <p:notesMasterId r:id="rId3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
        <p:cNvGrpSpPr/>
        <p:nvPr/>
      </p:nvGrpSpPr>
      <p:grpSpPr>
        <a:xfrm>
          <a:off x="0" y="0"/>
          <a:ext cx="0" cy="0"/>
          <a:chOff x="0" y="0"/>
          <a:chExt cx="0" cy="0"/>
        </a:xfrm>
      </p:grpSpPr>
      <p:sp>
        <p:nvSpPr>
          <p:cNvPr id="54" name="Shape 54"/>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55" name="Shape 5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Shape 136"/>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37" name="Shape 13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Shape 142"/>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43" name="Shape 14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Shape 149"/>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50" name="Shape 15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Shape 156"/>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57" name="Shape 15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Shape 163"/>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64" name="Shape 16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Shape 171"/>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72" name="Shape 17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Shape 177"/>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78" name="Shape 17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Shape 184"/>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85" name="Shape 18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Shape 190"/>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91" name="Shape 19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Shape 198"/>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99" name="Shape 19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Shape 60"/>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61" name="Shape 6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Shape 204"/>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05" name="Shape 20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Shape 210"/>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11" name="Shape 21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Shape 216"/>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17" name="Shape 21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Shape 222"/>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23" name="Shape 22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Shape 228"/>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29" name="Shape 22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Shape 235"/>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36" name="Shape 23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Shape 241"/>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42" name="Shape 24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Shape 247"/>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48" name="Shape 24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Shape 253"/>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54" name="Shape 25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Shape 261"/>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62" name="Shape 26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Shape 66"/>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67" name="Shape 6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Shape 267"/>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68" name="Shape 26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Shape 273"/>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74" name="Shape 27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
        <p:cNvGrpSpPr/>
        <p:nvPr/>
      </p:nvGrpSpPr>
      <p:grpSpPr>
        <a:xfrm>
          <a:off x="0" y="0"/>
          <a:ext cx="0" cy="0"/>
          <a:chOff x="0" y="0"/>
          <a:chExt cx="0" cy="0"/>
        </a:xfrm>
      </p:grpSpPr>
      <p:sp>
        <p:nvSpPr>
          <p:cNvPr id="282" name="Shape 282"/>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83" name="Shape 28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Shape 288"/>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89" name="Shape 28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Shape 294"/>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95" name="Shape 29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9"/>
        <p:cNvGrpSpPr/>
        <p:nvPr/>
      </p:nvGrpSpPr>
      <p:grpSpPr>
        <a:xfrm>
          <a:off x="0" y="0"/>
          <a:ext cx="0" cy="0"/>
          <a:chOff x="0" y="0"/>
          <a:chExt cx="0" cy="0"/>
        </a:xfrm>
      </p:grpSpPr>
      <p:sp>
        <p:nvSpPr>
          <p:cNvPr id="300" name="Shape 300"/>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301" name="Shape 30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Shape 73"/>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74" name="Shape 7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Shape 79"/>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80" name="Shape 8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Shape 86"/>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87" name="Shape 8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93" name="Shape 9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Shape 100"/>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01" name="Shape 10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Shape 106"/>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07" name="Shape 10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C699CB88-5E1A-4FAC-892A-60949ACB1F6F}" type="datetimeFigureOut">
              <a:rPr lang="en-US" smtClean="0"/>
              <a:pPr/>
              <a:t>6/30/2014</a:t>
            </a:fld>
            <a:endParaRPr lang="en-US"/>
          </a:p>
        </p:txBody>
      </p:sp>
      <p:sp>
        <p:nvSpPr>
          <p:cNvPr id="17" name="Footer Placeholder 16"/>
          <p:cNvSpPr>
            <a:spLocks noGrp="1"/>
          </p:cNvSpPr>
          <p:nvPr>
            <p:ph type="ftr" sz="quarter" idx="11"/>
          </p:nvPr>
        </p:nvSpPr>
        <p:spPr/>
        <p:txBody>
          <a:bodyPr/>
          <a:lstStyle/>
          <a:p>
            <a:endParaRPr kumimoji="0"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91974DF9-AD47-4691-BA21-BBFCE3637A9A}" type="slidenum">
              <a:rPr kumimoji="0" lang="en-US" smtClean="0"/>
              <a:pPr/>
              <a:t>‹#›</a:t>
            </a:fld>
            <a:endParaRPr kumimoji="0"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699CB88-5E1A-4FAC-892A-60949ACB1F6F}" type="datetimeFigureOut">
              <a:rPr lang="en-US" smtClean="0"/>
              <a:pPr/>
              <a:t>6/30/2014</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91974DF9-AD47-4691-BA21-BBFCE3637A9A}" type="slidenum">
              <a:rPr kumimoji="0" lang="en-US" smtClean="0"/>
              <a:pPr/>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699CB88-5E1A-4FAC-892A-60949ACB1F6F}" type="datetimeFigureOut">
              <a:rPr lang="en-US" smtClean="0"/>
              <a:pPr/>
              <a:t>6/30/2014</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91974DF9-AD47-4691-BA21-BBFCE3637A9A}" type="slidenum">
              <a:rPr kumimoji="0" lang="en-US" smtClean="0"/>
              <a:pPr/>
              <a:t>‹#›</a:t>
            </a:fld>
            <a:endParaRPr kumimoji="0"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spcAft>
                <a:spcPts val="0"/>
              </a:spcAft>
              <a:defRPr/>
            </a:lvl1pPr>
            <a:lvl2pPr algn="ctr" rtl="0">
              <a:spcBef>
                <a:spcPts val="0"/>
              </a:spcBef>
              <a:spcAft>
                <a:spcPts val="0"/>
              </a:spcAft>
              <a:defRPr/>
            </a:lvl2pPr>
            <a:lvl3pPr algn="ctr" rtl="0">
              <a:spcBef>
                <a:spcPts val="0"/>
              </a:spcBef>
              <a:spcAft>
                <a:spcPts val="0"/>
              </a:spcAft>
              <a:defRPr/>
            </a:lvl3pPr>
            <a:lvl4pPr algn="ctr" rtl="0">
              <a:spcBef>
                <a:spcPts val="0"/>
              </a:spcBef>
              <a:spcAft>
                <a:spcPts val="0"/>
              </a:spcAft>
              <a:defRPr/>
            </a:lvl4pPr>
            <a:lvl5pPr algn="ctr" rtl="0">
              <a:spcBef>
                <a:spcPts val="0"/>
              </a:spcBef>
              <a:spcAft>
                <a:spcPts val="0"/>
              </a:spcAft>
              <a:defRPr/>
            </a:lvl5pPr>
            <a:lvl6pPr marL="457200" algn="ctr" rtl="0">
              <a:spcBef>
                <a:spcPts val="0"/>
              </a:spcBef>
              <a:spcAft>
                <a:spcPts val="0"/>
              </a:spcAft>
              <a:defRPr/>
            </a:lvl6pPr>
            <a:lvl7pPr marL="914400" algn="ctr" rtl="0">
              <a:spcBef>
                <a:spcPts val="0"/>
              </a:spcBef>
              <a:spcAft>
                <a:spcPts val="0"/>
              </a:spcAft>
              <a:defRPr/>
            </a:lvl7pPr>
            <a:lvl8pPr marL="1371600" algn="ctr" rtl="0">
              <a:spcBef>
                <a:spcPts val="0"/>
              </a:spcBef>
              <a:spcAft>
                <a:spcPts val="0"/>
              </a:spcAft>
              <a:defRPr/>
            </a:lvl8pPr>
            <a:lvl9pPr marL="1828800" algn="ctr" rtl="0">
              <a:spcBef>
                <a:spcPts val="0"/>
              </a:spcBef>
              <a:spcAft>
                <a:spcPts val="0"/>
              </a:spcAft>
              <a:defRPr/>
            </a:lvl9pPr>
          </a:lstStyle>
          <a:p>
            <a:endParaRPr/>
          </a:p>
        </p:txBody>
      </p:sp>
      <p:sp>
        <p:nvSpPr>
          <p:cNvPr id="12" name="Shape 12"/>
          <p:cNvSpPr txBox="1">
            <a:spLocks noGrp="1"/>
          </p:cNvSpPr>
          <p:nvPr>
            <p:ph type="body" idx="1"/>
          </p:nvPr>
        </p:nvSpPr>
        <p:spPr>
          <a:xfrm>
            <a:off x="457200" y="1600200"/>
            <a:ext cx="4038599" cy="4525963"/>
          </a:xfrm>
          <a:prstGeom prst="rect">
            <a:avLst/>
          </a:prstGeom>
          <a:noFill/>
          <a:ln>
            <a:noFill/>
          </a:ln>
        </p:spPr>
        <p:txBody>
          <a:bodyPr lIns="91425" tIns="91425" rIns="91425" bIns="91425" anchor="t" anchorCtr="0"/>
          <a:lstStyle>
            <a:lvl1pPr marL="342900" indent="-139700" algn="l" rtl="0">
              <a:spcBef>
                <a:spcPts val="640"/>
              </a:spcBef>
              <a:spcAft>
                <a:spcPts val="0"/>
              </a:spcAft>
              <a:buClr>
                <a:schemeClr val="dk1"/>
              </a:buClr>
              <a:buFont typeface="Arial"/>
              <a:buChar char="•"/>
              <a:defRPr/>
            </a:lvl1pPr>
            <a:lvl2pPr marL="742950" indent="-107950" algn="l" rtl="0">
              <a:spcBef>
                <a:spcPts val="560"/>
              </a:spcBef>
              <a:spcAft>
                <a:spcPts val="0"/>
              </a:spcAft>
              <a:buClr>
                <a:schemeClr val="dk1"/>
              </a:buClr>
              <a:buFont typeface="Arial"/>
              <a:buChar char="–"/>
              <a:defRPr/>
            </a:lvl2pPr>
            <a:lvl3pPr marL="1143000" indent="-76200" algn="l" rtl="0">
              <a:spcBef>
                <a:spcPts val="480"/>
              </a:spcBef>
              <a:spcAft>
                <a:spcPts val="0"/>
              </a:spcAft>
              <a:buClr>
                <a:schemeClr val="dk1"/>
              </a:buClr>
              <a:buFont typeface="Arial"/>
              <a:buChar char="•"/>
              <a:defRPr/>
            </a:lvl3pPr>
            <a:lvl4pPr marL="1600200" indent="-101600" algn="l" rtl="0">
              <a:spcBef>
                <a:spcPts val="400"/>
              </a:spcBef>
              <a:spcAft>
                <a:spcPts val="0"/>
              </a:spcAft>
              <a:buClr>
                <a:schemeClr val="dk1"/>
              </a:buClr>
              <a:buFont typeface="Arial"/>
              <a:buChar char="–"/>
              <a:defRPr/>
            </a:lvl4pPr>
            <a:lvl5pPr marL="2057400" indent="-101600" algn="l" rtl="0">
              <a:spcBef>
                <a:spcPts val="400"/>
              </a:spcBef>
              <a:spcAft>
                <a:spcPts val="0"/>
              </a:spcAft>
              <a:buClr>
                <a:schemeClr val="dk1"/>
              </a:buClr>
              <a:buFont typeface="Arial"/>
              <a:buChar char="»"/>
              <a:defRPr/>
            </a:lvl5pPr>
            <a:lvl6pPr marL="2514600" indent="-101600" algn="l" rtl="0">
              <a:spcBef>
                <a:spcPts val="400"/>
              </a:spcBef>
              <a:spcAft>
                <a:spcPts val="0"/>
              </a:spcAft>
              <a:buClr>
                <a:schemeClr val="dk1"/>
              </a:buClr>
              <a:buFont typeface="Arial"/>
              <a:buChar char="»"/>
              <a:defRPr/>
            </a:lvl6pPr>
            <a:lvl7pPr marL="2971800" indent="-101600" algn="l" rtl="0">
              <a:spcBef>
                <a:spcPts val="400"/>
              </a:spcBef>
              <a:spcAft>
                <a:spcPts val="0"/>
              </a:spcAft>
              <a:buClr>
                <a:schemeClr val="dk1"/>
              </a:buClr>
              <a:buFont typeface="Arial"/>
              <a:buChar char="»"/>
              <a:defRPr/>
            </a:lvl7pPr>
            <a:lvl8pPr marL="3429000" indent="-101600" algn="l" rtl="0">
              <a:spcBef>
                <a:spcPts val="400"/>
              </a:spcBef>
              <a:spcAft>
                <a:spcPts val="0"/>
              </a:spcAft>
              <a:buClr>
                <a:schemeClr val="dk1"/>
              </a:buClr>
              <a:buFont typeface="Arial"/>
              <a:buChar char="»"/>
              <a:defRPr/>
            </a:lvl8pPr>
            <a:lvl9pPr marL="3886200" indent="-101600" algn="l" rtl="0">
              <a:spcBef>
                <a:spcPts val="400"/>
              </a:spcBef>
              <a:spcAft>
                <a:spcPts val="0"/>
              </a:spcAft>
              <a:buClr>
                <a:schemeClr val="dk1"/>
              </a:buClr>
              <a:buFont typeface="Arial"/>
              <a:buChar char="»"/>
              <a:defRPr/>
            </a:lvl9pPr>
          </a:lstStyle>
          <a:p>
            <a:endParaRPr/>
          </a:p>
        </p:txBody>
      </p:sp>
      <p:sp>
        <p:nvSpPr>
          <p:cNvPr id="13" name="Shape 13"/>
          <p:cNvSpPr txBox="1">
            <a:spLocks noGrp="1"/>
          </p:cNvSpPr>
          <p:nvPr>
            <p:ph type="body" idx="2"/>
          </p:nvPr>
        </p:nvSpPr>
        <p:spPr>
          <a:xfrm>
            <a:off x="4648200" y="1600200"/>
            <a:ext cx="4038599" cy="4525963"/>
          </a:xfrm>
          <a:prstGeom prst="rect">
            <a:avLst/>
          </a:prstGeom>
          <a:noFill/>
          <a:ln>
            <a:noFill/>
          </a:ln>
        </p:spPr>
        <p:txBody>
          <a:bodyPr lIns="91425" tIns="91425" rIns="91425" bIns="91425" anchor="t" anchorCtr="0"/>
          <a:lstStyle>
            <a:lvl1pPr marL="342900" indent="-139700" algn="l" rtl="0">
              <a:spcBef>
                <a:spcPts val="640"/>
              </a:spcBef>
              <a:spcAft>
                <a:spcPts val="0"/>
              </a:spcAft>
              <a:buClr>
                <a:schemeClr val="dk1"/>
              </a:buClr>
              <a:buFont typeface="Arial"/>
              <a:buChar char="•"/>
              <a:defRPr/>
            </a:lvl1pPr>
            <a:lvl2pPr marL="742950" indent="-107950" algn="l" rtl="0">
              <a:spcBef>
                <a:spcPts val="560"/>
              </a:spcBef>
              <a:spcAft>
                <a:spcPts val="0"/>
              </a:spcAft>
              <a:buClr>
                <a:schemeClr val="dk1"/>
              </a:buClr>
              <a:buFont typeface="Arial"/>
              <a:buChar char="–"/>
              <a:defRPr/>
            </a:lvl2pPr>
            <a:lvl3pPr marL="1143000" indent="-76200" algn="l" rtl="0">
              <a:spcBef>
                <a:spcPts val="480"/>
              </a:spcBef>
              <a:spcAft>
                <a:spcPts val="0"/>
              </a:spcAft>
              <a:buClr>
                <a:schemeClr val="dk1"/>
              </a:buClr>
              <a:buFont typeface="Arial"/>
              <a:buChar char="•"/>
              <a:defRPr/>
            </a:lvl3pPr>
            <a:lvl4pPr marL="1600200" indent="-101600" algn="l" rtl="0">
              <a:spcBef>
                <a:spcPts val="400"/>
              </a:spcBef>
              <a:spcAft>
                <a:spcPts val="0"/>
              </a:spcAft>
              <a:buClr>
                <a:schemeClr val="dk1"/>
              </a:buClr>
              <a:buFont typeface="Arial"/>
              <a:buChar char="–"/>
              <a:defRPr/>
            </a:lvl4pPr>
            <a:lvl5pPr marL="2057400" indent="-101600" algn="l" rtl="0">
              <a:spcBef>
                <a:spcPts val="400"/>
              </a:spcBef>
              <a:spcAft>
                <a:spcPts val="0"/>
              </a:spcAft>
              <a:buClr>
                <a:schemeClr val="dk1"/>
              </a:buClr>
              <a:buFont typeface="Arial"/>
              <a:buChar char="»"/>
              <a:defRPr/>
            </a:lvl5pPr>
            <a:lvl6pPr marL="2514600" indent="-101600" algn="l" rtl="0">
              <a:spcBef>
                <a:spcPts val="400"/>
              </a:spcBef>
              <a:spcAft>
                <a:spcPts val="0"/>
              </a:spcAft>
              <a:buClr>
                <a:schemeClr val="dk1"/>
              </a:buClr>
              <a:buFont typeface="Arial"/>
              <a:buChar char="»"/>
              <a:defRPr/>
            </a:lvl6pPr>
            <a:lvl7pPr marL="2971800" indent="-101600" algn="l" rtl="0">
              <a:spcBef>
                <a:spcPts val="400"/>
              </a:spcBef>
              <a:spcAft>
                <a:spcPts val="0"/>
              </a:spcAft>
              <a:buClr>
                <a:schemeClr val="dk1"/>
              </a:buClr>
              <a:buFont typeface="Arial"/>
              <a:buChar char="»"/>
              <a:defRPr/>
            </a:lvl7pPr>
            <a:lvl8pPr marL="3429000" indent="-101600" algn="l" rtl="0">
              <a:spcBef>
                <a:spcPts val="400"/>
              </a:spcBef>
              <a:spcAft>
                <a:spcPts val="0"/>
              </a:spcAft>
              <a:buClr>
                <a:schemeClr val="dk1"/>
              </a:buClr>
              <a:buFont typeface="Arial"/>
              <a:buChar char="»"/>
              <a:defRPr/>
            </a:lvl8pPr>
            <a:lvl9pPr marL="3886200" indent="-101600" algn="l" rtl="0">
              <a:spcBef>
                <a:spcPts val="400"/>
              </a:spcBef>
              <a:spcAft>
                <a:spcPts val="0"/>
              </a:spcAft>
              <a:buClr>
                <a:schemeClr val="dk1"/>
              </a:buClr>
              <a:buFont typeface="Arial"/>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C699CB88-5E1A-4FAC-892A-60949ACB1F6F}" type="datetimeFigureOut">
              <a:rPr lang="en-US" smtClean="0"/>
              <a:pPr/>
              <a:t>6/30/2014</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91974DF9-AD47-4691-BA21-BBFCE3637A9A}" type="slidenum">
              <a:rPr kumimoji="0" lang="en-US" smtClean="0"/>
              <a:pPr/>
              <a:t>‹#›</a:t>
            </a:fld>
            <a:endParaRPr kumimoji="0"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699CB88-5E1A-4FAC-892A-60949ACB1F6F}" type="datetimeFigureOut">
              <a:rPr lang="en-US" smtClean="0"/>
              <a:pPr/>
              <a:t>6/30/2014</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kumimoji="0"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91974DF9-AD47-4691-BA21-BBFCE3637A9A}" type="slidenum">
              <a:rPr kumimoji="0" lang="en-US" smtClean="0"/>
              <a:pPr/>
              <a:t>‹#›</a:t>
            </a:fld>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C699CB88-5E1A-4FAC-892A-60949ACB1F6F}" type="datetimeFigureOut">
              <a:rPr lang="en-US" smtClean="0"/>
              <a:pPr/>
              <a:t>6/30/2014</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91974DF9-AD47-4691-BA21-BBFCE3637A9A}" type="slidenum">
              <a:rPr kumimoji="0" lang="en-US" smtClean="0"/>
              <a:pPr/>
              <a:t>‹#›</a:t>
            </a:fld>
            <a:endParaRPr kumimoji="0"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C699CB88-5E1A-4FAC-892A-60949ACB1F6F}" type="datetimeFigureOut">
              <a:rPr lang="en-US" smtClean="0"/>
              <a:pPr/>
              <a:t>6/30/2014</a:t>
            </a:fld>
            <a:endParaRPr lang="en-US"/>
          </a:p>
        </p:txBody>
      </p:sp>
      <p:sp>
        <p:nvSpPr>
          <p:cNvPr id="8" name="Footer Placeholder 7"/>
          <p:cNvSpPr>
            <a:spLocks noGrp="1"/>
          </p:cNvSpPr>
          <p:nvPr>
            <p:ph type="ftr" sz="quarter" idx="11"/>
          </p:nvPr>
        </p:nvSpPr>
        <p:spPr/>
        <p:txBody>
          <a:bodyPr/>
          <a:lstStyle/>
          <a:p>
            <a:endParaRPr kumimoji="0" lang="en-US"/>
          </a:p>
        </p:txBody>
      </p:sp>
      <p:sp>
        <p:nvSpPr>
          <p:cNvPr id="9" name="Slide Number Placeholder 8"/>
          <p:cNvSpPr>
            <a:spLocks noGrp="1"/>
          </p:cNvSpPr>
          <p:nvPr>
            <p:ph type="sldNum" sz="quarter" idx="12"/>
          </p:nvPr>
        </p:nvSpPr>
        <p:spPr/>
        <p:txBody>
          <a:bodyPr/>
          <a:lstStyle/>
          <a:p>
            <a:fld id="{91974DF9-AD47-4691-BA21-BBFCE3637A9A}" type="slidenum">
              <a:rPr kumimoji="0" lang="en-US" smtClean="0"/>
              <a:pPr/>
              <a:t>‹#›</a:t>
            </a:fld>
            <a:endParaRPr kumimoji="0"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699CB88-5E1A-4FAC-892A-60949ACB1F6F}" type="datetimeFigureOut">
              <a:rPr lang="en-US" smtClean="0"/>
              <a:pPr/>
              <a:t>6/30/2014</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p:txBody>
          <a:bodyPr/>
          <a:lstStyle/>
          <a:p>
            <a:fld id="{91974DF9-AD47-4691-BA21-BBFCE3637A9A}" type="slidenum">
              <a:rPr kumimoji="0" lang="en-US" smtClean="0"/>
              <a:pPr/>
              <a:t>‹#›</a:t>
            </a:fld>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99CB88-5E1A-4FAC-892A-60949ACB1F6F}" type="datetimeFigureOut">
              <a:rPr lang="en-US" smtClean="0"/>
              <a:pPr/>
              <a:t>6/30/2014</a:t>
            </a:fld>
            <a:endParaRPr lang="en-US"/>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p:txBody>
          <a:bodyPr/>
          <a:lstStyle/>
          <a:p>
            <a:fld id="{91974DF9-AD47-4691-BA21-BBFCE3637A9A}" type="slidenum">
              <a:rPr kumimoji="0" lang="en-US" smtClean="0"/>
              <a:pPr/>
              <a:t>‹#›</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699CB88-5E1A-4FAC-892A-60949ACB1F6F}" type="datetimeFigureOut">
              <a:rPr lang="en-US" smtClean="0"/>
              <a:pPr/>
              <a:t>6/30/2014</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91974DF9-AD47-4691-BA21-BBFCE3637A9A}" type="slidenum">
              <a:rPr kumimoji="0" lang="en-US" smtClean="0"/>
              <a:pPr/>
              <a:t>‹#›</a:t>
            </a:fld>
            <a:endParaRPr kumimoji="0"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699CB88-5E1A-4FAC-892A-60949ACB1F6F}" type="datetimeFigureOut">
              <a:rPr lang="en-US" smtClean="0"/>
              <a:pPr/>
              <a:t>6/30/2014</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kumimoji="0" lang="en-US"/>
          </a:p>
        </p:txBody>
      </p:sp>
      <p:sp>
        <p:nvSpPr>
          <p:cNvPr id="7" name="Slide Number Placeholder 6"/>
          <p:cNvSpPr>
            <a:spLocks noGrp="1"/>
          </p:cNvSpPr>
          <p:nvPr>
            <p:ph type="sldNum" sz="quarter" idx="12"/>
          </p:nvPr>
        </p:nvSpPr>
        <p:spPr>
          <a:xfrm>
            <a:off x="146304" y="6208776"/>
            <a:ext cx="457200" cy="457200"/>
          </a:xfrm>
        </p:spPr>
        <p:txBody>
          <a:bodyPr/>
          <a:lstStyle/>
          <a:p>
            <a:fld id="{91974DF9-AD47-4691-BA21-BBFCE3637A9A}" type="slidenum">
              <a:rPr kumimoji="0" lang="en-US" smtClean="0"/>
              <a:pPr/>
              <a:t>‹#›</a:t>
            </a:fld>
            <a:endParaRPr kumimoji="0"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endParaRPr lang="en-US"/>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2.xml"/><Relationship Id="rId1" Type="http://schemas.openxmlformats.org/officeDocument/2006/relationships/slideLayout" Target="../slideLayouts/slideLayout4.xml"/><Relationship Id="rId4" Type="http://schemas.openxmlformats.org/officeDocument/2006/relationships/image" Target="../media/image24.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www.moeller.co.uk/ta_mcb_basics.htm"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hyperlink" Target="http://www.tlc-direct.co.uk/Technical/Distribution/Mcb.htm"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0"/>
        <p:cNvGrpSpPr/>
        <p:nvPr/>
      </p:nvGrpSpPr>
      <p:grpSpPr>
        <a:xfrm>
          <a:off x="0" y="0"/>
          <a:ext cx="0" cy="0"/>
          <a:chOff x="0" y="0"/>
          <a:chExt cx="0" cy="0"/>
        </a:xfrm>
      </p:grpSpPr>
      <p:sp>
        <p:nvSpPr>
          <p:cNvPr id="51" name="Shape 51"/>
          <p:cNvSpPr txBox="1">
            <a:spLocks noGrp="1"/>
          </p:cNvSpPr>
          <p:nvPr>
            <p:ph type="ctrTitle"/>
          </p:nvPr>
        </p:nvSpPr>
        <p:spPr>
          <a:xfrm>
            <a:off x="685800" y="2130425"/>
            <a:ext cx="7848600" cy="1470024"/>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Times New Roman"/>
              <a:buNone/>
            </a:pPr>
            <a:r>
              <a:rPr lang="en-US" sz="4400" b="0" i="0" u="none" strike="noStrike" cap="none" baseline="0" dirty="0">
                <a:solidFill>
                  <a:schemeClr val="dk2"/>
                </a:solidFill>
                <a:latin typeface="Times New Roman"/>
                <a:ea typeface="Times New Roman"/>
                <a:cs typeface="Times New Roman"/>
                <a:sym typeface="Times New Roman"/>
              </a:rPr>
              <a:t>PROTECTIVE </a:t>
            </a:r>
            <a:r>
              <a:rPr lang="en-US" sz="4400" b="0" i="0" u="none" strike="noStrike" cap="none" baseline="0" dirty="0" smtClean="0">
                <a:solidFill>
                  <a:schemeClr val="dk2"/>
                </a:solidFill>
                <a:latin typeface="Times New Roman"/>
                <a:ea typeface="Times New Roman"/>
                <a:cs typeface="Times New Roman"/>
                <a:sym typeface="Times New Roman"/>
              </a:rPr>
              <a:t>DEVICES</a:t>
            </a:r>
            <a:r>
              <a:rPr lang="en-US" sz="3600" b="0" i="0" u="none" strike="noStrike" cap="none" baseline="0" dirty="0" smtClean="0">
                <a:solidFill>
                  <a:schemeClr val="dk2"/>
                </a:solidFill>
                <a:latin typeface="Times New Roman"/>
                <a:ea typeface="Times New Roman"/>
                <a:cs typeface="Times New Roman"/>
                <a:sym typeface="Times New Roman"/>
              </a:rPr>
              <a:t>(FUSE,MCB,MCCB,ELCB)</a:t>
            </a:r>
            <a:endParaRPr lang="en-US" sz="3600" b="0" i="0" u="none" strike="noStrike" cap="none" baseline="0" dirty="0">
              <a:solidFill>
                <a:schemeClr val="dk2"/>
              </a:solidFill>
              <a:latin typeface="Times New Roman"/>
              <a:ea typeface="Times New Roman"/>
              <a:cs typeface="Times New Roman"/>
              <a:sym typeface="Times New Roman"/>
            </a:endParaRPr>
          </a:p>
        </p:txBody>
      </p:sp>
    </p:spTree>
  </p:cSld>
  <p:clrMapOvr>
    <a:masterClrMapping/>
  </p:clrMapOvr>
  <p:transition spd="slow">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Shape 109"/>
          <p:cNvSpPr txBox="1">
            <a:spLocks noGrp="1"/>
          </p:cNvSpPr>
          <p:nvPr>
            <p:ph type="title"/>
          </p:nvPr>
        </p:nvSpPr>
        <p:spPr>
          <a:xfrm>
            <a:off x="381000" y="0"/>
            <a:ext cx="8229600" cy="762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rgbClr val="003366"/>
              </a:buClr>
              <a:buSzPct val="25000"/>
              <a:buFont typeface="Times New Roman"/>
              <a:buNone/>
            </a:pPr>
            <a:r>
              <a:rPr lang="en-US" sz="3200" b="0" i="0" u="none" strike="noStrike" cap="none" baseline="0">
                <a:solidFill>
                  <a:srgbClr val="003366"/>
                </a:solidFill>
                <a:latin typeface="Times New Roman"/>
                <a:ea typeface="Times New Roman"/>
                <a:cs typeface="Times New Roman"/>
                <a:sym typeface="Times New Roman"/>
              </a:rPr>
              <a:t>High Rupturing Capacity (HRC) Fuses</a:t>
            </a:r>
          </a:p>
        </p:txBody>
      </p:sp>
      <p:sp>
        <p:nvSpPr>
          <p:cNvPr id="110" name="Shape 110"/>
          <p:cNvSpPr txBox="1">
            <a:spLocks noGrp="1"/>
          </p:cNvSpPr>
          <p:nvPr>
            <p:ph sz="quarter" idx="1"/>
          </p:nvPr>
        </p:nvSpPr>
        <p:spPr>
          <a:xfrm>
            <a:off x="457200" y="762000"/>
            <a:ext cx="8229600" cy="6096000"/>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rgbClr val="000000"/>
              </a:buClr>
              <a:buSzPct val="100000"/>
              <a:buFont typeface="Times New Roman"/>
              <a:buChar char="➢"/>
            </a:pPr>
            <a:r>
              <a:rPr lang="en-US" sz="2000" b="0" i="0" u="none" strike="noStrike" cap="none" baseline="0">
                <a:solidFill>
                  <a:srgbClr val="000000"/>
                </a:solidFill>
                <a:latin typeface="Times New Roman"/>
                <a:ea typeface="Times New Roman"/>
                <a:cs typeface="Times New Roman"/>
                <a:sym typeface="Times New Roman"/>
              </a:rPr>
              <a:t>  The BS88 HRC fuse consists of a specially shaped silver element totally enclosed in a heat proof body which is filled with very fine grains of quartz. The quartz holds the element in place - even while melting - ensures rapid arc extinction. The element is connected to two tinned brass end caps incorporating fixing lugs as shown below.</a:t>
            </a:r>
          </a:p>
          <a:p>
            <a:pPr marL="342900" marR="0" lvl="0" indent="-215900" algn="l" rtl="0">
              <a:spcBef>
                <a:spcPts val="400"/>
              </a:spcBef>
              <a:spcAft>
                <a:spcPts val="0"/>
              </a:spcAft>
              <a:buClr>
                <a:schemeClr val="dk1"/>
              </a:buClr>
              <a:buFont typeface="Arial"/>
              <a:buNone/>
            </a:pPr>
            <a:endParaRPr sz="2000" b="1" i="0" u="none" strike="noStrike" cap="none" baseline="0">
              <a:solidFill>
                <a:srgbClr val="000000"/>
              </a:solidFill>
              <a:latin typeface="Times New Roman"/>
              <a:ea typeface="Times New Roman"/>
              <a:cs typeface="Times New Roman"/>
              <a:sym typeface="Times New Roman"/>
            </a:endParaRPr>
          </a:p>
        </p:txBody>
      </p:sp>
      <p:pic>
        <p:nvPicPr>
          <p:cNvPr id="111" name="Shape 111"/>
          <p:cNvPicPr preferRelativeResize="0"/>
          <p:nvPr/>
        </p:nvPicPr>
        <p:blipFill rotWithShape="1">
          <a:blip r:embed="rId3"/>
          <a:srcRect l="25042" t="38179" r="16522" b="32102"/>
          <a:stretch/>
        </p:blipFill>
        <p:spPr>
          <a:xfrm>
            <a:off x="2514600" y="3429000"/>
            <a:ext cx="4038599" cy="1901824"/>
          </a:xfrm>
          <a:prstGeom prst="rect">
            <a:avLst/>
          </a:prstGeom>
          <a:noFill/>
          <a:ln>
            <a:noFill/>
          </a:ln>
        </p:spPr>
      </p:pic>
      <p:grpSp>
        <p:nvGrpSpPr>
          <p:cNvPr id="112" name="Shape 112"/>
          <p:cNvGrpSpPr/>
          <p:nvPr/>
        </p:nvGrpSpPr>
        <p:grpSpPr>
          <a:xfrm>
            <a:off x="4267200" y="4648200"/>
            <a:ext cx="800099" cy="1524000"/>
            <a:chOff x="4572000" y="4038600"/>
            <a:chExt cx="1066799" cy="1142999"/>
          </a:xfrm>
        </p:grpSpPr>
        <p:sp>
          <p:nvSpPr>
            <p:cNvPr id="113" name="Shape 113"/>
            <p:cNvSpPr txBox="1"/>
            <p:nvPr/>
          </p:nvSpPr>
          <p:spPr>
            <a:xfrm>
              <a:off x="4572000" y="4953000"/>
              <a:ext cx="1066799" cy="228600"/>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Arial"/>
                <a:buNone/>
              </a:pPr>
              <a:r>
                <a:rPr lang="en-US" sz="1200" b="1" i="0" u="none" strike="noStrike" cap="none" baseline="0">
                  <a:solidFill>
                    <a:schemeClr val="dk1"/>
                  </a:solidFill>
                  <a:latin typeface="Arial"/>
                  <a:ea typeface="Arial"/>
                  <a:cs typeface="Arial"/>
                  <a:sym typeface="Arial"/>
                </a:rPr>
                <a:t>Quartz filler</a:t>
              </a:r>
            </a:p>
          </p:txBody>
        </p:sp>
        <p:cxnSp>
          <p:nvCxnSpPr>
            <p:cNvPr id="114" name="Shape 114"/>
            <p:cNvCxnSpPr/>
            <p:nvPr/>
          </p:nvCxnSpPr>
          <p:spPr>
            <a:xfrm rot="10800000">
              <a:off x="4876800" y="4038600"/>
              <a:ext cx="76199" cy="838199"/>
            </a:xfrm>
            <a:prstGeom prst="straightConnector1">
              <a:avLst/>
            </a:prstGeom>
            <a:noFill/>
            <a:ln w="25400" cap="rnd">
              <a:solidFill>
                <a:srgbClr val="000000"/>
              </a:solidFill>
              <a:prstDash val="solid"/>
              <a:miter/>
              <a:headEnd type="none" w="med" len="med"/>
              <a:tailEnd type="stealth" w="med" len="med"/>
            </a:ln>
          </p:spPr>
        </p:cxnSp>
      </p:grpSp>
      <p:grpSp>
        <p:nvGrpSpPr>
          <p:cNvPr id="115" name="Shape 115"/>
          <p:cNvGrpSpPr/>
          <p:nvPr/>
        </p:nvGrpSpPr>
        <p:grpSpPr>
          <a:xfrm>
            <a:off x="2438400" y="3352800"/>
            <a:ext cx="1114425" cy="1016000"/>
            <a:chOff x="1981200" y="2667000"/>
            <a:chExt cx="1485900" cy="762000"/>
          </a:xfrm>
        </p:grpSpPr>
        <p:sp>
          <p:nvSpPr>
            <p:cNvPr id="116" name="Shape 116"/>
            <p:cNvSpPr txBox="1"/>
            <p:nvPr/>
          </p:nvSpPr>
          <p:spPr>
            <a:xfrm>
              <a:off x="1981200" y="2667000"/>
              <a:ext cx="1447800" cy="228600"/>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Arial"/>
                <a:buNone/>
              </a:pPr>
              <a:r>
                <a:rPr lang="en-US" sz="1200" b="1" i="0" u="none" strike="noStrike" cap="none" baseline="0">
                  <a:solidFill>
                    <a:schemeClr val="dk1"/>
                  </a:solidFill>
                  <a:latin typeface="Arial"/>
                  <a:ea typeface="Arial"/>
                  <a:cs typeface="Arial"/>
                  <a:sym typeface="Arial"/>
                </a:rPr>
                <a:t>Ceramic Body</a:t>
              </a:r>
            </a:p>
          </p:txBody>
        </p:sp>
        <p:cxnSp>
          <p:nvCxnSpPr>
            <p:cNvPr id="117" name="Shape 117"/>
            <p:cNvCxnSpPr/>
            <p:nvPr/>
          </p:nvCxnSpPr>
          <p:spPr>
            <a:xfrm>
              <a:off x="2819400" y="2971800"/>
              <a:ext cx="647700" cy="457200"/>
            </a:xfrm>
            <a:prstGeom prst="straightConnector1">
              <a:avLst/>
            </a:prstGeom>
            <a:noFill/>
            <a:ln w="25400" cap="rnd">
              <a:solidFill>
                <a:srgbClr val="000000"/>
              </a:solidFill>
              <a:prstDash val="solid"/>
              <a:miter/>
              <a:headEnd type="none" w="med" len="med"/>
              <a:tailEnd type="stealth" w="med" len="med"/>
            </a:ln>
          </p:spPr>
        </p:cxnSp>
      </p:grpSp>
      <p:grpSp>
        <p:nvGrpSpPr>
          <p:cNvPr id="118" name="Shape 118"/>
          <p:cNvGrpSpPr/>
          <p:nvPr/>
        </p:nvGrpSpPr>
        <p:grpSpPr>
          <a:xfrm>
            <a:off x="3048000" y="2971800"/>
            <a:ext cx="1543050" cy="1487487"/>
            <a:chOff x="3200400" y="2209800"/>
            <a:chExt cx="2057400" cy="1630362"/>
          </a:xfrm>
        </p:grpSpPr>
        <p:sp>
          <p:nvSpPr>
            <p:cNvPr id="119" name="Shape 119"/>
            <p:cNvSpPr txBox="1"/>
            <p:nvPr/>
          </p:nvSpPr>
          <p:spPr>
            <a:xfrm>
              <a:off x="3200400" y="2209800"/>
              <a:ext cx="2057400" cy="258762"/>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Arial"/>
                <a:buNone/>
              </a:pPr>
              <a:r>
                <a:rPr lang="en-US" sz="1200" b="1" i="0" u="none" strike="noStrike" cap="none" baseline="0">
                  <a:solidFill>
                    <a:schemeClr val="dk1"/>
                  </a:solidFill>
                  <a:latin typeface="Arial"/>
                  <a:ea typeface="Arial"/>
                  <a:cs typeface="Arial"/>
                  <a:sym typeface="Arial"/>
                </a:rPr>
                <a:t>Reduced cross sections</a:t>
              </a:r>
            </a:p>
          </p:txBody>
        </p:sp>
        <p:cxnSp>
          <p:nvCxnSpPr>
            <p:cNvPr id="120" name="Shape 120"/>
            <p:cNvCxnSpPr/>
            <p:nvPr/>
          </p:nvCxnSpPr>
          <p:spPr>
            <a:xfrm>
              <a:off x="4038600" y="2514600"/>
              <a:ext cx="381000" cy="1295400"/>
            </a:xfrm>
            <a:prstGeom prst="straightConnector1">
              <a:avLst/>
            </a:prstGeom>
            <a:noFill/>
            <a:ln w="25400" cap="rnd">
              <a:solidFill>
                <a:srgbClr val="000000"/>
              </a:solidFill>
              <a:prstDash val="solid"/>
              <a:miter/>
              <a:headEnd type="none" w="med" len="med"/>
              <a:tailEnd type="stealth" w="med" len="med"/>
            </a:ln>
          </p:spPr>
        </p:cxnSp>
        <p:cxnSp>
          <p:nvCxnSpPr>
            <p:cNvPr id="121" name="Shape 121"/>
            <p:cNvCxnSpPr/>
            <p:nvPr/>
          </p:nvCxnSpPr>
          <p:spPr>
            <a:xfrm>
              <a:off x="4038600" y="2514600"/>
              <a:ext cx="800099" cy="1325562"/>
            </a:xfrm>
            <a:prstGeom prst="straightConnector1">
              <a:avLst/>
            </a:prstGeom>
            <a:noFill/>
            <a:ln w="25400" cap="rnd">
              <a:solidFill>
                <a:srgbClr val="000000"/>
              </a:solidFill>
              <a:prstDash val="solid"/>
              <a:miter/>
              <a:headEnd type="none" w="med" len="med"/>
              <a:tailEnd type="stealth" w="med" len="med"/>
            </a:ln>
          </p:spPr>
        </p:cxnSp>
      </p:grpSp>
      <p:grpSp>
        <p:nvGrpSpPr>
          <p:cNvPr id="122" name="Shape 122"/>
          <p:cNvGrpSpPr/>
          <p:nvPr/>
        </p:nvGrpSpPr>
        <p:grpSpPr>
          <a:xfrm>
            <a:off x="4800600" y="2971800"/>
            <a:ext cx="1028699" cy="1447800"/>
            <a:chOff x="5257800" y="2438400"/>
            <a:chExt cx="1371599" cy="1371599"/>
          </a:xfrm>
        </p:grpSpPr>
        <p:cxnSp>
          <p:nvCxnSpPr>
            <p:cNvPr id="123" name="Shape 123"/>
            <p:cNvCxnSpPr/>
            <p:nvPr/>
          </p:nvCxnSpPr>
          <p:spPr>
            <a:xfrm flipH="1">
              <a:off x="5257800" y="2743200"/>
              <a:ext cx="495299" cy="1066799"/>
            </a:xfrm>
            <a:prstGeom prst="straightConnector1">
              <a:avLst/>
            </a:prstGeom>
            <a:noFill/>
            <a:ln w="25400" cap="rnd">
              <a:solidFill>
                <a:srgbClr val="000000"/>
              </a:solidFill>
              <a:prstDash val="solid"/>
              <a:miter/>
              <a:headEnd type="none" w="med" len="med"/>
              <a:tailEnd type="stealth" w="med" len="med"/>
            </a:ln>
          </p:spPr>
        </p:cxnSp>
        <p:sp>
          <p:nvSpPr>
            <p:cNvPr id="124" name="Shape 124"/>
            <p:cNvSpPr txBox="1"/>
            <p:nvPr/>
          </p:nvSpPr>
          <p:spPr>
            <a:xfrm>
              <a:off x="5257800" y="2438400"/>
              <a:ext cx="1371599" cy="334961"/>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Arial"/>
                <a:buNone/>
              </a:pPr>
              <a:r>
                <a:rPr lang="en-US" sz="1200" b="1" i="0" u="none" strike="noStrike" cap="none" baseline="0">
                  <a:solidFill>
                    <a:schemeClr val="dk1"/>
                  </a:solidFill>
                  <a:latin typeface="Arial"/>
                  <a:ea typeface="Arial"/>
                  <a:cs typeface="Arial"/>
                  <a:sym typeface="Arial"/>
                </a:rPr>
                <a:t>Silver Element</a:t>
              </a:r>
            </a:p>
          </p:txBody>
        </p:sp>
      </p:grpSp>
      <p:grpSp>
        <p:nvGrpSpPr>
          <p:cNvPr id="125" name="Shape 125"/>
          <p:cNvGrpSpPr/>
          <p:nvPr/>
        </p:nvGrpSpPr>
        <p:grpSpPr>
          <a:xfrm>
            <a:off x="5791200" y="2667000"/>
            <a:ext cx="742949" cy="1219200"/>
            <a:chOff x="6858000" y="2667000"/>
            <a:chExt cx="990599" cy="914400"/>
          </a:xfrm>
        </p:grpSpPr>
        <p:sp>
          <p:nvSpPr>
            <p:cNvPr id="126" name="Shape 126"/>
            <p:cNvSpPr txBox="1"/>
            <p:nvPr/>
          </p:nvSpPr>
          <p:spPr>
            <a:xfrm>
              <a:off x="6934200" y="2667000"/>
              <a:ext cx="914400" cy="312737"/>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Arial"/>
                <a:buNone/>
              </a:pPr>
              <a:r>
                <a:rPr lang="en-US" sz="1200" b="1" i="0" u="none" strike="noStrike" cap="none" baseline="0">
                  <a:solidFill>
                    <a:schemeClr val="dk1"/>
                  </a:solidFill>
                  <a:latin typeface="Arial"/>
                  <a:ea typeface="Arial"/>
                  <a:cs typeface="Arial"/>
                  <a:sym typeface="Arial"/>
                </a:rPr>
                <a:t>End cap</a:t>
              </a:r>
            </a:p>
          </p:txBody>
        </p:sp>
        <p:cxnSp>
          <p:nvCxnSpPr>
            <p:cNvPr id="127" name="Shape 127"/>
            <p:cNvCxnSpPr/>
            <p:nvPr/>
          </p:nvCxnSpPr>
          <p:spPr>
            <a:xfrm flipH="1">
              <a:off x="6858000" y="3124200"/>
              <a:ext cx="495299" cy="457200"/>
            </a:xfrm>
            <a:prstGeom prst="straightConnector1">
              <a:avLst/>
            </a:prstGeom>
            <a:noFill/>
            <a:ln w="25400" cap="rnd">
              <a:solidFill>
                <a:srgbClr val="000000"/>
              </a:solidFill>
              <a:prstDash val="solid"/>
              <a:miter/>
              <a:headEnd type="none" w="med" len="med"/>
              <a:tailEnd type="stealth" w="med" len="med"/>
            </a:ln>
          </p:spPr>
        </p:cxnSp>
      </p:grpSp>
      <p:grpSp>
        <p:nvGrpSpPr>
          <p:cNvPr id="128" name="Shape 128"/>
          <p:cNvGrpSpPr/>
          <p:nvPr/>
        </p:nvGrpSpPr>
        <p:grpSpPr>
          <a:xfrm>
            <a:off x="5486400" y="4724399"/>
            <a:ext cx="942974" cy="1757361"/>
            <a:chOff x="6400800" y="3962400"/>
            <a:chExt cx="1257299" cy="1317625"/>
          </a:xfrm>
        </p:grpSpPr>
        <p:sp>
          <p:nvSpPr>
            <p:cNvPr id="129" name="Shape 129"/>
            <p:cNvSpPr txBox="1"/>
            <p:nvPr/>
          </p:nvSpPr>
          <p:spPr>
            <a:xfrm>
              <a:off x="6400800" y="5029200"/>
              <a:ext cx="1257299" cy="250825"/>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Arial"/>
                <a:buNone/>
              </a:pPr>
              <a:r>
                <a:rPr lang="en-US" sz="1200" b="1" i="0" u="none" strike="noStrike" cap="none" baseline="0">
                  <a:solidFill>
                    <a:schemeClr val="dk1"/>
                  </a:solidFill>
                  <a:latin typeface="Arial"/>
                  <a:ea typeface="Arial"/>
                  <a:cs typeface="Arial"/>
                  <a:sym typeface="Arial"/>
                </a:rPr>
                <a:t>Fixing Lug</a:t>
              </a:r>
            </a:p>
          </p:txBody>
        </p:sp>
        <p:cxnSp>
          <p:nvCxnSpPr>
            <p:cNvPr id="130" name="Shape 130"/>
            <p:cNvCxnSpPr/>
            <p:nvPr/>
          </p:nvCxnSpPr>
          <p:spPr>
            <a:xfrm rot="10800000" flipH="1">
              <a:off x="6858000" y="3962400"/>
              <a:ext cx="228600" cy="1066799"/>
            </a:xfrm>
            <a:prstGeom prst="straightConnector1">
              <a:avLst/>
            </a:prstGeom>
            <a:noFill/>
            <a:ln w="25400" cap="rnd">
              <a:solidFill>
                <a:srgbClr val="000000"/>
              </a:solidFill>
              <a:prstDash val="solid"/>
              <a:miter/>
              <a:headEnd type="none" w="med" len="med"/>
              <a:tailEnd type="stealth" w="med" len="med"/>
            </a:ln>
          </p:spPr>
        </p:cxnSp>
      </p:grpSp>
      <p:grpSp>
        <p:nvGrpSpPr>
          <p:cNvPr id="131" name="Shape 131"/>
          <p:cNvGrpSpPr/>
          <p:nvPr/>
        </p:nvGrpSpPr>
        <p:grpSpPr>
          <a:xfrm>
            <a:off x="1752600" y="4521200"/>
            <a:ext cx="2687637" cy="2336799"/>
            <a:chOff x="1143000" y="3886200"/>
            <a:chExt cx="3582986" cy="1752599"/>
          </a:xfrm>
        </p:grpSpPr>
        <p:sp>
          <p:nvSpPr>
            <p:cNvPr id="132" name="Shape 132"/>
            <p:cNvSpPr txBox="1"/>
            <p:nvPr/>
          </p:nvSpPr>
          <p:spPr>
            <a:xfrm>
              <a:off x="1143000" y="4581525"/>
              <a:ext cx="2971799" cy="1057275"/>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FF9900"/>
                </a:buClr>
                <a:buSzPct val="25000"/>
                <a:buFont typeface="Arial"/>
                <a:buNone/>
              </a:pPr>
              <a:r>
                <a:rPr lang="en-US" sz="1200" b="1" i="0" u="none" strike="noStrike" cap="none" baseline="0">
                  <a:solidFill>
                    <a:srgbClr val="FF9900"/>
                  </a:solidFill>
                  <a:latin typeface="Arial"/>
                  <a:ea typeface="Arial"/>
                  <a:cs typeface="Arial"/>
                  <a:sym typeface="Arial"/>
                </a:rPr>
                <a:t>Overload zone in the element – precise amount of metal with a low boiling point (usually tin). Here the metallurgical phenomenon known as the M-effect is utilised</a:t>
              </a:r>
            </a:p>
          </p:txBody>
        </p:sp>
        <p:cxnSp>
          <p:nvCxnSpPr>
            <p:cNvPr id="133" name="Shape 133"/>
            <p:cNvCxnSpPr/>
            <p:nvPr/>
          </p:nvCxnSpPr>
          <p:spPr>
            <a:xfrm rot="10800000" flipH="1">
              <a:off x="3810000" y="3886200"/>
              <a:ext cx="915986" cy="922337"/>
            </a:xfrm>
            <a:prstGeom prst="straightConnector1">
              <a:avLst/>
            </a:prstGeom>
            <a:noFill/>
            <a:ln w="25400" cap="rnd">
              <a:solidFill>
                <a:srgbClr val="FF9900"/>
              </a:solidFill>
              <a:prstDash val="solid"/>
              <a:miter/>
              <a:headEnd type="none" w="med" len="med"/>
              <a:tailEnd type="stealth" w="med" len="med"/>
            </a:ln>
          </p:spPr>
        </p:cxnSp>
      </p:grpSp>
      <p:pic>
        <p:nvPicPr>
          <p:cNvPr id="134" name="Shape 134"/>
          <p:cNvPicPr preferRelativeResize="0"/>
          <p:nvPr/>
        </p:nvPicPr>
        <p:blipFill rotWithShape="1">
          <a:blip r:embed="rId4"/>
          <a:srcRect/>
          <a:stretch/>
        </p:blipFill>
        <p:spPr>
          <a:xfrm>
            <a:off x="6096000" y="5529262"/>
            <a:ext cx="3048000" cy="1328737"/>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Shape 139"/>
          <p:cNvSpPr txBox="1">
            <a:spLocks noGrp="1"/>
          </p:cNvSpPr>
          <p:nvPr>
            <p:ph type="title"/>
          </p:nvPr>
        </p:nvSpPr>
        <p:spPr>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rgbClr val="003366"/>
              </a:buClr>
              <a:buSzPct val="25000"/>
              <a:buFont typeface="Times New Roman"/>
              <a:buNone/>
            </a:pPr>
            <a:r>
              <a:rPr lang="en-US" sz="3200" b="0" i="0" u="none" strike="noStrike" cap="none" baseline="0">
                <a:solidFill>
                  <a:srgbClr val="003366"/>
                </a:solidFill>
                <a:latin typeface="Times New Roman"/>
                <a:ea typeface="Times New Roman"/>
                <a:cs typeface="Times New Roman"/>
                <a:sym typeface="Times New Roman"/>
              </a:rPr>
              <a:t>Advantages of HRC Fuses</a:t>
            </a:r>
          </a:p>
        </p:txBody>
      </p:sp>
      <p:sp>
        <p:nvSpPr>
          <p:cNvPr id="140" name="Shape 140"/>
          <p:cNvSpPr txBox="1">
            <a:spLocks noGrp="1"/>
          </p:cNvSpPr>
          <p:nvPr>
            <p:ph sz="quarter" idx="1"/>
          </p:nvPr>
        </p:nvSpPr>
        <p:spPr>
          <a:xfrm>
            <a:off x="457200" y="1219200"/>
            <a:ext cx="8229600" cy="4906961"/>
          </a:xfrm>
          <a:prstGeom prst="rect">
            <a:avLst/>
          </a:prstGeom>
          <a:noFill/>
          <a:ln>
            <a:noFill/>
          </a:ln>
        </p:spPr>
        <p:txBody>
          <a:bodyPr lIns="91425" tIns="45700" rIns="91425" bIns="45700" anchor="t" anchorCtr="0">
            <a:noAutofit/>
          </a:bodyPr>
          <a:lstStyle/>
          <a:p>
            <a:pPr marL="742950" marR="0" lvl="1" indent="-285750" algn="l" rtl="0">
              <a:lnSpc>
                <a:spcPct val="100000"/>
              </a:lnSpc>
              <a:spcBef>
                <a:spcPts val="0"/>
              </a:spcBef>
              <a:spcAft>
                <a:spcPts val="0"/>
              </a:spcAft>
              <a:buClr>
                <a:srgbClr val="000000"/>
              </a:buClr>
              <a:buSzPct val="100000"/>
              <a:buFont typeface="Times New Roman"/>
              <a:buChar char="✓"/>
            </a:pPr>
            <a:r>
              <a:rPr lang="en-US" sz="2000" b="0" i="0" u="none" strike="noStrike" cap="none" baseline="0">
                <a:solidFill>
                  <a:srgbClr val="000000"/>
                </a:solidFill>
                <a:latin typeface="Times New Roman"/>
                <a:ea typeface="Times New Roman"/>
                <a:cs typeface="Times New Roman"/>
                <a:sym typeface="Times New Roman"/>
              </a:rPr>
              <a:t>Operation is very rapid</a:t>
            </a:r>
          </a:p>
          <a:p>
            <a:pPr marL="742950" marR="0" lvl="1" indent="-285750" algn="l" rtl="0">
              <a:lnSpc>
                <a:spcPct val="100000"/>
              </a:lnSpc>
              <a:spcBef>
                <a:spcPts val="400"/>
              </a:spcBef>
              <a:spcAft>
                <a:spcPts val="0"/>
              </a:spcAft>
              <a:buClr>
                <a:schemeClr val="dk1"/>
              </a:buClr>
              <a:buFont typeface="Arial"/>
              <a:buNone/>
            </a:pPr>
            <a:endParaRPr sz="2000" b="0" i="0" u="none" strike="noStrike" cap="none" baseline="0">
              <a:solidFill>
                <a:srgbClr val="000000"/>
              </a:solidFill>
              <a:latin typeface="Times New Roman"/>
              <a:ea typeface="Times New Roman"/>
              <a:cs typeface="Times New Roman"/>
              <a:sym typeface="Times New Roman"/>
            </a:endParaRPr>
          </a:p>
          <a:p>
            <a:pPr marL="742950" marR="0" lvl="1" indent="-285750" algn="l" rtl="0">
              <a:lnSpc>
                <a:spcPct val="100000"/>
              </a:lnSpc>
              <a:spcBef>
                <a:spcPts val="400"/>
              </a:spcBef>
              <a:spcAft>
                <a:spcPts val="0"/>
              </a:spcAft>
              <a:buClr>
                <a:srgbClr val="000000"/>
              </a:buClr>
              <a:buSzPct val="100000"/>
              <a:buFont typeface="Times New Roman"/>
              <a:buChar char="✓"/>
            </a:pPr>
            <a:r>
              <a:rPr lang="en-US" sz="2000" b="0" i="0" u="none" strike="noStrike" cap="none" baseline="0">
                <a:solidFill>
                  <a:srgbClr val="000000"/>
                </a:solidFill>
                <a:latin typeface="Times New Roman"/>
                <a:ea typeface="Times New Roman"/>
                <a:cs typeface="Times New Roman"/>
                <a:sym typeface="Times New Roman"/>
              </a:rPr>
              <a:t>Capable of breaking very high fault currents safely</a:t>
            </a:r>
          </a:p>
          <a:p>
            <a:pPr marL="742950" marR="0" lvl="1" indent="-285750" algn="l" rtl="0">
              <a:lnSpc>
                <a:spcPct val="100000"/>
              </a:lnSpc>
              <a:spcBef>
                <a:spcPts val="400"/>
              </a:spcBef>
              <a:spcAft>
                <a:spcPts val="0"/>
              </a:spcAft>
              <a:buClr>
                <a:schemeClr val="dk1"/>
              </a:buClr>
              <a:buFont typeface="Arial"/>
              <a:buNone/>
            </a:pPr>
            <a:endParaRPr sz="2000" b="0" i="0" u="none" strike="noStrike" cap="none" baseline="0">
              <a:solidFill>
                <a:srgbClr val="000000"/>
              </a:solidFill>
              <a:latin typeface="Times New Roman"/>
              <a:ea typeface="Times New Roman"/>
              <a:cs typeface="Times New Roman"/>
              <a:sym typeface="Times New Roman"/>
            </a:endParaRPr>
          </a:p>
          <a:p>
            <a:pPr marL="742950" marR="0" lvl="1" indent="-285750" algn="l" rtl="0">
              <a:lnSpc>
                <a:spcPct val="100000"/>
              </a:lnSpc>
              <a:spcBef>
                <a:spcPts val="400"/>
              </a:spcBef>
              <a:spcAft>
                <a:spcPts val="0"/>
              </a:spcAft>
              <a:buClr>
                <a:srgbClr val="000000"/>
              </a:buClr>
              <a:buSzPct val="100000"/>
              <a:buFont typeface="Times New Roman"/>
              <a:buChar char="✓"/>
            </a:pPr>
            <a:r>
              <a:rPr lang="en-US" sz="2000" b="0" i="0" u="none" strike="noStrike" cap="none" baseline="0">
                <a:solidFill>
                  <a:srgbClr val="000000"/>
                </a:solidFill>
                <a:latin typeface="Times New Roman"/>
                <a:ea typeface="Times New Roman"/>
                <a:cs typeface="Times New Roman"/>
                <a:sym typeface="Times New Roman"/>
              </a:rPr>
              <a:t>Declared current rating is very accurate</a:t>
            </a:r>
          </a:p>
          <a:p>
            <a:pPr marL="742950" marR="0" lvl="1" indent="-285750" algn="l" rtl="0">
              <a:lnSpc>
                <a:spcPct val="100000"/>
              </a:lnSpc>
              <a:spcBef>
                <a:spcPts val="400"/>
              </a:spcBef>
              <a:spcAft>
                <a:spcPts val="0"/>
              </a:spcAft>
              <a:buClr>
                <a:schemeClr val="dk1"/>
              </a:buClr>
              <a:buFont typeface="Arial"/>
              <a:buNone/>
            </a:pPr>
            <a:endParaRPr sz="2000" b="0" i="0" u="none" strike="noStrike" cap="none" baseline="0">
              <a:solidFill>
                <a:srgbClr val="000000"/>
              </a:solidFill>
              <a:latin typeface="Times New Roman"/>
              <a:ea typeface="Times New Roman"/>
              <a:cs typeface="Times New Roman"/>
              <a:sym typeface="Times New Roman"/>
            </a:endParaRPr>
          </a:p>
          <a:p>
            <a:pPr marL="742950" marR="0" lvl="1" indent="-285750" algn="l" rtl="0">
              <a:lnSpc>
                <a:spcPct val="100000"/>
              </a:lnSpc>
              <a:spcBef>
                <a:spcPts val="400"/>
              </a:spcBef>
              <a:spcAft>
                <a:spcPts val="0"/>
              </a:spcAft>
              <a:buClr>
                <a:srgbClr val="000000"/>
              </a:buClr>
              <a:buSzPct val="100000"/>
              <a:buFont typeface="Times New Roman"/>
              <a:buChar char="✓"/>
            </a:pPr>
            <a:r>
              <a:rPr lang="en-US" sz="2000" b="0" i="0" u="none" strike="noStrike" cap="none" baseline="0">
                <a:solidFill>
                  <a:srgbClr val="000000"/>
                </a:solidFill>
                <a:latin typeface="Times New Roman"/>
                <a:ea typeface="Times New Roman"/>
                <a:cs typeface="Times New Roman"/>
                <a:sym typeface="Times New Roman"/>
              </a:rPr>
              <a:t>Element does not weaken with age</a:t>
            </a:r>
          </a:p>
          <a:p>
            <a:pPr marL="742950" marR="0" lvl="1" indent="-285750" algn="l" rtl="0">
              <a:lnSpc>
                <a:spcPct val="100000"/>
              </a:lnSpc>
              <a:spcBef>
                <a:spcPts val="400"/>
              </a:spcBef>
              <a:spcAft>
                <a:spcPts val="0"/>
              </a:spcAft>
              <a:buClr>
                <a:schemeClr val="dk1"/>
              </a:buClr>
              <a:buFont typeface="Arial"/>
              <a:buNone/>
            </a:pPr>
            <a:endParaRPr sz="2000" b="0" i="0" u="none" strike="noStrike" cap="none" baseline="0">
              <a:solidFill>
                <a:srgbClr val="000000"/>
              </a:solidFill>
              <a:latin typeface="Times New Roman"/>
              <a:ea typeface="Times New Roman"/>
              <a:cs typeface="Times New Roman"/>
              <a:sym typeface="Times New Roman"/>
            </a:endParaRPr>
          </a:p>
          <a:p>
            <a:pPr marL="742950" marR="0" lvl="1" indent="-285750" algn="l" rtl="0">
              <a:lnSpc>
                <a:spcPct val="100000"/>
              </a:lnSpc>
              <a:spcBef>
                <a:spcPts val="400"/>
              </a:spcBef>
              <a:spcAft>
                <a:spcPts val="0"/>
              </a:spcAft>
              <a:buClr>
                <a:srgbClr val="000000"/>
              </a:buClr>
              <a:buSzPct val="100000"/>
              <a:buFont typeface="Times New Roman"/>
              <a:buChar char="✓"/>
            </a:pPr>
            <a:r>
              <a:rPr lang="en-US" sz="2000" b="0" i="0" u="none" strike="noStrike" cap="none" baseline="0">
                <a:solidFill>
                  <a:srgbClr val="000000"/>
                </a:solidFill>
                <a:latin typeface="Times New Roman"/>
                <a:ea typeface="Times New Roman"/>
                <a:cs typeface="Times New Roman"/>
                <a:sym typeface="Times New Roman"/>
              </a:rPr>
              <a:t>Capable of discriminating between a persistent fault and a transient fault such as the starting of a large inductive motor</a:t>
            </a:r>
          </a:p>
          <a:p>
            <a:pPr marL="742950" marR="0" lvl="1" indent="-158750" algn="l" rtl="0">
              <a:lnSpc>
                <a:spcPct val="100000"/>
              </a:lnSpc>
              <a:spcBef>
                <a:spcPts val="400"/>
              </a:spcBef>
              <a:spcAft>
                <a:spcPts val="0"/>
              </a:spcAft>
              <a:buClr>
                <a:schemeClr val="dk1"/>
              </a:buClr>
              <a:buFont typeface="Arial"/>
              <a:buNone/>
            </a:pPr>
            <a:endParaRPr sz="2000" b="0" i="0" u="none" strike="noStrike" cap="none" baseline="0">
              <a:solidFill>
                <a:srgbClr val="000000"/>
              </a:solidFill>
              <a:latin typeface="Times New Roman"/>
              <a:ea typeface="Times New Roman"/>
              <a:cs typeface="Times New Roman"/>
              <a:sym typeface="Times New Roman"/>
            </a:endParaRPr>
          </a:p>
          <a:p>
            <a:pPr marL="742950" marR="0" lvl="1" indent="-285750" algn="l" rtl="0">
              <a:lnSpc>
                <a:spcPct val="100000"/>
              </a:lnSpc>
              <a:spcBef>
                <a:spcPts val="400"/>
              </a:spcBef>
              <a:spcAft>
                <a:spcPts val="0"/>
              </a:spcAft>
              <a:buClr>
                <a:srgbClr val="000000"/>
              </a:buClr>
              <a:buSzPct val="100000"/>
              <a:buFont typeface="Times New Roman"/>
              <a:buChar char="✓"/>
            </a:pPr>
            <a:r>
              <a:rPr lang="en-US" sz="2000" b="0" i="0" u="none" strike="noStrike" cap="none" baseline="0">
                <a:solidFill>
                  <a:srgbClr val="000000"/>
                </a:solidFill>
                <a:latin typeface="Times New Roman"/>
                <a:ea typeface="Times New Roman"/>
                <a:cs typeface="Times New Roman"/>
                <a:sym typeface="Times New Roman"/>
              </a:rPr>
              <a:t>to interchange Different ratings are made to different physical sizes hence they are difficult </a:t>
            </a:r>
          </a:p>
          <a:p>
            <a:pPr marL="342900" marR="0" lvl="0" indent="-215900" algn="l" rtl="0">
              <a:spcBef>
                <a:spcPts val="400"/>
              </a:spcBef>
              <a:spcAft>
                <a:spcPts val="0"/>
              </a:spcAft>
              <a:buClr>
                <a:schemeClr val="dk1"/>
              </a:buClr>
              <a:buFont typeface="Arial"/>
              <a:buNone/>
            </a:pPr>
            <a:endParaRPr sz="2000" b="0" i="0" u="none" strike="noStrike" cap="none" baseline="0">
              <a:solidFill>
                <a:srgbClr val="000000"/>
              </a:solidFill>
              <a:latin typeface="Times New Roman"/>
              <a:ea typeface="Times New Roman"/>
              <a:cs typeface="Times New Roman"/>
              <a:sym typeface="Times New Roman"/>
            </a:endParaRPr>
          </a:p>
        </p:txBody>
      </p:sp>
    </p:spTree>
  </p:cSld>
  <p:clrMapOvr>
    <a:masterClrMapping/>
  </p:clrMapOvr>
  <p:transition spd="slow">
    <p:cu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Shape 145"/>
          <p:cNvSpPr txBox="1">
            <a:spLocks noGrp="1"/>
          </p:cNvSpPr>
          <p:nvPr>
            <p:ph type="title"/>
          </p:nvPr>
        </p:nvSpPr>
        <p:spPr>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rgbClr val="003366"/>
              </a:buClr>
              <a:buSzPct val="25000"/>
              <a:buFont typeface="Times New Roman"/>
              <a:buNone/>
            </a:pPr>
            <a:r>
              <a:rPr lang="en-US" sz="3200" b="0" i="0" u="none" strike="noStrike" cap="none" baseline="0">
                <a:solidFill>
                  <a:srgbClr val="003366"/>
                </a:solidFill>
                <a:latin typeface="Times New Roman"/>
                <a:ea typeface="Times New Roman"/>
                <a:cs typeface="Times New Roman"/>
                <a:sym typeface="Times New Roman"/>
              </a:rPr>
              <a:t>Fuse Characteristics</a:t>
            </a:r>
          </a:p>
        </p:txBody>
      </p:sp>
      <p:sp>
        <p:nvSpPr>
          <p:cNvPr id="146" name="Shape 146"/>
          <p:cNvSpPr txBox="1">
            <a:spLocks noGrp="1"/>
          </p:cNvSpPr>
          <p:nvPr>
            <p:ph sz="quarter" idx="1"/>
          </p:nvPr>
        </p:nvSpPr>
        <p:spPr>
          <a:xfrm>
            <a:off x="457200" y="1219200"/>
            <a:ext cx="8229600" cy="2590800"/>
          </a:xfrm>
          <a:prstGeom prst="rect">
            <a:avLst/>
          </a:prstGeom>
          <a:noFill/>
          <a:ln>
            <a:noFill/>
          </a:ln>
        </p:spPr>
        <p:txBody>
          <a:bodyPr lIns="91425" tIns="45700" rIns="91425" bIns="45700" anchor="t" anchorCtr="0">
            <a:noAutofit/>
          </a:bodyPr>
          <a:lstStyle/>
          <a:p>
            <a:pPr marL="342900" marR="0" lvl="0" indent="-342900" algn="l" rtl="0">
              <a:lnSpc>
                <a:spcPct val="90000"/>
              </a:lnSpc>
              <a:spcBef>
                <a:spcPts val="0"/>
              </a:spcBef>
              <a:spcAft>
                <a:spcPts val="0"/>
              </a:spcAft>
              <a:buClr>
                <a:schemeClr val="accent1"/>
              </a:buClr>
              <a:buSzPct val="80000"/>
              <a:buFont typeface="Times New Roman"/>
              <a:buChar char="■"/>
            </a:pPr>
            <a:r>
              <a:rPr lang="en-US" sz="2000" b="0" i="0" u="none" strike="noStrike" cap="none" baseline="0">
                <a:solidFill>
                  <a:srgbClr val="000000"/>
                </a:solidFill>
                <a:latin typeface="Times New Roman"/>
                <a:ea typeface="Times New Roman"/>
                <a:cs typeface="Times New Roman"/>
                <a:sym typeface="Times New Roman"/>
              </a:rPr>
              <a:t>For a fuse to satisfactorily protect a cable, its characteristic must match, as closely as possible, the heating characteristic of the cable. </a:t>
            </a:r>
          </a:p>
          <a:p>
            <a:pPr marL="342900" marR="0" lvl="0" indent="-241300" algn="l" rtl="0">
              <a:lnSpc>
                <a:spcPct val="90000"/>
              </a:lnSpc>
              <a:spcBef>
                <a:spcPts val="400"/>
              </a:spcBef>
              <a:spcAft>
                <a:spcPts val="0"/>
              </a:spcAft>
              <a:buClr>
                <a:schemeClr val="accent1"/>
              </a:buClr>
              <a:buFont typeface="Arial"/>
              <a:buNone/>
            </a:pPr>
            <a:endParaRPr sz="2000" b="0" i="0" u="none" strike="noStrike" cap="none" baseline="0">
              <a:solidFill>
                <a:srgbClr val="000000"/>
              </a:solidFill>
              <a:latin typeface="Times New Roman"/>
              <a:ea typeface="Times New Roman"/>
              <a:cs typeface="Times New Roman"/>
              <a:sym typeface="Times New Roman"/>
            </a:endParaRPr>
          </a:p>
          <a:p>
            <a:pPr marL="342900" marR="0" lvl="0" indent="-342900" algn="l" rtl="0">
              <a:lnSpc>
                <a:spcPct val="90000"/>
              </a:lnSpc>
              <a:spcBef>
                <a:spcPts val="400"/>
              </a:spcBef>
              <a:spcAft>
                <a:spcPts val="0"/>
              </a:spcAft>
              <a:buClr>
                <a:schemeClr val="accent1"/>
              </a:buClr>
              <a:buSzPct val="80000"/>
              <a:buFont typeface="Times New Roman"/>
              <a:buChar char="■"/>
            </a:pPr>
            <a:r>
              <a:rPr lang="en-US" sz="2000" b="0" i="0" u="none" strike="noStrike" cap="none" baseline="0">
                <a:solidFill>
                  <a:srgbClr val="000000"/>
                </a:solidFill>
                <a:latin typeface="Times New Roman"/>
                <a:ea typeface="Times New Roman"/>
                <a:cs typeface="Times New Roman"/>
                <a:sym typeface="Times New Roman"/>
              </a:rPr>
              <a:t>This means that fuses have an inverse time characteristic, i.e. the larger the over current, the faster the blowing time of the fuse.</a:t>
            </a:r>
          </a:p>
          <a:p>
            <a:pPr marL="342900" marR="0" lvl="0" indent="-241300" algn="l" rtl="0">
              <a:lnSpc>
                <a:spcPct val="90000"/>
              </a:lnSpc>
              <a:spcBef>
                <a:spcPts val="400"/>
              </a:spcBef>
              <a:spcAft>
                <a:spcPts val="0"/>
              </a:spcAft>
              <a:buClr>
                <a:schemeClr val="accent1"/>
              </a:buClr>
              <a:buFont typeface="Arial"/>
              <a:buNone/>
            </a:pPr>
            <a:endParaRPr sz="2000" b="0" i="0" u="none" strike="noStrike" cap="none" baseline="0">
              <a:solidFill>
                <a:srgbClr val="000000"/>
              </a:solidFill>
              <a:latin typeface="Times New Roman"/>
              <a:ea typeface="Times New Roman"/>
              <a:cs typeface="Times New Roman"/>
              <a:sym typeface="Times New Roman"/>
            </a:endParaRPr>
          </a:p>
          <a:p>
            <a:pPr marL="342900" marR="0" lvl="0" indent="-342900" algn="l" rtl="0">
              <a:lnSpc>
                <a:spcPct val="90000"/>
              </a:lnSpc>
              <a:spcBef>
                <a:spcPts val="400"/>
              </a:spcBef>
              <a:spcAft>
                <a:spcPts val="0"/>
              </a:spcAft>
              <a:buClr>
                <a:schemeClr val="accent1"/>
              </a:buClr>
              <a:buSzPct val="80000"/>
              <a:buFont typeface="Times New Roman"/>
              <a:buChar char="■"/>
            </a:pPr>
            <a:r>
              <a:rPr lang="en-US" sz="2000" b="0" i="0" u="none" strike="noStrike" cap="none" baseline="0">
                <a:solidFill>
                  <a:srgbClr val="000000"/>
                </a:solidFill>
                <a:latin typeface="Times New Roman"/>
                <a:ea typeface="Times New Roman"/>
                <a:cs typeface="Times New Roman"/>
                <a:sym typeface="Times New Roman"/>
              </a:rPr>
              <a:t>Fuse characteristics are drawn on log/log scale as this enables a wide range of currents along with a wide range of time intervals to be charted</a:t>
            </a:r>
          </a:p>
          <a:p>
            <a:pPr marL="342900" marR="0" lvl="0" indent="-241300" algn="l" rtl="0">
              <a:lnSpc>
                <a:spcPct val="90000"/>
              </a:lnSpc>
              <a:spcBef>
                <a:spcPts val="400"/>
              </a:spcBef>
              <a:spcAft>
                <a:spcPts val="0"/>
              </a:spcAft>
              <a:buClr>
                <a:schemeClr val="accent1"/>
              </a:buClr>
              <a:buFont typeface="Arial"/>
              <a:buNone/>
            </a:pPr>
            <a:endParaRPr sz="2000" b="0" i="0" u="none" strike="noStrike" cap="none" baseline="0">
              <a:solidFill>
                <a:srgbClr val="000000"/>
              </a:solidFill>
              <a:latin typeface="Times New Roman"/>
              <a:ea typeface="Times New Roman"/>
              <a:cs typeface="Times New Roman"/>
              <a:sym typeface="Times New Roman"/>
            </a:endParaRPr>
          </a:p>
          <a:p>
            <a:pPr marL="342900" marR="0" lvl="0" indent="-241300" algn="l" rtl="0">
              <a:lnSpc>
                <a:spcPct val="90000"/>
              </a:lnSpc>
              <a:spcBef>
                <a:spcPts val="400"/>
              </a:spcBef>
              <a:spcAft>
                <a:spcPts val="0"/>
              </a:spcAft>
              <a:buClr>
                <a:schemeClr val="accent1"/>
              </a:buClr>
              <a:buFont typeface="Arial"/>
              <a:buNone/>
            </a:pPr>
            <a:endParaRPr sz="2000" b="1" i="0" u="none" strike="noStrike" cap="none" baseline="0">
              <a:solidFill>
                <a:srgbClr val="000000"/>
              </a:solidFill>
              <a:latin typeface="Times New Roman"/>
              <a:ea typeface="Times New Roman"/>
              <a:cs typeface="Times New Roman"/>
              <a:sym typeface="Times New Roman"/>
            </a:endParaRPr>
          </a:p>
          <a:p>
            <a:pPr marL="342900" marR="0" lvl="0" indent="-215900" algn="l" rtl="0">
              <a:spcBef>
                <a:spcPts val="400"/>
              </a:spcBef>
              <a:spcAft>
                <a:spcPts val="0"/>
              </a:spcAft>
              <a:buClr>
                <a:schemeClr val="dk1"/>
              </a:buClr>
              <a:buFont typeface="Arial"/>
              <a:buNone/>
            </a:pPr>
            <a:endParaRPr sz="2000" b="1" i="0" u="none" strike="noStrike" cap="none" baseline="0">
              <a:solidFill>
                <a:srgbClr val="000000"/>
              </a:solidFill>
              <a:latin typeface="Times New Roman"/>
              <a:ea typeface="Times New Roman"/>
              <a:cs typeface="Times New Roman"/>
              <a:sym typeface="Times New Roman"/>
            </a:endParaRPr>
          </a:p>
        </p:txBody>
      </p:sp>
      <p:pic>
        <p:nvPicPr>
          <p:cNvPr id="147" name="Shape 147"/>
          <p:cNvPicPr preferRelativeResize="0"/>
          <p:nvPr/>
        </p:nvPicPr>
        <p:blipFill rotWithShape="1">
          <a:blip r:embed="rId3"/>
          <a:srcRect l="27130" t="4428" r="26955"/>
          <a:stretch/>
        </p:blipFill>
        <p:spPr>
          <a:xfrm>
            <a:off x="1447800" y="3733800"/>
            <a:ext cx="6019799" cy="2819400"/>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Shape 152"/>
          <p:cNvSpPr txBox="1">
            <a:spLocks noGrp="1"/>
          </p:cNvSpPr>
          <p:nvPr>
            <p:ph type="title"/>
          </p:nvPr>
        </p:nvSpPr>
        <p:spPr>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rgbClr val="003366"/>
              </a:buClr>
              <a:buSzPct val="25000"/>
              <a:buFont typeface="Times New Roman"/>
              <a:buNone/>
            </a:pPr>
            <a:r>
              <a:rPr lang="en-US" sz="3200" b="0" i="0" u="none" strike="noStrike" cap="none" baseline="0">
                <a:solidFill>
                  <a:srgbClr val="003366"/>
                </a:solidFill>
                <a:latin typeface="Times New Roman"/>
                <a:ea typeface="Times New Roman"/>
                <a:cs typeface="Times New Roman"/>
                <a:sym typeface="Times New Roman"/>
              </a:rPr>
              <a:t>Fuse Characteristics: Discrimination</a:t>
            </a:r>
          </a:p>
        </p:txBody>
      </p:sp>
      <p:sp>
        <p:nvSpPr>
          <p:cNvPr id="153" name="Shape 153"/>
          <p:cNvSpPr txBox="1">
            <a:spLocks noGrp="1"/>
          </p:cNvSpPr>
          <p:nvPr>
            <p:ph type="body" idx="1"/>
          </p:nvPr>
        </p:nvSpPr>
        <p:spPr>
          <a:xfrm>
            <a:off x="4648200" y="1600200"/>
            <a:ext cx="4038599" cy="4525961"/>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accent1"/>
              </a:buClr>
              <a:buSzPct val="80000"/>
              <a:buFont typeface="Times New Roman"/>
              <a:buChar char="■"/>
            </a:pPr>
            <a:r>
              <a:rPr lang="en-US" sz="2400" b="1" i="0" u="none" strike="noStrike" cap="none" baseline="0">
                <a:solidFill>
                  <a:srgbClr val="000000"/>
                </a:solidFill>
                <a:latin typeface="Times New Roman"/>
                <a:ea typeface="Times New Roman"/>
                <a:cs typeface="Times New Roman"/>
                <a:sym typeface="Times New Roman"/>
              </a:rPr>
              <a:t>Discrimination</a:t>
            </a:r>
            <a:r>
              <a:rPr lang="en-US" sz="2400" b="0" i="0" u="none" strike="noStrike" cap="none" baseline="0">
                <a:solidFill>
                  <a:srgbClr val="000000"/>
                </a:solidFill>
                <a:latin typeface="Times New Roman"/>
                <a:ea typeface="Times New Roman"/>
                <a:cs typeface="Times New Roman"/>
                <a:sym typeface="Times New Roman"/>
              </a:rPr>
              <a:t>:</a:t>
            </a:r>
          </a:p>
          <a:p>
            <a:pPr marL="742950" marR="0" lvl="1" indent="-285750" algn="l" rtl="0">
              <a:lnSpc>
                <a:spcPct val="100000"/>
              </a:lnSpc>
              <a:spcBef>
                <a:spcPts val="400"/>
              </a:spcBef>
              <a:spcAft>
                <a:spcPts val="0"/>
              </a:spcAft>
              <a:buClr>
                <a:srgbClr val="000000"/>
              </a:buClr>
              <a:buSzPct val="100000"/>
              <a:buFont typeface="Times New Roman"/>
              <a:buChar char="–"/>
            </a:pPr>
            <a:r>
              <a:rPr lang="en-US" sz="2000" b="0" i="0" u="none" strike="noStrike" cap="none" baseline="0">
                <a:solidFill>
                  <a:srgbClr val="000000"/>
                </a:solidFill>
                <a:latin typeface="Times New Roman"/>
                <a:ea typeface="Times New Roman"/>
                <a:cs typeface="Times New Roman"/>
                <a:sym typeface="Times New Roman"/>
              </a:rPr>
              <a:t>In a correctly designed installation, in the event of a fault, the fuse nearest to the fault should interrupt the circuit before any other device has a chance of interrupting it. This is known as discrimination. </a:t>
            </a:r>
          </a:p>
          <a:p>
            <a:pPr marL="342900" marR="0" lvl="0" indent="-215900" algn="l" rtl="0">
              <a:spcBef>
                <a:spcPts val="400"/>
              </a:spcBef>
              <a:spcAft>
                <a:spcPts val="0"/>
              </a:spcAft>
              <a:buClr>
                <a:schemeClr val="dk1"/>
              </a:buClr>
              <a:buFont typeface="Arial"/>
              <a:buNone/>
            </a:pPr>
            <a:endParaRPr sz="2000" b="0" i="0" u="none" strike="noStrike" cap="none" baseline="0">
              <a:solidFill>
                <a:srgbClr val="000000"/>
              </a:solidFill>
              <a:latin typeface="Times New Roman"/>
              <a:ea typeface="Times New Roman"/>
              <a:cs typeface="Times New Roman"/>
              <a:sym typeface="Times New Roman"/>
            </a:endParaRPr>
          </a:p>
        </p:txBody>
      </p:sp>
      <p:pic>
        <p:nvPicPr>
          <p:cNvPr id="154" name="Shape 154"/>
          <p:cNvPicPr preferRelativeResize="0"/>
          <p:nvPr/>
        </p:nvPicPr>
        <p:blipFill rotWithShape="1">
          <a:blip r:embed="rId3"/>
          <a:srcRect l="27130" t="4058" r="26955" b="7747"/>
          <a:stretch/>
        </p:blipFill>
        <p:spPr>
          <a:xfrm>
            <a:off x="457200" y="1600200"/>
            <a:ext cx="4343400" cy="4038599"/>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Shape 159"/>
          <p:cNvSpPr txBox="1">
            <a:spLocks noGrp="1"/>
          </p:cNvSpPr>
          <p:nvPr>
            <p:ph type="title"/>
          </p:nvPr>
        </p:nvSpPr>
        <p:spPr>
          <a:xfrm>
            <a:off x="457200" y="274637"/>
            <a:ext cx="8229600" cy="563562"/>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rgbClr val="003366"/>
              </a:buClr>
              <a:buSzPct val="25000"/>
              <a:buFont typeface="Times New Roman"/>
              <a:buNone/>
            </a:pPr>
            <a:r>
              <a:rPr lang="en-US" sz="2800" b="0" i="0" u="none" strike="noStrike" cap="none" baseline="0">
                <a:solidFill>
                  <a:srgbClr val="003366"/>
                </a:solidFill>
                <a:latin typeface="Times New Roman"/>
                <a:ea typeface="Times New Roman"/>
                <a:cs typeface="Times New Roman"/>
                <a:sym typeface="Times New Roman"/>
              </a:rPr>
              <a:t>Fuse Characteristics: Discrimination</a:t>
            </a:r>
          </a:p>
        </p:txBody>
      </p:sp>
      <p:sp>
        <p:nvSpPr>
          <p:cNvPr id="160" name="Shape 160"/>
          <p:cNvSpPr txBox="1">
            <a:spLocks noGrp="1"/>
          </p:cNvSpPr>
          <p:nvPr>
            <p:ph sz="quarter" idx="1"/>
          </p:nvPr>
        </p:nvSpPr>
        <p:spPr>
          <a:xfrm>
            <a:off x="457200" y="4419600"/>
            <a:ext cx="8229600" cy="2209799"/>
          </a:xfrm>
          <a:prstGeom prst="rect">
            <a:avLst/>
          </a:prstGeom>
          <a:noFill/>
          <a:ln>
            <a:noFill/>
          </a:ln>
        </p:spPr>
        <p:txBody>
          <a:bodyPr lIns="91425" tIns="45700" rIns="91425" bIns="45700" anchor="t" anchorCtr="0">
            <a:noAutofit/>
          </a:bodyPr>
          <a:lstStyle/>
          <a:p>
            <a:pPr marL="342900" marR="0" lvl="0" indent="-342900" algn="l" rtl="0">
              <a:lnSpc>
                <a:spcPct val="90000"/>
              </a:lnSpc>
              <a:spcBef>
                <a:spcPts val="0"/>
              </a:spcBef>
              <a:spcAft>
                <a:spcPts val="0"/>
              </a:spcAft>
              <a:buClr>
                <a:schemeClr val="accent1"/>
              </a:buClr>
              <a:buSzPct val="80000"/>
              <a:buFont typeface="Times New Roman"/>
              <a:buChar char="■"/>
            </a:pPr>
            <a:r>
              <a:rPr lang="en-US" sz="2400" b="0" i="0" u="none" strike="noStrike" cap="none" baseline="0">
                <a:solidFill>
                  <a:srgbClr val="000000"/>
                </a:solidFill>
                <a:latin typeface="Times New Roman"/>
                <a:ea typeface="Times New Roman"/>
                <a:cs typeface="Times New Roman"/>
                <a:sym typeface="Times New Roman"/>
              </a:rPr>
              <a:t>As Fuse characteristics will have tolerances associated with their manufacture, it is not possible to rely on Inverse time/current characteristics to design for discrimination. </a:t>
            </a:r>
          </a:p>
          <a:p>
            <a:pPr marL="342900" marR="0" lvl="0" indent="-220980" algn="l" rtl="0">
              <a:lnSpc>
                <a:spcPct val="90000"/>
              </a:lnSpc>
              <a:spcBef>
                <a:spcPts val="480"/>
              </a:spcBef>
              <a:spcAft>
                <a:spcPts val="0"/>
              </a:spcAft>
              <a:buClr>
                <a:schemeClr val="accent1"/>
              </a:buClr>
              <a:buFont typeface="Arial"/>
              <a:buNone/>
            </a:pPr>
            <a:endParaRPr sz="2400" b="0" i="0" u="none" strike="noStrike" cap="none" baseline="0">
              <a:solidFill>
                <a:srgbClr val="000000"/>
              </a:solidFill>
              <a:latin typeface="Times New Roman"/>
              <a:ea typeface="Times New Roman"/>
              <a:cs typeface="Times New Roman"/>
              <a:sym typeface="Times New Roman"/>
            </a:endParaRPr>
          </a:p>
          <a:p>
            <a:pPr marL="342900" marR="0" lvl="0" indent="-342900" algn="l" rtl="0">
              <a:lnSpc>
                <a:spcPct val="90000"/>
              </a:lnSpc>
              <a:spcBef>
                <a:spcPts val="480"/>
              </a:spcBef>
              <a:spcAft>
                <a:spcPts val="0"/>
              </a:spcAft>
              <a:buClr>
                <a:schemeClr val="accent1"/>
              </a:buClr>
              <a:buSzPct val="80000"/>
              <a:buFont typeface="Times New Roman"/>
              <a:buChar char="■"/>
            </a:pPr>
            <a:r>
              <a:rPr lang="en-US" sz="2400" b="0" i="0" u="none" strike="noStrike" cap="none" baseline="0">
                <a:solidFill>
                  <a:srgbClr val="000000"/>
                </a:solidFill>
                <a:latin typeface="Times New Roman"/>
                <a:ea typeface="Times New Roman"/>
                <a:cs typeface="Times New Roman"/>
                <a:sym typeface="Times New Roman"/>
              </a:rPr>
              <a:t>It is necessary to use I</a:t>
            </a:r>
            <a:r>
              <a:rPr lang="en-US" sz="2400" b="0" i="0" u="none" strike="noStrike" cap="none" baseline="30000">
                <a:solidFill>
                  <a:srgbClr val="000000"/>
                </a:solidFill>
                <a:latin typeface="Times New Roman"/>
                <a:ea typeface="Times New Roman"/>
                <a:cs typeface="Times New Roman"/>
                <a:sym typeface="Times New Roman"/>
              </a:rPr>
              <a:t>2</a:t>
            </a:r>
            <a:r>
              <a:rPr lang="en-US" sz="2400" b="0" i="0" u="none" strike="noStrike" cap="none" baseline="0">
                <a:solidFill>
                  <a:srgbClr val="000000"/>
                </a:solidFill>
                <a:latin typeface="Times New Roman"/>
                <a:ea typeface="Times New Roman"/>
                <a:cs typeface="Times New Roman"/>
                <a:sym typeface="Times New Roman"/>
              </a:rPr>
              <a:t>t  characteristics</a:t>
            </a:r>
          </a:p>
          <a:p>
            <a:pPr marL="342900" marR="0" lvl="0" indent="-190500" algn="l" rtl="0">
              <a:spcBef>
                <a:spcPts val="480"/>
              </a:spcBef>
              <a:spcAft>
                <a:spcPts val="0"/>
              </a:spcAft>
              <a:buClr>
                <a:schemeClr val="dk1"/>
              </a:buClr>
              <a:buFont typeface="Arial"/>
              <a:buNone/>
            </a:pPr>
            <a:endParaRPr sz="2400" b="0" i="0" u="none" strike="noStrike" cap="none" baseline="0">
              <a:solidFill>
                <a:srgbClr val="000000"/>
              </a:solidFill>
              <a:latin typeface="Times New Roman"/>
              <a:ea typeface="Times New Roman"/>
              <a:cs typeface="Times New Roman"/>
              <a:sym typeface="Times New Roman"/>
            </a:endParaRPr>
          </a:p>
        </p:txBody>
      </p:sp>
      <p:pic>
        <p:nvPicPr>
          <p:cNvPr id="161" name="Shape 161"/>
          <p:cNvPicPr preferRelativeResize="0"/>
          <p:nvPr/>
        </p:nvPicPr>
        <p:blipFill rotWithShape="1">
          <a:blip r:embed="rId3"/>
          <a:srcRect/>
          <a:stretch/>
        </p:blipFill>
        <p:spPr>
          <a:xfrm>
            <a:off x="1447800" y="838200"/>
            <a:ext cx="6324600" cy="3505200"/>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Shape 166"/>
          <p:cNvSpPr txBox="1">
            <a:spLocks noGrp="1"/>
          </p:cNvSpPr>
          <p:nvPr>
            <p:ph type="title"/>
          </p:nvPr>
        </p:nvSpPr>
        <p:spPr>
          <a:xfrm>
            <a:off x="457200" y="274637"/>
            <a:ext cx="8229600" cy="868362"/>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rgbClr val="003366"/>
              </a:buClr>
              <a:buSzPct val="25000"/>
              <a:buFont typeface="Times New Roman"/>
              <a:buNone/>
            </a:pPr>
            <a:r>
              <a:rPr lang="en-US" sz="3200" b="0" i="0" u="none" strike="noStrike" cap="none" baseline="0">
                <a:solidFill>
                  <a:srgbClr val="003366"/>
                </a:solidFill>
                <a:latin typeface="Times New Roman"/>
                <a:ea typeface="Times New Roman"/>
                <a:cs typeface="Times New Roman"/>
                <a:sym typeface="Times New Roman"/>
              </a:rPr>
              <a:t>Circuit Breakers</a:t>
            </a:r>
          </a:p>
        </p:txBody>
      </p:sp>
      <p:sp>
        <p:nvSpPr>
          <p:cNvPr id="167" name="Shape 167"/>
          <p:cNvSpPr txBox="1">
            <a:spLocks noGrp="1"/>
          </p:cNvSpPr>
          <p:nvPr>
            <p:ph sz="quarter" idx="1"/>
          </p:nvPr>
        </p:nvSpPr>
        <p:spPr>
          <a:xfrm>
            <a:off x="457200" y="1219200"/>
            <a:ext cx="8229600" cy="4906961"/>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rgbClr val="000000"/>
              </a:buClr>
              <a:buSzPct val="100000"/>
              <a:buFont typeface="Times New Roman"/>
              <a:buChar char="❖"/>
            </a:pPr>
            <a:r>
              <a:rPr lang="en-US" sz="2400" b="0" i="0" u="none" strike="noStrike" cap="none" baseline="0">
                <a:solidFill>
                  <a:srgbClr val="000000"/>
                </a:solidFill>
                <a:latin typeface="Times New Roman"/>
                <a:ea typeface="Times New Roman"/>
                <a:cs typeface="Times New Roman"/>
                <a:sym typeface="Times New Roman"/>
              </a:rPr>
              <a:t>Circuit breakers are divided into three main types :</a:t>
            </a:r>
          </a:p>
          <a:p>
            <a:pPr marL="342900" marR="0" lvl="0" indent="-342900" algn="l" rtl="0">
              <a:lnSpc>
                <a:spcPct val="100000"/>
              </a:lnSpc>
              <a:spcBef>
                <a:spcPts val="480"/>
              </a:spcBef>
              <a:spcAft>
                <a:spcPts val="0"/>
              </a:spcAft>
              <a:buClr>
                <a:schemeClr val="dk1"/>
              </a:buClr>
              <a:buFont typeface="Arial"/>
              <a:buNone/>
            </a:pPr>
            <a:endParaRPr sz="2400" b="0" i="0" u="none" strike="noStrike" cap="none" baseline="0">
              <a:solidFill>
                <a:srgbClr val="000000"/>
              </a:solidFill>
              <a:latin typeface="Times New Roman"/>
              <a:ea typeface="Times New Roman"/>
              <a:cs typeface="Times New Roman"/>
              <a:sym typeface="Times New Roman"/>
            </a:endParaRPr>
          </a:p>
          <a:p>
            <a:pPr marL="1143000" marR="0" lvl="2" indent="-228600" algn="l" rtl="0">
              <a:lnSpc>
                <a:spcPct val="100000"/>
              </a:lnSpc>
              <a:spcBef>
                <a:spcPts val="400"/>
              </a:spcBef>
              <a:spcAft>
                <a:spcPts val="0"/>
              </a:spcAft>
              <a:buClr>
                <a:srgbClr val="FF0000"/>
              </a:buClr>
              <a:buSzPct val="100000"/>
              <a:buFont typeface="Times New Roman"/>
              <a:buChar char="•"/>
            </a:pPr>
            <a:r>
              <a:rPr lang="en-US" sz="2000" b="1" i="0" u="none" strike="noStrike" cap="none" baseline="0">
                <a:solidFill>
                  <a:srgbClr val="FF0000"/>
                </a:solidFill>
                <a:latin typeface="Times New Roman"/>
                <a:ea typeface="Times New Roman"/>
                <a:cs typeface="Times New Roman"/>
                <a:sym typeface="Times New Roman"/>
              </a:rPr>
              <a:t>Miniature Circuit Breakers (MCB’s)</a:t>
            </a:r>
            <a:r>
              <a:rPr lang="en-US" sz="2000" b="1" i="0" u="none" strike="noStrike" cap="none" baseline="0">
                <a:solidFill>
                  <a:schemeClr val="dk1"/>
                </a:solidFill>
                <a:latin typeface="Times New Roman"/>
                <a:ea typeface="Times New Roman"/>
                <a:cs typeface="Times New Roman"/>
                <a:sym typeface="Times New Roman"/>
              </a:rPr>
              <a:t> </a:t>
            </a:r>
          </a:p>
          <a:p>
            <a:pPr marL="742950" marR="0" lvl="1" indent="-158750" algn="l" rtl="0">
              <a:lnSpc>
                <a:spcPct val="100000"/>
              </a:lnSpc>
              <a:spcBef>
                <a:spcPts val="400"/>
              </a:spcBef>
              <a:spcAft>
                <a:spcPts val="0"/>
              </a:spcAft>
              <a:buClr>
                <a:schemeClr val="dk1"/>
              </a:buClr>
              <a:buFont typeface="Arial"/>
              <a:buNone/>
            </a:pPr>
            <a:endParaRPr sz="2000" b="1" i="0" u="none" strike="noStrike" cap="none" baseline="0">
              <a:solidFill>
                <a:schemeClr val="dk1"/>
              </a:solidFill>
              <a:latin typeface="Times New Roman"/>
              <a:ea typeface="Times New Roman"/>
              <a:cs typeface="Times New Roman"/>
              <a:sym typeface="Times New Roman"/>
            </a:endParaRPr>
          </a:p>
          <a:p>
            <a:pPr marL="1143000" marR="0" lvl="2" indent="-228600" algn="l" rtl="0">
              <a:lnSpc>
                <a:spcPct val="100000"/>
              </a:lnSpc>
              <a:spcBef>
                <a:spcPts val="400"/>
              </a:spcBef>
              <a:spcAft>
                <a:spcPts val="0"/>
              </a:spcAft>
              <a:buClr>
                <a:schemeClr val="dk1"/>
              </a:buClr>
              <a:buSzPct val="100000"/>
              <a:buFont typeface="Times New Roman"/>
              <a:buChar char="•"/>
            </a:pPr>
            <a:r>
              <a:rPr lang="en-US" sz="2000" b="1" i="0" u="none" strike="noStrike" cap="none" baseline="0">
                <a:solidFill>
                  <a:schemeClr val="dk1"/>
                </a:solidFill>
                <a:latin typeface="Times New Roman"/>
                <a:ea typeface="Times New Roman"/>
                <a:cs typeface="Times New Roman"/>
                <a:sym typeface="Times New Roman"/>
              </a:rPr>
              <a:t>Moulded Case Circuit Breakers (MCCB’s)</a:t>
            </a:r>
          </a:p>
          <a:p>
            <a:pPr marL="742950" marR="0" lvl="1" indent="-158750" algn="l" rtl="0">
              <a:lnSpc>
                <a:spcPct val="100000"/>
              </a:lnSpc>
              <a:spcBef>
                <a:spcPts val="400"/>
              </a:spcBef>
              <a:spcAft>
                <a:spcPts val="0"/>
              </a:spcAft>
              <a:buClr>
                <a:schemeClr val="dk1"/>
              </a:buClr>
              <a:buFont typeface="Arial"/>
              <a:buNone/>
            </a:pPr>
            <a:endParaRPr sz="2000" b="1" i="0" u="none" strike="noStrike" cap="none" baseline="0">
              <a:solidFill>
                <a:schemeClr val="dk1"/>
              </a:solidFill>
              <a:latin typeface="Times New Roman"/>
              <a:ea typeface="Times New Roman"/>
              <a:cs typeface="Times New Roman"/>
              <a:sym typeface="Times New Roman"/>
            </a:endParaRPr>
          </a:p>
          <a:p>
            <a:pPr marL="1143000" marR="0" lvl="2" indent="-228600" algn="l" rtl="0">
              <a:lnSpc>
                <a:spcPct val="100000"/>
              </a:lnSpc>
              <a:spcBef>
                <a:spcPts val="400"/>
              </a:spcBef>
              <a:spcAft>
                <a:spcPts val="0"/>
              </a:spcAft>
              <a:buClr>
                <a:schemeClr val="dk1"/>
              </a:buClr>
              <a:buSzPct val="100000"/>
              <a:buFont typeface="Times New Roman"/>
              <a:buChar char="•"/>
            </a:pPr>
            <a:r>
              <a:rPr lang="en-US" sz="2000" b="1" i="0" u="none" strike="noStrike" cap="none" baseline="0">
                <a:solidFill>
                  <a:schemeClr val="dk1"/>
                </a:solidFill>
                <a:latin typeface="Times New Roman"/>
                <a:ea typeface="Times New Roman"/>
                <a:cs typeface="Times New Roman"/>
                <a:sym typeface="Times New Roman"/>
              </a:rPr>
              <a:t>Air Circuit Breakers (ACB’s)</a:t>
            </a:r>
          </a:p>
          <a:p>
            <a:pPr marL="342900" marR="0" lvl="0" indent="-215900" algn="l" rtl="0">
              <a:spcBef>
                <a:spcPts val="400"/>
              </a:spcBef>
              <a:spcAft>
                <a:spcPts val="0"/>
              </a:spcAft>
              <a:buClr>
                <a:schemeClr val="dk1"/>
              </a:buClr>
              <a:buFont typeface="Arial"/>
              <a:buNone/>
            </a:pPr>
            <a:endParaRPr sz="2000" b="1" i="0" u="none" strike="noStrike" cap="none" baseline="0">
              <a:solidFill>
                <a:schemeClr val="dk1"/>
              </a:solidFill>
              <a:latin typeface="Times New Roman"/>
              <a:ea typeface="Times New Roman"/>
              <a:cs typeface="Times New Roman"/>
              <a:sym typeface="Times New Roman"/>
            </a:endParaRPr>
          </a:p>
        </p:txBody>
      </p:sp>
      <p:sp>
        <p:nvSpPr>
          <p:cNvPr id="168" name="Shape 168"/>
          <p:cNvSpPr/>
          <p:nvPr/>
        </p:nvSpPr>
        <p:spPr>
          <a:xfrm>
            <a:off x="990600" y="2133600"/>
            <a:ext cx="338136" cy="2438399"/>
          </a:xfrm>
          <a:prstGeom prst="upArrow">
            <a:avLst>
              <a:gd name="adj1" fmla="val 50000"/>
              <a:gd name="adj2" fmla="val 50000"/>
            </a:avLst>
          </a:prstGeom>
          <a:solidFill>
            <a:srgbClr val="FF0000"/>
          </a:solidFill>
          <a:ln w="9525" cap="rnd">
            <a:solidFill>
              <a:schemeClr val="dk1"/>
            </a:solidFill>
            <a:prstDash val="solid"/>
            <a:miter/>
            <a:headEnd type="none" w="med" len="med"/>
            <a:tailEnd type="none" w="med" len="med"/>
          </a:ln>
        </p:spPr>
        <p:txBody>
          <a:bodyPr lIns="91425" tIns="45700" rIns="91425" bIns="45700" anchor="ctr"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69" name="Shape 169"/>
          <p:cNvSpPr txBox="1"/>
          <p:nvPr/>
        </p:nvSpPr>
        <p:spPr>
          <a:xfrm>
            <a:off x="685800" y="4800600"/>
            <a:ext cx="1771650" cy="1155700"/>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FF0000"/>
              </a:buClr>
              <a:buSzPct val="25000"/>
              <a:buFont typeface="Tahoma"/>
              <a:buNone/>
            </a:pPr>
            <a:r>
              <a:rPr lang="en-US" sz="1400" b="1" i="0" u="none" strike="noStrike" cap="none" baseline="0">
                <a:solidFill>
                  <a:srgbClr val="FF0000"/>
                </a:solidFill>
                <a:latin typeface="Tahoma"/>
                <a:ea typeface="Tahoma"/>
                <a:cs typeface="Tahoma"/>
                <a:sym typeface="Tahoma"/>
              </a:rPr>
              <a:t>From Supply Transformer to Final Circuits, i.e. decreasing breaking capacity </a:t>
            </a:r>
          </a:p>
        </p:txBody>
      </p:sp>
    </p:spTree>
  </p:cSld>
  <p:clrMapOvr>
    <a:masterClrMapping/>
  </p:clrMapOvr>
  <p:transition spd="slow">
    <p:cu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Shape 174"/>
          <p:cNvSpPr txBox="1">
            <a:spLocks noGrp="1"/>
          </p:cNvSpPr>
          <p:nvPr>
            <p:ph type="title"/>
          </p:nvPr>
        </p:nvSpPr>
        <p:spPr>
          <a:xfrm>
            <a:off x="457200" y="274637"/>
            <a:ext cx="8229600" cy="563562"/>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Times New Roman"/>
              <a:buNone/>
            </a:pPr>
            <a:r>
              <a:rPr lang="en-US" sz="2800" b="1" i="0" u="none" strike="noStrike" cap="none" baseline="0">
                <a:solidFill>
                  <a:schemeClr val="dk2"/>
                </a:solidFill>
                <a:latin typeface="Times New Roman"/>
                <a:ea typeface="Times New Roman"/>
                <a:cs typeface="Times New Roman"/>
                <a:sym typeface="Times New Roman"/>
              </a:rPr>
              <a:t>TYPES OF CIRCUIT BREAKERS</a:t>
            </a:r>
          </a:p>
        </p:txBody>
      </p:sp>
      <p:sp>
        <p:nvSpPr>
          <p:cNvPr id="175" name="Shape 175"/>
          <p:cNvSpPr txBox="1">
            <a:spLocks noGrp="1"/>
          </p:cNvSpPr>
          <p:nvPr>
            <p:ph sz="quarter" idx="1"/>
          </p:nvPr>
        </p:nvSpPr>
        <p:spPr>
          <a:xfrm>
            <a:off x="457200" y="914400"/>
            <a:ext cx="8229600" cy="5211762"/>
          </a:xfrm>
          <a:prstGeom prst="rect">
            <a:avLst/>
          </a:prstGeom>
          <a:noFill/>
          <a:ln>
            <a:noFill/>
          </a:ln>
        </p:spPr>
        <p:txBody>
          <a:bodyPr lIns="91425" tIns="45700" rIns="91425" bIns="45700" anchor="t" anchorCtr="0">
            <a:noAutofit/>
          </a:bodyPr>
          <a:lstStyle/>
          <a:p>
            <a:pPr marL="342900" marR="0" lvl="0" indent="-342900" algn="l" rtl="0">
              <a:lnSpc>
                <a:spcPct val="90000"/>
              </a:lnSpc>
              <a:spcBef>
                <a:spcPts val="0"/>
              </a:spcBef>
              <a:spcAft>
                <a:spcPts val="0"/>
              </a:spcAft>
              <a:buClr>
                <a:schemeClr val="dk1"/>
              </a:buClr>
              <a:buSzPct val="100000"/>
              <a:buFont typeface="Times New Roman"/>
              <a:buChar char="➢"/>
            </a:pPr>
            <a:r>
              <a:rPr lang="en-US" sz="2800" b="0" i="0" u="none" strike="noStrike" cap="none" baseline="0">
                <a:solidFill>
                  <a:schemeClr val="dk1"/>
                </a:solidFill>
                <a:latin typeface="Times New Roman"/>
                <a:ea typeface="Times New Roman"/>
                <a:cs typeface="Times New Roman"/>
                <a:sym typeface="Times New Roman"/>
              </a:rPr>
              <a:t>Low voltage circuit breakers (upto 1KV)</a:t>
            </a:r>
          </a:p>
          <a:p>
            <a:pPr marL="1600200" marR="0" lvl="3" indent="-228600" algn="l" rtl="0">
              <a:lnSpc>
                <a:spcPct val="90000"/>
              </a:lnSpc>
              <a:spcBef>
                <a:spcPts val="480"/>
              </a:spcBef>
              <a:spcAft>
                <a:spcPts val="0"/>
              </a:spcAft>
              <a:buClr>
                <a:schemeClr val="dk1"/>
              </a:buClr>
              <a:buSzPct val="100000"/>
              <a:buFont typeface="Times New Roman"/>
              <a:buChar char="–"/>
            </a:pPr>
            <a:r>
              <a:rPr lang="en-US" sz="2400" b="0" i="0" u="none" strike="noStrike" cap="none" baseline="0">
                <a:solidFill>
                  <a:schemeClr val="dk1"/>
                </a:solidFill>
                <a:latin typeface="Times New Roman"/>
                <a:ea typeface="Times New Roman"/>
                <a:cs typeface="Times New Roman"/>
                <a:sym typeface="Times New Roman"/>
              </a:rPr>
              <a:t>MCB (Miniature Circuit Breaker) </a:t>
            </a:r>
          </a:p>
          <a:p>
            <a:pPr marL="1600200" marR="0" lvl="3" indent="-228600" algn="l" rtl="0">
              <a:lnSpc>
                <a:spcPct val="90000"/>
              </a:lnSpc>
              <a:spcBef>
                <a:spcPts val="480"/>
              </a:spcBef>
              <a:spcAft>
                <a:spcPts val="0"/>
              </a:spcAft>
              <a:buClr>
                <a:schemeClr val="dk1"/>
              </a:buClr>
              <a:buSzPct val="100000"/>
              <a:buFont typeface="Times New Roman"/>
              <a:buChar char="–"/>
            </a:pPr>
            <a:r>
              <a:rPr lang="en-US" sz="2400" b="0" i="0" u="none" strike="noStrike" cap="none" baseline="0">
                <a:solidFill>
                  <a:schemeClr val="dk1"/>
                </a:solidFill>
                <a:latin typeface="Times New Roman"/>
                <a:ea typeface="Times New Roman"/>
                <a:cs typeface="Times New Roman"/>
                <a:sym typeface="Times New Roman"/>
              </a:rPr>
              <a:t>MCCB (Moulded Case Circuit Breaker)</a:t>
            </a:r>
          </a:p>
          <a:p>
            <a:pPr marL="1600200" marR="0" lvl="3" indent="-50800" algn="l" rtl="0">
              <a:lnSpc>
                <a:spcPct val="90000"/>
              </a:lnSpc>
              <a:spcBef>
                <a:spcPts val="560"/>
              </a:spcBef>
              <a:spcAft>
                <a:spcPts val="0"/>
              </a:spcAft>
              <a:buClr>
                <a:schemeClr val="dk1"/>
              </a:buClr>
              <a:buFont typeface="Arial"/>
              <a:buNone/>
            </a:pPr>
            <a:endParaRPr sz="2800" b="0" i="0" u="none" strike="noStrike" cap="none" baseline="0">
              <a:solidFill>
                <a:schemeClr val="dk1"/>
              </a:solidFill>
              <a:latin typeface="Times New Roman"/>
              <a:ea typeface="Times New Roman"/>
              <a:cs typeface="Times New Roman"/>
              <a:sym typeface="Times New Roman"/>
            </a:endParaRPr>
          </a:p>
          <a:p>
            <a:pPr marL="342900" marR="0" lvl="0" indent="-342900" algn="l" rtl="0">
              <a:lnSpc>
                <a:spcPct val="90000"/>
              </a:lnSpc>
              <a:spcBef>
                <a:spcPts val="560"/>
              </a:spcBef>
              <a:spcAft>
                <a:spcPts val="0"/>
              </a:spcAft>
              <a:buClr>
                <a:schemeClr val="dk1"/>
              </a:buClr>
              <a:buSzPct val="100000"/>
              <a:buFont typeface="Times New Roman"/>
              <a:buChar char="➢"/>
            </a:pPr>
            <a:r>
              <a:rPr lang="en-US" sz="2800" b="0" i="0" u="none" strike="noStrike" cap="none" baseline="0">
                <a:solidFill>
                  <a:schemeClr val="dk1"/>
                </a:solidFill>
                <a:latin typeface="Times New Roman"/>
                <a:ea typeface="Times New Roman"/>
                <a:cs typeface="Times New Roman"/>
                <a:sym typeface="Times New Roman"/>
              </a:rPr>
              <a:t>Medium-voltage circuit breakers (1 to 72 kV)</a:t>
            </a:r>
          </a:p>
          <a:p>
            <a:pPr marL="342900" marR="0" lvl="0" indent="-342900" algn="l" rtl="0">
              <a:lnSpc>
                <a:spcPct val="90000"/>
              </a:lnSpc>
              <a:spcBef>
                <a:spcPts val="560"/>
              </a:spcBef>
              <a:spcAft>
                <a:spcPts val="0"/>
              </a:spcAft>
              <a:buClr>
                <a:schemeClr val="dk1"/>
              </a:buClr>
              <a:buSzPct val="100000"/>
              <a:buFont typeface="Times New Roman"/>
              <a:buChar char="➢"/>
            </a:pPr>
            <a:r>
              <a:rPr lang="en-US" sz="2800" b="0" i="0" u="none" strike="noStrike" cap="none" baseline="0">
                <a:solidFill>
                  <a:schemeClr val="dk1"/>
                </a:solidFill>
                <a:latin typeface="Times New Roman"/>
                <a:ea typeface="Times New Roman"/>
                <a:cs typeface="Times New Roman"/>
                <a:sym typeface="Times New Roman"/>
              </a:rPr>
              <a:t>High Voltage Circuit Breakers</a:t>
            </a:r>
          </a:p>
          <a:p>
            <a:pPr marL="342900" marR="0" lvl="0" indent="-165100" algn="l" rtl="0">
              <a:lnSpc>
                <a:spcPct val="90000"/>
              </a:lnSpc>
              <a:spcBef>
                <a:spcPts val="560"/>
              </a:spcBef>
              <a:spcAft>
                <a:spcPts val="0"/>
              </a:spcAft>
              <a:buClr>
                <a:schemeClr val="dk1"/>
              </a:buClr>
              <a:buFont typeface="Arial"/>
              <a:buNone/>
            </a:pPr>
            <a:endParaRPr sz="2800" b="0" i="0" u="none" strike="noStrike" cap="none" baseline="0">
              <a:solidFill>
                <a:schemeClr val="dk1"/>
              </a:solidFill>
              <a:latin typeface="Times New Roman"/>
              <a:ea typeface="Times New Roman"/>
              <a:cs typeface="Times New Roman"/>
              <a:sym typeface="Times New Roman"/>
            </a:endParaRPr>
          </a:p>
          <a:p>
            <a:pPr marL="1600200" marR="0" lvl="3" indent="-228600" algn="l" rtl="0">
              <a:lnSpc>
                <a:spcPct val="90000"/>
              </a:lnSpc>
              <a:spcBef>
                <a:spcPts val="480"/>
              </a:spcBef>
              <a:spcAft>
                <a:spcPts val="0"/>
              </a:spcAft>
              <a:buClr>
                <a:schemeClr val="dk1"/>
              </a:buClr>
              <a:buSzPct val="100000"/>
              <a:buFont typeface="Times New Roman"/>
              <a:buChar char="–"/>
            </a:pPr>
            <a:r>
              <a:rPr lang="en-US" sz="2400" b="0" i="0" u="none" strike="noStrike" cap="none" baseline="0">
                <a:solidFill>
                  <a:schemeClr val="dk1"/>
                </a:solidFill>
                <a:latin typeface="Times New Roman"/>
                <a:ea typeface="Times New Roman"/>
                <a:cs typeface="Times New Roman"/>
                <a:sym typeface="Times New Roman"/>
              </a:rPr>
              <a:t>Bulk oil </a:t>
            </a:r>
          </a:p>
          <a:p>
            <a:pPr marL="1600200" marR="0" lvl="3" indent="-228600" algn="l" rtl="0">
              <a:lnSpc>
                <a:spcPct val="90000"/>
              </a:lnSpc>
              <a:spcBef>
                <a:spcPts val="480"/>
              </a:spcBef>
              <a:spcAft>
                <a:spcPts val="0"/>
              </a:spcAft>
              <a:buClr>
                <a:schemeClr val="dk1"/>
              </a:buClr>
              <a:buSzPct val="100000"/>
              <a:buFont typeface="Times New Roman"/>
              <a:buChar char="–"/>
            </a:pPr>
            <a:r>
              <a:rPr lang="en-US" sz="2400" b="0" i="0" u="none" strike="noStrike" cap="none" baseline="0">
                <a:solidFill>
                  <a:schemeClr val="dk1"/>
                </a:solidFill>
                <a:latin typeface="Times New Roman"/>
                <a:ea typeface="Times New Roman"/>
                <a:cs typeface="Times New Roman"/>
                <a:sym typeface="Times New Roman"/>
              </a:rPr>
              <a:t>Minimum oil </a:t>
            </a:r>
          </a:p>
          <a:p>
            <a:pPr marL="1600200" marR="0" lvl="3" indent="-228600" algn="l" rtl="0">
              <a:lnSpc>
                <a:spcPct val="90000"/>
              </a:lnSpc>
              <a:spcBef>
                <a:spcPts val="480"/>
              </a:spcBef>
              <a:spcAft>
                <a:spcPts val="0"/>
              </a:spcAft>
              <a:buClr>
                <a:schemeClr val="dk1"/>
              </a:buClr>
              <a:buSzPct val="100000"/>
              <a:buFont typeface="Times New Roman"/>
              <a:buChar char="–"/>
            </a:pPr>
            <a:r>
              <a:rPr lang="en-US" sz="2400" b="0" i="0" u="none" strike="noStrike" cap="none" baseline="0">
                <a:solidFill>
                  <a:schemeClr val="dk1"/>
                </a:solidFill>
                <a:latin typeface="Times New Roman"/>
                <a:ea typeface="Times New Roman"/>
                <a:cs typeface="Times New Roman"/>
                <a:sym typeface="Times New Roman"/>
              </a:rPr>
              <a:t>Air blast</a:t>
            </a:r>
          </a:p>
          <a:p>
            <a:pPr marL="1600200" marR="0" lvl="3" indent="-228600" algn="l" rtl="0">
              <a:lnSpc>
                <a:spcPct val="90000"/>
              </a:lnSpc>
              <a:spcBef>
                <a:spcPts val="480"/>
              </a:spcBef>
              <a:spcAft>
                <a:spcPts val="0"/>
              </a:spcAft>
              <a:buClr>
                <a:schemeClr val="dk1"/>
              </a:buClr>
              <a:buSzPct val="100000"/>
              <a:buFont typeface="Times New Roman"/>
              <a:buChar char="–"/>
            </a:pPr>
            <a:r>
              <a:rPr lang="en-US" sz="2400" b="0" i="0" u="none" strike="noStrike" cap="none" baseline="0">
                <a:solidFill>
                  <a:schemeClr val="dk1"/>
                </a:solidFill>
                <a:latin typeface="Times New Roman"/>
                <a:ea typeface="Times New Roman"/>
                <a:cs typeface="Times New Roman"/>
                <a:sym typeface="Times New Roman"/>
              </a:rPr>
              <a:t>SF6</a:t>
            </a:r>
          </a:p>
          <a:p>
            <a:pPr marL="1600200" marR="0" lvl="3" indent="-228600" algn="l" rtl="0">
              <a:lnSpc>
                <a:spcPct val="90000"/>
              </a:lnSpc>
              <a:spcBef>
                <a:spcPts val="480"/>
              </a:spcBef>
              <a:spcAft>
                <a:spcPts val="0"/>
              </a:spcAft>
              <a:buClr>
                <a:schemeClr val="dk1"/>
              </a:buClr>
              <a:buSzPct val="100000"/>
              <a:buFont typeface="Times New Roman"/>
              <a:buChar char="–"/>
            </a:pPr>
            <a:r>
              <a:rPr lang="en-US" sz="2400" b="0" i="0" u="none" strike="noStrike" cap="none" baseline="0">
                <a:solidFill>
                  <a:schemeClr val="dk1"/>
                </a:solidFill>
                <a:latin typeface="Times New Roman"/>
                <a:ea typeface="Times New Roman"/>
                <a:cs typeface="Times New Roman"/>
                <a:sym typeface="Times New Roman"/>
              </a:rPr>
              <a:t>Vacuum CB</a:t>
            </a:r>
          </a:p>
          <a:p>
            <a:pPr marL="342900" marR="0" lvl="0" indent="-190500" algn="l" rtl="0">
              <a:spcBef>
                <a:spcPts val="480"/>
              </a:spcBef>
              <a:spcAft>
                <a:spcPts val="0"/>
              </a:spcAft>
              <a:buClr>
                <a:schemeClr val="dk1"/>
              </a:buClr>
              <a:buFont typeface="Arial"/>
              <a:buNone/>
            </a:pPr>
            <a:endParaRPr sz="2400" b="0" i="0" u="none" strike="noStrike" cap="none" baseline="0">
              <a:solidFill>
                <a:schemeClr val="dk1"/>
              </a:solidFill>
              <a:latin typeface="Times New Roman"/>
              <a:ea typeface="Times New Roman"/>
              <a:cs typeface="Times New Roman"/>
              <a:sym typeface="Times New Roman"/>
            </a:endParaRPr>
          </a:p>
        </p:txBody>
      </p:sp>
    </p:spTree>
  </p:cSld>
  <p:clrMapOvr>
    <a:masterClrMapping/>
  </p:clrMapOvr>
  <p:transition spd="slow">
    <p:cu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Shape 180"/>
          <p:cNvSpPr txBox="1">
            <a:spLocks noGrp="1"/>
          </p:cNvSpPr>
          <p:nvPr>
            <p:ph type="title"/>
          </p:nvPr>
        </p:nvSpPr>
        <p:spPr>
          <a:xfrm>
            <a:off x="457200" y="274637"/>
            <a:ext cx="8229600" cy="715962"/>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rgbClr val="003366"/>
              </a:buClr>
              <a:buSzPct val="25000"/>
              <a:buFont typeface="Times New Roman"/>
              <a:buNone/>
            </a:pPr>
            <a:r>
              <a:rPr lang="en-US" sz="3200" b="0" i="0" u="none" strike="noStrike" cap="none" baseline="0">
                <a:solidFill>
                  <a:srgbClr val="003366"/>
                </a:solidFill>
                <a:latin typeface="Times New Roman"/>
                <a:ea typeface="Times New Roman"/>
                <a:cs typeface="Times New Roman"/>
                <a:sym typeface="Times New Roman"/>
              </a:rPr>
              <a:t>Circuit Breakers</a:t>
            </a:r>
          </a:p>
        </p:txBody>
      </p:sp>
      <p:pic>
        <p:nvPicPr>
          <p:cNvPr id="181" name="Shape 181"/>
          <p:cNvPicPr preferRelativeResize="0"/>
          <p:nvPr/>
        </p:nvPicPr>
        <p:blipFill rotWithShape="1">
          <a:blip r:embed="rId3"/>
          <a:srcRect/>
          <a:stretch/>
        </p:blipFill>
        <p:spPr>
          <a:xfrm>
            <a:off x="381000" y="990600"/>
            <a:ext cx="7696199" cy="4419599"/>
          </a:xfrm>
          <a:prstGeom prst="rect">
            <a:avLst/>
          </a:prstGeom>
          <a:noFill/>
          <a:ln>
            <a:noFill/>
          </a:ln>
        </p:spPr>
      </p:pic>
      <p:sp>
        <p:nvSpPr>
          <p:cNvPr id="182" name="Shape 182"/>
          <p:cNvSpPr txBox="1"/>
          <p:nvPr/>
        </p:nvSpPr>
        <p:spPr>
          <a:xfrm>
            <a:off x="609600" y="5486400"/>
            <a:ext cx="8534399" cy="366711"/>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Arial"/>
              <a:buNone/>
            </a:pPr>
            <a:r>
              <a:rPr lang="en-US" sz="1800" b="1" i="0" u="none" strike="noStrike" cap="none" baseline="0">
                <a:solidFill>
                  <a:schemeClr val="dk1"/>
                </a:solidFill>
                <a:latin typeface="Arial"/>
                <a:ea typeface="Arial"/>
                <a:cs typeface="Arial"/>
                <a:sym typeface="Arial"/>
              </a:rPr>
              <a:t>Single line diagram illustrating the sequence in which CBs are employed</a:t>
            </a:r>
          </a:p>
        </p:txBody>
      </p:sp>
    </p:spTree>
  </p:cSld>
  <p:clrMapOvr>
    <a:masterClrMapping/>
  </p:clrMapOvr>
  <p:transition spd="slow">
    <p:cu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Shape 187"/>
          <p:cNvSpPr txBox="1">
            <a:spLocks noGrp="1"/>
          </p:cNvSpPr>
          <p:nvPr>
            <p:ph type="title"/>
          </p:nvPr>
        </p:nvSpPr>
        <p:spPr>
          <a:xfrm>
            <a:off x="457200" y="274637"/>
            <a:ext cx="8229600" cy="639762"/>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Times New Roman"/>
              <a:buNone/>
            </a:pPr>
            <a:r>
              <a:rPr lang="en-US" sz="3200" b="1" i="0" u="none" strike="noStrike" cap="none" baseline="0">
                <a:solidFill>
                  <a:schemeClr val="dk2"/>
                </a:solidFill>
                <a:latin typeface="Times New Roman"/>
                <a:ea typeface="Times New Roman"/>
                <a:cs typeface="Times New Roman"/>
                <a:sym typeface="Times New Roman"/>
              </a:rPr>
              <a:t>OPERATION OF MCB AND MCCB</a:t>
            </a:r>
          </a:p>
        </p:txBody>
      </p:sp>
      <p:sp>
        <p:nvSpPr>
          <p:cNvPr id="188" name="Shape 188"/>
          <p:cNvSpPr txBox="1">
            <a:spLocks noGrp="1"/>
          </p:cNvSpPr>
          <p:nvPr>
            <p:ph sz="quarter" idx="1"/>
          </p:nvPr>
        </p:nvSpPr>
        <p:spPr>
          <a:xfrm>
            <a:off x="457200" y="1066800"/>
            <a:ext cx="8229600" cy="5059362"/>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dk1"/>
              </a:buClr>
              <a:buSzPct val="100000"/>
              <a:buFont typeface="Times New Roman"/>
              <a:buChar char="❖"/>
            </a:pPr>
            <a:r>
              <a:rPr lang="en-US" sz="3200" b="0" i="0" u="none" strike="noStrike" cap="none" baseline="0">
                <a:solidFill>
                  <a:schemeClr val="dk1"/>
                </a:solidFill>
                <a:latin typeface="Times New Roman"/>
                <a:ea typeface="Times New Roman"/>
                <a:cs typeface="Times New Roman"/>
                <a:sym typeface="Times New Roman"/>
              </a:rPr>
              <a:t> Provides- </a:t>
            </a:r>
          </a:p>
          <a:p>
            <a:pPr marL="1143000" marR="0" lvl="2" indent="-228600" algn="l" rtl="0">
              <a:lnSpc>
                <a:spcPct val="100000"/>
              </a:lnSpc>
              <a:spcBef>
                <a:spcPts val="480"/>
              </a:spcBef>
              <a:spcAft>
                <a:spcPts val="0"/>
              </a:spcAft>
              <a:buClr>
                <a:schemeClr val="dk1"/>
              </a:buClr>
              <a:buSzPct val="100000"/>
              <a:buFont typeface="Times New Roman"/>
              <a:buChar char="➢"/>
            </a:pPr>
            <a:r>
              <a:rPr lang="en-US" sz="2400" b="0" i="0" u="none" strike="noStrike" cap="none" baseline="0">
                <a:solidFill>
                  <a:schemeClr val="dk1"/>
                </a:solidFill>
                <a:latin typeface="Times New Roman"/>
                <a:ea typeface="Times New Roman"/>
                <a:cs typeface="Times New Roman"/>
                <a:sym typeface="Times New Roman"/>
              </a:rPr>
              <a:t>   Overload protection</a:t>
            </a:r>
          </a:p>
          <a:p>
            <a:pPr marL="1143000" marR="0" lvl="2" indent="-228600" algn="l" rtl="0">
              <a:lnSpc>
                <a:spcPct val="100000"/>
              </a:lnSpc>
              <a:spcBef>
                <a:spcPts val="480"/>
              </a:spcBef>
              <a:spcAft>
                <a:spcPts val="0"/>
              </a:spcAft>
              <a:buClr>
                <a:schemeClr val="dk1"/>
              </a:buClr>
              <a:buSzPct val="100000"/>
              <a:buFont typeface="Times New Roman"/>
              <a:buChar char="➢"/>
            </a:pPr>
            <a:r>
              <a:rPr lang="en-US" sz="2400" b="0" i="0" u="none" strike="noStrike" cap="none" baseline="0">
                <a:solidFill>
                  <a:schemeClr val="dk1"/>
                </a:solidFill>
                <a:latin typeface="Times New Roman"/>
                <a:ea typeface="Times New Roman"/>
                <a:cs typeface="Times New Roman"/>
                <a:sym typeface="Times New Roman"/>
              </a:rPr>
              <a:t>   Short Circuit protection</a:t>
            </a:r>
          </a:p>
          <a:p>
            <a:pPr marL="1143000" marR="0" lvl="2" indent="-228600" algn="l" rtl="0">
              <a:lnSpc>
                <a:spcPct val="100000"/>
              </a:lnSpc>
              <a:spcBef>
                <a:spcPts val="480"/>
              </a:spcBef>
              <a:spcAft>
                <a:spcPts val="0"/>
              </a:spcAft>
              <a:buClr>
                <a:schemeClr val="dk1"/>
              </a:buClr>
              <a:buSzPct val="100000"/>
              <a:buFont typeface="Times New Roman"/>
              <a:buChar char="➢"/>
            </a:pPr>
            <a:r>
              <a:rPr lang="en-US" sz="2400" b="0" i="0" u="none" strike="noStrike" cap="none" baseline="0">
                <a:solidFill>
                  <a:schemeClr val="dk1"/>
                </a:solidFill>
                <a:latin typeface="Times New Roman"/>
                <a:ea typeface="Times New Roman"/>
                <a:cs typeface="Times New Roman"/>
                <a:sym typeface="Times New Roman"/>
              </a:rPr>
              <a:t>   Switching function</a:t>
            </a:r>
          </a:p>
        </p:txBody>
      </p:sp>
    </p:spTree>
  </p:cSld>
  <p:clrMapOvr>
    <a:masterClrMapping/>
  </p:clrMapOvr>
  <p:transition spd="slow">
    <p:cu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Shape 193"/>
          <p:cNvSpPr txBox="1">
            <a:spLocks noGrp="1"/>
          </p:cNvSpPr>
          <p:nvPr>
            <p:ph sz="quarter" idx="1"/>
          </p:nvPr>
        </p:nvSpPr>
        <p:spPr>
          <a:xfrm>
            <a:off x="457200" y="685800"/>
            <a:ext cx="4038599" cy="5440362"/>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dk1"/>
              </a:buClr>
              <a:buSzPct val="25000"/>
              <a:buFont typeface="Times New Roman"/>
              <a:buNone/>
            </a:pPr>
            <a:r>
              <a:rPr lang="en-US" sz="2800" b="0" i="0" u="none" strike="noStrike" cap="none" baseline="0">
                <a:solidFill>
                  <a:schemeClr val="dk1"/>
                </a:solidFill>
                <a:latin typeface="Times New Roman"/>
                <a:ea typeface="Times New Roman"/>
                <a:cs typeface="Times New Roman"/>
                <a:sym typeface="Times New Roman"/>
              </a:rPr>
              <a:t>  THERMAL TYPE</a:t>
            </a:r>
          </a:p>
        </p:txBody>
      </p:sp>
      <p:sp>
        <p:nvSpPr>
          <p:cNvPr id="194" name="Shape 194"/>
          <p:cNvSpPr txBox="1">
            <a:spLocks noGrp="1"/>
          </p:cNvSpPr>
          <p:nvPr>
            <p:ph sz="quarter" idx="2"/>
          </p:nvPr>
        </p:nvSpPr>
        <p:spPr>
          <a:xfrm>
            <a:off x="4648200" y="685800"/>
            <a:ext cx="4038599" cy="5440362"/>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dk1"/>
              </a:buClr>
              <a:buSzPct val="25000"/>
              <a:buFont typeface="Times New Roman"/>
              <a:buNone/>
            </a:pPr>
            <a:r>
              <a:rPr lang="en-US" sz="2800" b="0" i="0" u="none" strike="noStrike" cap="none" baseline="0">
                <a:solidFill>
                  <a:schemeClr val="dk1"/>
                </a:solidFill>
                <a:latin typeface="Times New Roman"/>
                <a:ea typeface="Times New Roman"/>
                <a:cs typeface="Times New Roman"/>
                <a:sym typeface="Times New Roman"/>
              </a:rPr>
              <a:t>MAGNETIC TYPE</a:t>
            </a:r>
          </a:p>
        </p:txBody>
      </p:sp>
      <p:pic>
        <p:nvPicPr>
          <p:cNvPr id="195" name="Shape 195"/>
          <p:cNvPicPr preferRelativeResize="0"/>
          <p:nvPr/>
        </p:nvPicPr>
        <p:blipFill rotWithShape="1">
          <a:blip r:embed="rId3"/>
          <a:srcRect/>
          <a:stretch/>
        </p:blipFill>
        <p:spPr>
          <a:xfrm>
            <a:off x="304800" y="1828800"/>
            <a:ext cx="4038599" cy="4260849"/>
          </a:xfrm>
          <a:prstGeom prst="rect">
            <a:avLst/>
          </a:prstGeom>
          <a:noFill/>
          <a:ln>
            <a:noFill/>
          </a:ln>
        </p:spPr>
      </p:pic>
      <p:pic>
        <p:nvPicPr>
          <p:cNvPr id="196" name="Shape 196"/>
          <p:cNvPicPr preferRelativeResize="0"/>
          <p:nvPr/>
        </p:nvPicPr>
        <p:blipFill rotWithShape="1">
          <a:blip r:embed="rId4"/>
          <a:srcRect/>
          <a:stretch/>
        </p:blipFill>
        <p:spPr>
          <a:xfrm>
            <a:off x="4800600" y="1676400"/>
            <a:ext cx="4343400" cy="4714874"/>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6"/>
        <p:cNvGrpSpPr/>
        <p:nvPr/>
      </p:nvGrpSpPr>
      <p:grpSpPr>
        <a:xfrm>
          <a:off x="0" y="0"/>
          <a:ext cx="0" cy="0"/>
          <a:chOff x="0" y="0"/>
          <a:chExt cx="0" cy="0"/>
        </a:xfrm>
      </p:grpSpPr>
      <p:sp>
        <p:nvSpPr>
          <p:cNvPr id="57" name="Shape 57"/>
          <p:cNvSpPr txBox="1">
            <a:spLocks noGrp="1"/>
          </p:cNvSpPr>
          <p:nvPr>
            <p:ph type="title"/>
          </p:nvPr>
        </p:nvSpPr>
        <p:spPr>
          <a:xfrm>
            <a:off x="457200" y="457200"/>
            <a:ext cx="8229600" cy="381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Times New Roman"/>
              <a:buNone/>
            </a:pPr>
            <a:r>
              <a:rPr lang="en-US" sz="2800" b="0" i="0" u="none" strike="noStrike" cap="none" baseline="0">
                <a:solidFill>
                  <a:schemeClr val="dk2"/>
                </a:solidFill>
                <a:latin typeface="Times New Roman"/>
                <a:ea typeface="Times New Roman"/>
                <a:cs typeface="Times New Roman"/>
                <a:sym typeface="Times New Roman"/>
              </a:rPr>
              <a:t>OUTLINE</a:t>
            </a:r>
          </a:p>
        </p:txBody>
      </p:sp>
      <p:sp>
        <p:nvSpPr>
          <p:cNvPr id="58" name="Shape 58"/>
          <p:cNvSpPr txBox="1">
            <a:spLocks noGrp="1"/>
          </p:cNvSpPr>
          <p:nvPr>
            <p:ph sz="quarter" idx="1"/>
          </p:nvPr>
        </p:nvSpPr>
        <p:spPr>
          <a:xfrm>
            <a:off x="457200" y="990600"/>
            <a:ext cx="8229600" cy="5135561"/>
          </a:xfrm>
          <a:prstGeom prst="rect">
            <a:avLst/>
          </a:prstGeom>
          <a:noFill/>
          <a:ln>
            <a:noFill/>
          </a:ln>
        </p:spPr>
        <p:txBody>
          <a:bodyPr lIns="91425" tIns="45700" rIns="91425" bIns="45700" anchor="t" anchorCtr="0">
            <a:noAutofit/>
          </a:bodyPr>
          <a:lstStyle/>
          <a:p>
            <a:pPr marL="342900" marR="0" lvl="0" indent="-342900" algn="l" rtl="0">
              <a:lnSpc>
                <a:spcPct val="90000"/>
              </a:lnSpc>
              <a:spcBef>
                <a:spcPts val="0"/>
              </a:spcBef>
              <a:spcAft>
                <a:spcPts val="0"/>
              </a:spcAft>
              <a:buClr>
                <a:srgbClr val="003366"/>
              </a:buClr>
              <a:buSzPct val="100000"/>
              <a:buFont typeface="Times New Roman"/>
              <a:buChar char="➢"/>
            </a:pPr>
            <a:r>
              <a:rPr lang="en-US" sz="2400" b="0" i="0" u="none" strike="noStrike" cap="none" baseline="0">
                <a:solidFill>
                  <a:srgbClr val="003366"/>
                </a:solidFill>
                <a:latin typeface="Times New Roman"/>
                <a:ea typeface="Times New Roman"/>
                <a:cs typeface="Times New Roman"/>
                <a:sym typeface="Times New Roman"/>
              </a:rPr>
              <a:t>Introduction.</a:t>
            </a:r>
          </a:p>
          <a:p>
            <a:pPr marL="342900" marR="0" lvl="0" indent="-342900" algn="l" rtl="0">
              <a:lnSpc>
                <a:spcPct val="90000"/>
              </a:lnSpc>
              <a:spcBef>
                <a:spcPts val="480"/>
              </a:spcBef>
              <a:spcAft>
                <a:spcPts val="0"/>
              </a:spcAft>
              <a:buClr>
                <a:srgbClr val="003366"/>
              </a:buClr>
              <a:buSzPct val="100000"/>
              <a:buFont typeface="Times New Roman"/>
              <a:buChar char="➢"/>
            </a:pPr>
            <a:r>
              <a:rPr lang="en-US" sz="2400" b="0" i="0" u="none" strike="noStrike" cap="none" baseline="0">
                <a:solidFill>
                  <a:srgbClr val="003366"/>
                </a:solidFill>
                <a:latin typeface="Times New Roman"/>
                <a:ea typeface="Times New Roman"/>
                <a:cs typeface="Times New Roman"/>
                <a:sym typeface="Times New Roman"/>
              </a:rPr>
              <a:t>Fuse.</a:t>
            </a:r>
          </a:p>
          <a:p>
            <a:pPr marL="342900" marR="0" lvl="0" indent="-342900" algn="l" rtl="0">
              <a:lnSpc>
                <a:spcPct val="90000"/>
              </a:lnSpc>
              <a:spcBef>
                <a:spcPts val="480"/>
              </a:spcBef>
              <a:spcAft>
                <a:spcPts val="0"/>
              </a:spcAft>
              <a:buClr>
                <a:srgbClr val="003366"/>
              </a:buClr>
              <a:buSzPct val="100000"/>
              <a:buFont typeface="Times New Roman"/>
              <a:buChar char="➢"/>
            </a:pPr>
            <a:r>
              <a:rPr lang="en-US" sz="2400" b="0" i="0" u="none" strike="noStrike" cap="none" baseline="0">
                <a:solidFill>
                  <a:srgbClr val="003366"/>
                </a:solidFill>
                <a:latin typeface="Times New Roman"/>
                <a:ea typeface="Times New Roman"/>
                <a:cs typeface="Times New Roman"/>
                <a:sym typeface="Times New Roman"/>
              </a:rPr>
              <a:t>Types of fuses.</a:t>
            </a:r>
          </a:p>
          <a:p>
            <a:pPr marL="342900" marR="0" lvl="0" indent="-342900" algn="l" rtl="0">
              <a:lnSpc>
                <a:spcPct val="90000"/>
              </a:lnSpc>
              <a:spcBef>
                <a:spcPts val="480"/>
              </a:spcBef>
              <a:spcAft>
                <a:spcPts val="0"/>
              </a:spcAft>
              <a:buClr>
                <a:srgbClr val="003366"/>
              </a:buClr>
              <a:buSzPct val="100000"/>
              <a:buFont typeface="Times New Roman"/>
              <a:buChar char="➢"/>
            </a:pPr>
            <a:r>
              <a:rPr lang="en-US" sz="2400" b="0" i="0" u="none" strike="noStrike" cap="none" baseline="0">
                <a:solidFill>
                  <a:srgbClr val="003366"/>
                </a:solidFill>
                <a:latin typeface="Times New Roman"/>
                <a:ea typeface="Times New Roman"/>
                <a:cs typeface="Times New Roman"/>
                <a:sym typeface="Times New Roman"/>
              </a:rPr>
              <a:t>High Rupturing Capacity (HRC) Fuses.</a:t>
            </a:r>
          </a:p>
          <a:p>
            <a:pPr marL="342900" marR="0" lvl="0" indent="-342900" algn="l" rtl="0">
              <a:lnSpc>
                <a:spcPct val="90000"/>
              </a:lnSpc>
              <a:spcBef>
                <a:spcPts val="480"/>
              </a:spcBef>
              <a:spcAft>
                <a:spcPts val="0"/>
              </a:spcAft>
              <a:buClr>
                <a:srgbClr val="003366"/>
              </a:buClr>
              <a:buSzPct val="100000"/>
              <a:buFont typeface="Times New Roman"/>
              <a:buChar char="➢"/>
            </a:pPr>
            <a:r>
              <a:rPr lang="en-US" sz="2400" b="0" i="0" u="none" strike="noStrike" cap="none" baseline="0">
                <a:solidFill>
                  <a:srgbClr val="003366"/>
                </a:solidFill>
                <a:latin typeface="Times New Roman"/>
                <a:ea typeface="Times New Roman"/>
                <a:cs typeface="Times New Roman"/>
                <a:sym typeface="Times New Roman"/>
              </a:rPr>
              <a:t>Advantages of HRC Fuses.</a:t>
            </a:r>
          </a:p>
          <a:p>
            <a:pPr marL="342900" marR="0" lvl="0" indent="-342900" algn="l" rtl="0">
              <a:lnSpc>
                <a:spcPct val="90000"/>
              </a:lnSpc>
              <a:spcBef>
                <a:spcPts val="480"/>
              </a:spcBef>
              <a:spcAft>
                <a:spcPts val="0"/>
              </a:spcAft>
              <a:buClr>
                <a:srgbClr val="003366"/>
              </a:buClr>
              <a:buSzPct val="100000"/>
              <a:buFont typeface="Times New Roman"/>
              <a:buChar char="➢"/>
            </a:pPr>
            <a:r>
              <a:rPr lang="en-US" sz="2400" b="0" i="0" u="none" strike="noStrike" cap="none" baseline="0">
                <a:solidFill>
                  <a:srgbClr val="003366"/>
                </a:solidFill>
                <a:latin typeface="Times New Roman"/>
                <a:ea typeface="Times New Roman"/>
                <a:cs typeface="Times New Roman"/>
                <a:sym typeface="Times New Roman"/>
              </a:rPr>
              <a:t>Circuit Breakers.</a:t>
            </a:r>
          </a:p>
          <a:p>
            <a:pPr marL="342900" marR="0" lvl="0" indent="-342900" algn="l" rtl="0">
              <a:lnSpc>
                <a:spcPct val="90000"/>
              </a:lnSpc>
              <a:spcBef>
                <a:spcPts val="480"/>
              </a:spcBef>
              <a:spcAft>
                <a:spcPts val="0"/>
              </a:spcAft>
              <a:buClr>
                <a:srgbClr val="003366"/>
              </a:buClr>
              <a:buSzPct val="100000"/>
              <a:buFont typeface="Times New Roman"/>
              <a:buChar char="➢"/>
            </a:pPr>
            <a:r>
              <a:rPr lang="en-US" sz="2400" b="0" i="0" u="none" strike="noStrike" cap="none" baseline="0">
                <a:solidFill>
                  <a:srgbClr val="003366"/>
                </a:solidFill>
                <a:latin typeface="Times New Roman"/>
                <a:ea typeface="Times New Roman"/>
                <a:cs typeface="Times New Roman"/>
                <a:sym typeface="Times New Roman"/>
              </a:rPr>
              <a:t> Types of circuit breakers.</a:t>
            </a:r>
          </a:p>
          <a:p>
            <a:pPr marL="342900" marR="0" lvl="0" indent="-342900" algn="l" rtl="0">
              <a:lnSpc>
                <a:spcPct val="90000"/>
              </a:lnSpc>
              <a:spcBef>
                <a:spcPts val="480"/>
              </a:spcBef>
              <a:spcAft>
                <a:spcPts val="0"/>
              </a:spcAft>
              <a:buClr>
                <a:srgbClr val="003366"/>
              </a:buClr>
              <a:buSzPct val="100000"/>
              <a:buFont typeface="Times New Roman"/>
              <a:buChar char="➢"/>
            </a:pPr>
            <a:r>
              <a:rPr lang="en-US" sz="2400" b="0" i="0" u="none" strike="noStrike" cap="none" baseline="0">
                <a:solidFill>
                  <a:srgbClr val="003366"/>
                </a:solidFill>
                <a:latin typeface="Times New Roman"/>
                <a:ea typeface="Times New Roman"/>
                <a:cs typeface="Times New Roman"/>
                <a:sym typeface="Times New Roman"/>
              </a:rPr>
              <a:t>Operation of MCB and MCCB.</a:t>
            </a:r>
          </a:p>
          <a:p>
            <a:pPr marL="342900" marR="0" lvl="0" indent="-342900" algn="l" rtl="0">
              <a:lnSpc>
                <a:spcPct val="90000"/>
              </a:lnSpc>
              <a:spcBef>
                <a:spcPts val="480"/>
              </a:spcBef>
              <a:spcAft>
                <a:spcPts val="0"/>
              </a:spcAft>
              <a:buClr>
                <a:srgbClr val="003366"/>
              </a:buClr>
              <a:buSzPct val="100000"/>
              <a:buFont typeface="Times New Roman"/>
              <a:buChar char="➢"/>
            </a:pPr>
            <a:r>
              <a:rPr lang="en-US" sz="2400" b="0" i="0" u="none" strike="noStrike" cap="none" baseline="0">
                <a:solidFill>
                  <a:srgbClr val="003366"/>
                </a:solidFill>
                <a:latin typeface="Times New Roman"/>
                <a:ea typeface="Times New Roman"/>
                <a:cs typeface="Times New Roman"/>
                <a:sym typeface="Times New Roman"/>
              </a:rPr>
              <a:t>Time-current characteristics.</a:t>
            </a:r>
          </a:p>
          <a:p>
            <a:pPr marL="342900" marR="0" lvl="0" indent="-342900" algn="l" rtl="0">
              <a:lnSpc>
                <a:spcPct val="90000"/>
              </a:lnSpc>
              <a:spcBef>
                <a:spcPts val="480"/>
              </a:spcBef>
              <a:spcAft>
                <a:spcPts val="0"/>
              </a:spcAft>
              <a:buClr>
                <a:srgbClr val="003366"/>
              </a:buClr>
              <a:buSzPct val="100000"/>
              <a:buFont typeface="Times New Roman"/>
              <a:buChar char="➢"/>
            </a:pPr>
            <a:r>
              <a:rPr lang="en-US" sz="2400" b="0" i="0" u="none" strike="noStrike" cap="none" baseline="0">
                <a:solidFill>
                  <a:srgbClr val="003366"/>
                </a:solidFill>
                <a:latin typeface="Times New Roman"/>
                <a:ea typeface="Times New Roman"/>
                <a:cs typeface="Times New Roman"/>
                <a:sym typeface="Times New Roman"/>
              </a:rPr>
              <a:t>Comparison of MCB and MCCB.</a:t>
            </a:r>
          </a:p>
          <a:p>
            <a:pPr marL="342900" marR="0" lvl="0" indent="-342900" algn="l" rtl="0">
              <a:lnSpc>
                <a:spcPct val="90000"/>
              </a:lnSpc>
              <a:spcBef>
                <a:spcPts val="480"/>
              </a:spcBef>
              <a:spcAft>
                <a:spcPts val="0"/>
              </a:spcAft>
              <a:buClr>
                <a:srgbClr val="003366"/>
              </a:buClr>
              <a:buSzPct val="100000"/>
              <a:buFont typeface="Times New Roman"/>
              <a:buChar char="➢"/>
            </a:pPr>
            <a:r>
              <a:rPr lang="en-US" sz="2400" b="0" i="0" u="none" strike="noStrike" cap="none" baseline="0">
                <a:solidFill>
                  <a:srgbClr val="003366"/>
                </a:solidFill>
                <a:latin typeface="Times New Roman"/>
                <a:ea typeface="Times New Roman"/>
                <a:cs typeface="Times New Roman"/>
                <a:sym typeface="Times New Roman"/>
              </a:rPr>
              <a:t>Earth leakage circuit breaker.</a:t>
            </a:r>
          </a:p>
          <a:p>
            <a:pPr marL="342900" marR="0" lvl="0" indent="-342900" algn="l" rtl="0">
              <a:lnSpc>
                <a:spcPct val="90000"/>
              </a:lnSpc>
              <a:spcBef>
                <a:spcPts val="480"/>
              </a:spcBef>
              <a:spcAft>
                <a:spcPts val="0"/>
              </a:spcAft>
              <a:buClr>
                <a:srgbClr val="003366"/>
              </a:buClr>
              <a:buSzPct val="100000"/>
              <a:buFont typeface="Times New Roman"/>
              <a:buChar char="➢"/>
            </a:pPr>
            <a:r>
              <a:rPr lang="en-US" sz="2400" b="0" i="0" u="none" strike="noStrike" cap="none" baseline="0">
                <a:solidFill>
                  <a:srgbClr val="003366"/>
                </a:solidFill>
                <a:latin typeface="Times New Roman"/>
                <a:ea typeface="Times New Roman"/>
                <a:cs typeface="Times New Roman"/>
                <a:sym typeface="Times New Roman"/>
              </a:rPr>
              <a:t>Conclusion.</a:t>
            </a:r>
          </a:p>
          <a:p>
            <a:pPr marL="342900" marR="0" lvl="0" indent="-342900" algn="l" rtl="0">
              <a:lnSpc>
                <a:spcPct val="90000"/>
              </a:lnSpc>
              <a:spcBef>
                <a:spcPts val="480"/>
              </a:spcBef>
              <a:spcAft>
                <a:spcPts val="0"/>
              </a:spcAft>
              <a:buClr>
                <a:srgbClr val="003366"/>
              </a:buClr>
              <a:buSzPct val="100000"/>
              <a:buFont typeface="Times New Roman"/>
              <a:buChar char="➢"/>
            </a:pPr>
            <a:r>
              <a:rPr lang="en-US" sz="2400" b="0" i="0" u="none" strike="noStrike" cap="none" baseline="0">
                <a:solidFill>
                  <a:srgbClr val="003366"/>
                </a:solidFill>
                <a:latin typeface="Times New Roman"/>
                <a:ea typeface="Times New Roman"/>
                <a:cs typeface="Times New Roman"/>
                <a:sym typeface="Times New Roman"/>
              </a:rPr>
              <a:t>References.</a:t>
            </a:r>
          </a:p>
          <a:p>
            <a:pPr marL="342900" marR="0" lvl="0" indent="-190500" algn="l" rtl="0">
              <a:lnSpc>
                <a:spcPct val="90000"/>
              </a:lnSpc>
              <a:spcBef>
                <a:spcPts val="480"/>
              </a:spcBef>
              <a:spcAft>
                <a:spcPts val="0"/>
              </a:spcAft>
              <a:buClr>
                <a:schemeClr val="dk1"/>
              </a:buClr>
              <a:buFont typeface="Arial"/>
              <a:buNone/>
            </a:pPr>
            <a:endParaRPr sz="2400" b="0" i="0" u="none" strike="noStrike" cap="none" baseline="0">
              <a:solidFill>
                <a:srgbClr val="003366"/>
              </a:solidFill>
              <a:latin typeface="Times New Roman"/>
              <a:ea typeface="Times New Roman"/>
              <a:cs typeface="Times New Roman"/>
              <a:sym typeface="Times New Roman"/>
            </a:endParaRPr>
          </a:p>
          <a:p>
            <a:pPr marL="342900" marR="0" lvl="0" indent="-190500" algn="l" rtl="0">
              <a:spcBef>
                <a:spcPts val="480"/>
              </a:spcBef>
              <a:spcAft>
                <a:spcPts val="0"/>
              </a:spcAft>
              <a:buClr>
                <a:schemeClr val="dk1"/>
              </a:buClr>
              <a:buFont typeface="Arial"/>
              <a:buNone/>
            </a:pPr>
            <a:endParaRPr sz="2400" b="0" i="0" u="none" strike="noStrike" cap="none" baseline="0">
              <a:solidFill>
                <a:srgbClr val="003366"/>
              </a:solidFill>
              <a:latin typeface="Times New Roman"/>
              <a:ea typeface="Times New Roman"/>
              <a:cs typeface="Times New Roman"/>
              <a:sym typeface="Times New Roman"/>
            </a:endParaRPr>
          </a:p>
        </p:txBody>
      </p:sp>
    </p:spTree>
  </p:cSld>
  <p:clrMapOvr>
    <a:masterClrMapping/>
  </p:clrMapOvr>
  <p:transition spd="slow">
    <p:cu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Shape 201"/>
          <p:cNvSpPr txBox="1">
            <a:spLocks noGrp="1"/>
          </p:cNvSpPr>
          <p:nvPr>
            <p:ph type="title"/>
          </p:nvPr>
        </p:nvSpPr>
        <p:spPr>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Times New Roman"/>
              <a:buNone/>
            </a:pPr>
            <a:r>
              <a:rPr lang="en-US" sz="3200" b="0" i="0" u="none" strike="noStrike" cap="none" baseline="0">
                <a:solidFill>
                  <a:schemeClr val="dk2"/>
                </a:solidFill>
                <a:latin typeface="Times New Roman"/>
                <a:ea typeface="Times New Roman"/>
                <a:cs typeface="Times New Roman"/>
                <a:sym typeface="Times New Roman"/>
              </a:rPr>
              <a:t>Time/current characteristics of an HRC fuse and MCCB</a:t>
            </a:r>
            <a:r>
              <a:rPr lang="en-US" sz="4000" b="0" i="0" u="none" strike="noStrike" cap="none" baseline="0">
                <a:solidFill>
                  <a:schemeClr val="dk2"/>
                </a:solidFill>
                <a:latin typeface="Arial"/>
                <a:ea typeface="Arial"/>
                <a:cs typeface="Arial"/>
                <a:sym typeface="Arial"/>
              </a:rPr>
              <a:t> </a:t>
            </a:r>
          </a:p>
        </p:txBody>
      </p:sp>
      <p:pic>
        <p:nvPicPr>
          <p:cNvPr id="202" name="Shape 202"/>
          <p:cNvPicPr preferRelativeResize="0"/>
          <p:nvPr/>
        </p:nvPicPr>
        <p:blipFill rotWithShape="1">
          <a:blip r:embed="rId3"/>
          <a:srcRect/>
          <a:stretch/>
        </p:blipFill>
        <p:spPr>
          <a:xfrm>
            <a:off x="1524000" y="1447800"/>
            <a:ext cx="5791200" cy="4876799"/>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Shape 207"/>
          <p:cNvSpPr txBox="1">
            <a:spLocks noGrp="1"/>
          </p:cNvSpPr>
          <p:nvPr>
            <p:ph type="title"/>
          </p:nvPr>
        </p:nvSpPr>
        <p:spPr>
          <a:xfrm>
            <a:off x="457200" y="274637"/>
            <a:ext cx="8229600" cy="868362"/>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Times New Roman"/>
              <a:buNone/>
            </a:pPr>
            <a:r>
              <a:rPr lang="en-US" sz="3200" b="0" i="0" u="none" strike="noStrike" cap="none" baseline="0">
                <a:solidFill>
                  <a:schemeClr val="dk2"/>
                </a:solidFill>
                <a:latin typeface="Times New Roman"/>
                <a:ea typeface="Times New Roman"/>
                <a:cs typeface="Times New Roman"/>
                <a:sym typeface="Times New Roman"/>
              </a:rPr>
              <a:t>ARC CHUTE</a:t>
            </a:r>
          </a:p>
        </p:txBody>
      </p:sp>
      <p:pic>
        <p:nvPicPr>
          <p:cNvPr id="208" name="Shape 208"/>
          <p:cNvPicPr preferRelativeResize="0"/>
          <p:nvPr/>
        </p:nvPicPr>
        <p:blipFill rotWithShape="1">
          <a:blip r:embed="rId3"/>
          <a:srcRect/>
          <a:stretch/>
        </p:blipFill>
        <p:spPr>
          <a:xfrm>
            <a:off x="914400" y="1295400"/>
            <a:ext cx="7239000" cy="4845050"/>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Shape 213"/>
          <p:cNvSpPr txBox="1">
            <a:spLocks noGrp="1"/>
          </p:cNvSpPr>
          <p:nvPr>
            <p:ph type="title"/>
          </p:nvPr>
        </p:nvSpPr>
        <p:spPr>
          <a:xfrm>
            <a:off x="457200" y="274637"/>
            <a:ext cx="8229600" cy="715962"/>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Times New Roman"/>
              <a:buNone/>
            </a:pPr>
            <a:r>
              <a:rPr lang="en-US" sz="3200" b="0" i="0" u="none" strike="noStrike" cap="none" baseline="0">
                <a:solidFill>
                  <a:schemeClr val="dk2"/>
                </a:solidFill>
                <a:latin typeface="Times New Roman"/>
                <a:ea typeface="Times New Roman"/>
                <a:cs typeface="Times New Roman"/>
                <a:sym typeface="Times New Roman"/>
              </a:rPr>
              <a:t>ARC EXTINCTION</a:t>
            </a:r>
          </a:p>
        </p:txBody>
      </p:sp>
      <p:sp>
        <p:nvSpPr>
          <p:cNvPr id="214" name="Shape 214"/>
          <p:cNvSpPr txBox="1">
            <a:spLocks noGrp="1"/>
          </p:cNvSpPr>
          <p:nvPr>
            <p:ph sz="quarter" idx="1"/>
          </p:nvPr>
        </p:nvSpPr>
        <p:spPr>
          <a:xfrm>
            <a:off x="457200" y="990600"/>
            <a:ext cx="8229600" cy="5135561"/>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dk1"/>
              </a:buClr>
              <a:buSzPct val="100000"/>
              <a:buFont typeface="Times New Roman"/>
              <a:buChar char="•"/>
            </a:pPr>
            <a:r>
              <a:rPr lang="en-US" sz="2800" b="0" i="0" u="none" strike="noStrike" cap="none" baseline="0">
                <a:solidFill>
                  <a:schemeClr val="dk1"/>
                </a:solidFill>
                <a:latin typeface="Times New Roman"/>
                <a:ea typeface="Times New Roman"/>
                <a:cs typeface="Times New Roman"/>
                <a:sym typeface="Times New Roman"/>
              </a:rPr>
              <a:t>Air alone is used alone to extinguish the arc. </a:t>
            </a:r>
          </a:p>
          <a:p>
            <a:pPr marL="342900" marR="0" lvl="0" indent="-342900" algn="l" rtl="0">
              <a:lnSpc>
                <a:spcPct val="100000"/>
              </a:lnSpc>
              <a:spcBef>
                <a:spcPts val="560"/>
              </a:spcBef>
              <a:spcAft>
                <a:spcPts val="0"/>
              </a:spcAft>
              <a:buClr>
                <a:schemeClr val="dk1"/>
              </a:buClr>
              <a:buFont typeface="Arial"/>
              <a:buNone/>
            </a:pPr>
            <a:endParaRPr sz="2800" b="0" i="0" u="none" strike="noStrike" cap="none" baseline="0">
              <a:solidFill>
                <a:schemeClr val="dk1"/>
              </a:solidFill>
              <a:latin typeface="Times New Roman"/>
              <a:ea typeface="Times New Roman"/>
              <a:cs typeface="Times New Roman"/>
              <a:sym typeface="Times New Roman"/>
            </a:endParaRPr>
          </a:p>
          <a:p>
            <a:pPr marL="342900" marR="0" lvl="0" indent="-342900" algn="l" rtl="0">
              <a:lnSpc>
                <a:spcPct val="100000"/>
              </a:lnSpc>
              <a:spcBef>
                <a:spcPts val="560"/>
              </a:spcBef>
              <a:spcAft>
                <a:spcPts val="0"/>
              </a:spcAft>
              <a:buClr>
                <a:schemeClr val="dk1"/>
              </a:buClr>
              <a:buSzPct val="100000"/>
              <a:buFont typeface="Times New Roman"/>
              <a:buChar char="•"/>
            </a:pPr>
            <a:r>
              <a:rPr lang="en-US" sz="2800" b="0" i="0" u="none" strike="noStrike" cap="none" baseline="0">
                <a:solidFill>
                  <a:schemeClr val="dk1"/>
                </a:solidFill>
                <a:latin typeface="Times New Roman"/>
                <a:ea typeface="Times New Roman"/>
                <a:cs typeface="Times New Roman"/>
                <a:sym typeface="Times New Roman"/>
              </a:rPr>
              <a:t>Arc Splitting plates - arc resistant ceramic material </a:t>
            </a:r>
          </a:p>
          <a:p>
            <a:pPr marL="342900" marR="0" lvl="0" indent="-165100" algn="l" rtl="0">
              <a:lnSpc>
                <a:spcPct val="100000"/>
              </a:lnSpc>
              <a:spcBef>
                <a:spcPts val="560"/>
              </a:spcBef>
              <a:spcAft>
                <a:spcPts val="0"/>
              </a:spcAft>
              <a:buClr>
                <a:schemeClr val="dk1"/>
              </a:buClr>
              <a:buFont typeface="Arial"/>
              <a:buNone/>
            </a:pPr>
            <a:endParaRPr sz="2800" b="0" i="0" u="none" strike="noStrike" cap="none" baseline="0">
              <a:solidFill>
                <a:schemeClr val="dk1"/>
              </a:solidFill>
              <a:latin typeface="Times New Roman"/>
              <a:ea typeface="Times New Roman"/>
              <a:cs typeface="Times New Roman"/>
              <a:sym typeface="Times New Roman"/>
            </a:endParaRPr>
          </a:p>
          <a:p>
            <a:pPr marL="342900" marR="0" lvl="0" indent="-342900" algn="l" rtl="0">
              <a:lnSpc>
                <a:spcPct val="100000"/>
              </a:lnSpc>
              <a:spcBef>
                <a:spcPts val="560"/>
              </a:spcBef>
              <a:spcAft>
                <a:spcPts val="0"/>
              </a:spcAft>
              <a:buClr>
                <a:schemeClr val="dk1"/>
              </a:buClr>
              <a:buSzPct val="100000"/>
              <a:buFont typeface="Times New Roman"/>
              <a:buChar char="•"/>
            </a:pPr>
            <a:r>
              <a:rPr lang="en-US" sz="2800" b="0" i="0" u="none" strike="noStrike" cap="none" baseline="0">
                <a:solidFill>
                  <a:schemeClr val="dk1"/>
                </a:solidFill>
                <a:latin typeface="Times New Roman"/>
                <a:ea typeface="Times New Roman"/>
                <a:cs typeface="Times New Roman"/>
                <a:sym typeface="Times New Roman"/>
              </a:rPr>
              <a:t>Magnetic blowout coils deflect the arc into the arc chute.</a:t>
            </a:r>
          </a:p>
          <a:p>
            <a:pPr marL="342900" marR="0" lvl="0" indent="-165100" algn="just" rtl="0">
              <a:lnSpc>
                <a:spcPct val="100000"/>
              </a:lnSpc>
              <a:spcBef>
                <a:spcPts val="560"/>
              </a:spcBef>
              <a:spcAft>
                <a:spcPts val="0"/>
              </a:spcAft>
              <a:buClr>
                <a:schemeClr val="dk1"/>
              </a:buClr>
              <a:buFont typeface="Arial"/>
              <a:buNone/>
            </a:pPr>
            <a:endParaRPr sz="2800" b="0" i="0" u="none" strike="noStrike" cap="none" baseline="0">
              <a:solidFill>
                <a:schemeClr val="dk1"/>
              </a:solidFill>
              <a:latin typeface="Times New Roman"/>
              <a:ea typeface="Times New Roman"/>
              <a:cs typeface="Times New Roman"/>
              <a:sym typeface="Times New Roman"/>
            </a:endParaRPr>
          </a:p>
          <a:p>
            <a:pPr marL="342900" marR="0" lvl="0" indent="-342900" algn="just" rtl="0">
              <a:lnSpc>
                <a:spcPct val="100000"/>
              </a:lnSpc>
              <a:spcBef>
                <a:spcPts val="560"/>
              </a:spcBef>
              <a:spcAft>
                <a:spcPts val="0"/>
              </a:spcAft>
              <a:buClr>
                <a:schemeClr val="dk1"/>
              </a:buClr>
              <a:buSzPct val="100000"/>
              <a:buFont typeface="Times New Roman"/>
              <a:buChar char="•"/>
            </a:pPr>
            <a:r>
              <a:rPr lang="en-US" sz="2800" b="0" i="0" u="none" strike="noStrike" cap="none" baseline="0">
                <a:solidFill>
                  <a:schemeClr val="dk1"/>
                </a:solidFill>
                <a:latin typeface="Times New Roman"/>
                <a:ea typeface="Times New Roman"/>
                <a:cs typeface="Times New Roman"/>
                <a:sym typeface="Times New Roman"/>
              </a:rPr>
              <a:t>Contact opening times ~ 0.5 ms </a:t>
            </a:r>
          </a:p>
          <a:p>
            <a:pPr marL="342900" marR="0" lvl="0" indent="-342900" algn="just" rtl="0">
              <a:lnSpc>
                <a:spcPct val="100000"/>
              </a:lnSpc>
              <a:spcBef>
                <a:spcPts val="560"/>
              </a:spcBef>
              <a:spcAft>
                <a:spcPts val="0"/>
              </a:spcAft>
              <a:buClr>
                <a:schemeClr val="dk1"/>
              </a:buClr>
              <a:buSzPct val="100000"/>
              <a:buFont typeface="Times New Roman"/>
              <a:buChar char="•"/>
            </a:pPr>
            <a:r>
              <a:rPr lang="en-US" sz="2800" b="0" i="0" u="none" strike="noStrike" cap="none" baseline="0">
                <a:solidFill>
                  <a:schemeClr val="dk1"/>
                </a:solidFill>
                <a:latin typeface="Times New Roman"/>
                <a:ea typeface="Times New Roman"/>
                <a:cs typeface="Times New Roman"/>
                <a:sym typeface="Times New Roman"/>
              </a:rPr>
              <a:t>Total fault clearance time ~ 8 ms</a:t>
            </a:r>
          </a:p>
          <a:p>
            <a:pPr marL="342900" marR="0" lvl="0" indent="-165100" algn="l" rtl="0">
              <a:spcBef>
                <a:spcPts val="560"/>
              </a:spcBef>
              <a:spcAft>
                <a:spcPts val="0"/>
              </a:spcAft>
              <a:buClr>
                <a:schemeClr val="dk1"/>
              </a:buClr>
              <a:buFont typeface="Arial"/>
              <a:buNone/>
            </a:pPr>
            <a:endParaRPr sz="2800" b="0" i="0" u="none" strike="noStrike" cap="none" baseline="0">
              <a:solidFill>
                <a:schemeClr val="dk1"/>
              </a:solidFill>
              <a:latin typeface="Times New Roman"/>
              <a:ea typeface="Times New Roman"/>
              <a:cs typeface="Times New Roman"/>
              <a:sym typeface="Times New Roman"/>
            </a:endParaRPr>
          </a:p>
        </p:txBody>
      </p:sp>
    </p:spTree>
  </p:cSld>
  <p:clrMapOvr>
    <a:masterClrMapping/>
  </p:clrMapOvr>
  <p:transition spd="slow">
    <p:cu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Shape 219"/>
          <p:cNvSpPr txBox="1">
            <a:spLocks noGrp="1"/>
          </p:cNvSpPr>
          <p:nvPr>
            <p:ph type="title"/>
          </p:nvPr>
        </p:nvSpPr>
        <p:spPr>
          <a:xfrm>
            <a:off x="457200" y="274637"/>
            <a:ext cx="8229600" cy="715962"/>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Times New Roman"/>
              <a:buNone/>
            </a:pPr>
            <a:r>
              <a:rPr lang="en-US" sz="3200" b="0" i="0" u="none" strike="noStrike" cap="none" baseline="0">
                <a:solidFill>
                  <a:schemeClr val="dk2"/>
                </a:solidFill>
                <a:latin typeface="Times New Roman"/>
                <a:ea typeface="Times New Roman"/>
                <a:cs typeface="Times New Roman"/>
                <a:sym typeface="Times New Roman"/>
              </a:rPr>
              <a:t>INTERNAL VIEW</a:t>
            </a:r>
          </a:p>
        </p:txBody>
      </p:sp>
      <p:pic>
        <p:nvPicPr>
          <p:cNvPr id="220" name="Shape 220"/>
          <p:cNvPicPr preferRelativeResize="0"/>
          <p:nvPr/>
        </p:nvPicPr>
        <p:blipFill rotWithShape="1">
          <a:blip r:embed="rId3"/>
          <a:srcRect/>
          <a:stretch/>
        </p:blipFill>
        <p:spPr>
          <a:xfrm>
            <a:off x="381000" y="1066800"/>
            <a:ext cx="7848599" cy="5333999"/>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Shape 225"/>
          <p:cNvSpPr txBox="1">
            <a:spLocks noGrp="1"/>
          </p:cNvSpPr>
          <p:nvPr>
            <p:ph type="title"/>
          </p:nvPr>
        </p:nvSpPr>
        <p:spPr>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Times New Roman"/>
              <a:buNone/>
            </a:pPr>
            <a:r>
              <a:rPr lang="en-US" sz="3200" b="0" i="0" u="none" strike="noStrike" cap="none" baseline="0">
                <a:solidFill>
                  <a:schemeClr val="dk2"/>
                </a:solidFill>
                <a:latin typeface="Times New Roman"/>
                <a:ea typeface="Times New Roman"/>
                <a:cs typeface="Times New Roman"/>
                <a:sym typeface="Times New Roman"/>
              </a:rPr>
              <a:t>SOLID STATE TRIP (OR)ELECTRONIC TRIP</a:t>
            </a:r>
          </a:p>
        </p:txBody>
      </p:sp>
      <p:pic>
        <p:nvPicPr>
          <p:cNvPr id="226" name="Shape 226"/>
          <p:cNvPicPr preferRelativeResize="0"/>
          <p:nvPr/>
        </p:nvPicPr>
        <p:blipFill rotWithShape="1">
          <a:blip r:embed="rId3"/>
          <a:srcRect/>
          <a:stretch/>
        </p:blipFill>
        <p:spPr>
          <a:xfrm>
            <a:off x="838200" y="1447800"/>
            <a:ext cx="7239000" cy="4495800"/>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231" name="Shape 231"/>
          <p:cNvSpPr txBox="1">
            <a:spLocks noGrp="1"/>
          </p:cNvSpPr>
          <p:nvPr>
            <p:ph type="title"/>
          </p:nvPr>
        </p:nvSpPr>
        <p:spPr>
          <a:xfrm>
            <a:off x="457200" y="274637"/>
            <a:ext cx="8229600" cy="639762"/>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Times New Roman"/>
              <a:buNone/>
            </a:pPr>
            <a:r>
              <a:rPr lang="en-US" sz="2800" b="0" i="0" u="none" strike="noStrike" cap="none" baseline="0">
                <a:solidFill>
                  <a:schemeClr val="dk2"/>
                </a:solidFill>
                <a:latin typeface="Times New Roman"/>
                <a:ea typeface="Times New Roman"/>
                <a:cs typeface="Times New Roman"/>
                <a:sym typeface="Times New Roman"/>
              </a:rPr>
              <a:t>CHOOSING  AN  MCB</a:t>
            </a:r>
            <a:r>
              <a:rPr lang="en-US" sz="4000" b="0" i="0" u="none" strike="noStrike" cap="none" baseline="0">
                <a:solidFill>
                  <a:schemeClr val="dk2"/>
                </a:solidFill>
                <a:latin typeface="Arial"/>
                <a:ea typeface="Arial"/>
                <a:cs typeface="Arial"/>
                <a:sym typeface="Arial"/>
              </a:rPr>
              <a:t> </a:t>
            </a:r>
          </a:p>
        </p:txBody>
      </p:sp>
      <p:sp>
        <p:nvSpPr>
          <p:cNvPr id="232" name="Shape 232"/>
          <p:cNvSpPr txBox="1">
            <a:spLocks noGrp="1"/>
          </p:cNvSpPr>
          <p:nvPr>
            <p:ph sz="quarter" idx="1"/>
          </p:nvPr>
        </p:nvSpPr>
        <p:spPr>
          <a:xfrm>
            <a:off x="609600" y="1219200"/>
            <a:ext cx="8077199" cy="5638800"/>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dk1"/>
              </a:buClr>
              <a:buSzPct val="100000"/>
              <a:buFont typeface="Times New Roman"/>
              <a:buChar char="➢"/>
            </a:pPr>
            <a:r>
              <a:rPr lang="en-US" sz="2400" b="1" i="0" u="none" strike="noStrike" cap="none" baseline="0">
                <a:solidFill>
                  <a:schemeClr val="dk1"/>
                </a:solidFill>
                <a:latin typeface="Times New Roman"/>
                <a:ea typeface="Times New Roman"/>
                <a:cs typeface="Times New Roman"/>
                <a:sym typeface="Times New Roman"/>
              </a:rPr>
              <a:t>Standard</a:t>
            </a:r>
            <a:r>
              <a:rPr lang="en-US" sz="2400" b="0" i="0" u="none" strike="noStrike" cap="none" baseline="0">
                <a:solidFill>
                  <a:schemeClr val="dk1"/>
                </a:solidFill>
                <a:latin typeface="Times New Roman"/>
                <a:ea typeface="Times New Roman"/>
                <a:cs typeface="Times New Roman"/>
                <a:sym typeface="Times New Roman"/>
              </a:rPr>
              <a:t> to which the MCB conforms. </a:t>
            </a:r>
          </a:p>
          <a:p>
            <a:pPr marL="1600200" marR="0" lvl="3" indent="-228600" algn="l" rtl="0">
              <a:lnSpc>
                <a:spcPct val="100000"/>
              </a:lnSpc>
              <a:spcBef>
                <a:spcPts val="480"/>
              </a:spcBef>
              <a:spcAft>
                <a:spcPts val="0"/>
              </a:spcAft>
              <a:buClr>
                <a:schemeClr val="dk1"/>
              </a:buClr>
              <a:buSzPct val="100000"/>
              <a:buFont typeface="Times New Roman"/>
              <a:buChar char="➢"/>
            </a:pPr>
            <a:r>
              <a:rPr lang="en-US" sz="2400" b="0" i="0" u="none" strike="noStrike" cap="none" baseline="0">
                <a:solidFill>
                  <a:schemeClr val="dk1"/>
                </a:solidFill>
                <a:latin typeface="Times New Roman"/>
                <a:ea typeface="Times New Roman"/>
                <a:cs typeface="Times New Roman"/>
                <a:sym typeface="Times New Roman"/>
              </a:rPr>
              <a:t>International Standards such as IEC 947, IEC 60898-1 </a:t>
            </a:r>
          </a:p>
          <a:p>
            <a:pPr marL="1600200" marR="0" lvl="3" indent="-228600" algn="l" rtl="0">
              <a:lnSpc>
                <a:spcPct val="100000"/>
              </a:lnSpc>
              <a:spcBef>
                <a:spcPts val="480"/>
              </a:spcBef>
              <a:spcAft>
                <a:spcPts val="0"/>
              </a:spcAft>
              <a:buClr>
                <a:schemeClr val="dk1"/>
              </a:buClr>
              <a:buFont typeface="Arial"/>
              <a:buNone/>
            </a:pPr>
            <a:endParaRPr sz="2400" b="0" i="0" u="none" strike="noStrike" cap="none" baseline="0">
              <a:solidFill>
                <a:schemeClr val="dk1"/>
              </a:solidFill>
              <a:latin typeface="Times New Roman"/>
              <a:ea typeface="Times New Roman"/>
              <a:cs typeface="Times New Roman"/>
              <a:sym typeface="Times New Roman"/>
            </a:endParaRPr>
          </a:p>
          <a:p>
            <a:pPr marL="342900" marR="0" lvl="0" indent="-342900" algn="l" rtl="0">
              <a:lnSpc>
                <a:spcPct val="100000"/>
              </a:lnSpc>
              <a:spcBef>
                <a:spcPts val="480"/>
              </a:spcBef>
              <a:spcAft>
                <a:spcPts val="0"/>
              </a:spcAft>
              <a:buClr>
                <a:schemeClr val="dk1"/>
              </a:buClr>
              <a:buSzPct val="100000"/>
              <a:buFont typeface="Times New Roman"/>
              <a:buChar char="➢"/>
            </a:pPr>
            <a:r>
              <a:rPr lang="en-US" sz="2400" b="1" i="0" u="none" strike="noStrike" cap="none" baseline="0">
                <a:solidFill>
                  <a:schemeClr val="dk1"/>
                </a:solidFill>
                <a:latin typeface="Times New Roman"/>
                <a:ea typeface="Times New Roman"/>
                <a:cs typeface="Times New Roman"/>
                <a:sym typeface="Times New Roman"/>
              </a:rPr>
              <a:t>Current rating</a:t>
            </a:r>
            <a:r>
              <a:rPr lang="en-US" sz="2400" b="0" i="0" u="none" strike="noStrike" cap="none" baseline="0">
                <a:solidFill>
                  <a:schemeClr val="dk1"/>
                </a:solidFill>
                <a:latin typeface="Times New Roman"/>
                <a:ea typeface="Times New Roman"/>
                <a:cs typeface="Times New Roman"/>
                <a:sym typeface="Times New Roman"/>
              </a:rPr>
              <a:t> - maximum current that it will carry continuously without tripping. </a:t>
            </a:r>
          </a:p>
          <a:p>
            <a:pPr marL="342900" marR="0" lvl="0" indent="-190500" algn="l" rtl="0">
              <a:lnSpc>
                <a:spcPct val="100000"/>
              </a:lnSpc>
              <a:spcBef>
                <a:spcPts val="480"/>
              </a:spcBef>
              <a:spcAft>
                <a:spcPts val="0"/>
              </a:spcAft>
              <a:buClr>
                <a:schemeClr val="dk1"/>
              </a:buClr>
              <a:buFont typeface="Arial"/>
              <a:buNone/>
            </a:pPr>
            <a:endParaRPr sz="2400" b="0" i="0" u="none" strike="noStrike" cap="none" baseline="0">
              <a:solidFill>
                <a:schemeClr val="dk1"/>
              </a:solidFill>
              <a:latin typeface="Times New Roman"/>
              <a:ea typeface="Times New Roman"/>
              <a:cs typeface="Times New Roman"/>
              <a:sym typeface="Times New Roman"/>
            </a:endParaRPr>
          </a:p>
          <a:p>
            <a:pPr marL="342900" marR="0" lvl="0" indent="-342900" algn="l" rtl="0">
              <a:lnSpc>
                <a:spcPct val="100000"/>
              </a:lnSpc>
              <a:spcBef>
                <a:spcPts val="480"/>
              </a:spcBef>
              <a:spcAft>
                <a:spcPts val="0"/>
              </a:spcAft>
              <a:buClr>
                <a:schemeClr val="dk1"/>
              </a:buClr>
              <a:buSzPct val="100000"/>
              <a:buFont typeface="Times New Roman"/>
              <a:buChar char="➢"/>
            </a:pPr>
            <a:r>
              <a:rPr lang="en-US" sz="2400" b="1" i="0" u="none" strike="noStrike" cap="none" baseline="0">
                <a:solidFill>
                  <a:schemeClr val="dk1"/>
                </a:solidFill>
                <a:latin typeface="Times New Roman"/>
                <a:ea typeface="Times New Roman"/>
                <a:cs typeface="Times New Roman"/>
                <a:sym typeface="Times New Roman"/>
              </a:rPr>
              <a:t>Trip characteristic</a:t>
            </a:r>
          </a:p>
          <a:p>
            <a:pPr marL="342900" marR="0" lvl="0" indent="-342900" algn="l" rtl="0">
              <a:lnSpc>
                <a:spcPct val="100000"/>
              </a:lnSpc>
              <a:spcBef>
                <a:spcPts val="480"/>
              </a:spcBef>
              <a:spcAft>
                <a:spcPts val="0"/>
              </a:spcAft>
              <a:buClr>
                <a:schemeClr val="dk1"/>
              </a:buClr>
              <a:buSzPct val="100000"/>
              <a:buFont typeface="Times New Roman"/>
              <a:buChar char="➢"/>
            </a:pPr>
            <a:r>
              <a:rPr lang="en-US" sz="2400" b="0" i="0" u="none" strike="noStrike" cap="none" baseline="0">
                <a:solidFill>
                  <a:schemeClr val="dk1"/>
                </a:solidFill>
                <a:latin typeface="Times New Roman"/>
                <a:ea typeface="Times New Roman"/>
                <a:cs typeface="Times New Roman"/>
                <a:sym typeface="Times New Roman"/>
              </a:rPr>
              <a:t>Type B - 3 and 5 time full load current </a:t>
            </a:r>
          </a:p>
          <a:p>
            <a:pPr marL="342900" marR="0" lvl="0" indent="-342900" algn="l" rtl="0">
              <a:lnSpc>
                <a:spcPct val="100000"/>
              </a:lnSpc>
              <a:spcBef>
                <a:spcPts val="480"/>
              </a:spcBef>
              <a:spcAft>
                <a:spcPts val="0"/>
              </a:spcAft>
              <a:buClr>
                <a:schemeClr val="dk1"/>
              </a:buClr>
              <a:buSzPct val="100000"/>
              <a:buFont typeface="Times New Roman"/>
              <a:buChar char="➢"/>
            </a:pPr>
            <a:r>
              <a:rPr lang="en-US" sz="2400" b="0" i="0" u="none" strike="noStrike" cap="none" baseline="0">
                <a:solidFill>
                  <a:schemeClr val="dk1"/>
                </a:solidFill>
                <a:latin typeface="Times New Roman"/>
                <a:ea typeface="Times New Roman"/>
                <a:cs typeface="Times New Roman"/>
                <a:sym typeface="Times New Roman"/>
              </a:rPr>
              <a:t>Type C - 5 and 10 times full load current </a:t>
            </a:r>
          </a:p>
          <a:p>
            <a:pPr marL="342900" marR="0" lvl="0" indent="-342900" algn="l" rtl="0">
              <a:lnSpc>
                <a:spcPct val="100000"/>
              </a:lnSpc>
              <a:spcBef>
                <a:spcPts val="480"/>
              </a:spcBef>
              <a:spcAft>
                <a:spcPts val="0"/>
              </a:spcAft>
              <a:buClr>
                <a:schemeClr val="dk1"/>
              </a:buClr>
              <a:buSzPct val="100000"/>
              <a:buFont typeface="Times New Roman"/>
              <a:buChar char="➢"/>
            </a:pPr>
            <a:r>
              <a:rPr lang="en-US" sz="2400" b="0" i="0" u="none" strike="noStrike" cap="none" baseline="0">
                <a:solidFill>
                  <a:schemeClr val="dk1"/>
                </a:solidFill>
                <a:latin typeface="Times New Roman"/>
                <a:ea typeface="Times New Roman"/>
                <a:cs typeface="Times New Roman"/>
                <a:sym typeface="Times New Roman"/>
              </a:rPr>
              <a:t>Type D - 10 and 20 times full load current </a:t>
            </a:r>
          </a:p>
          <a:p>
            <a:pPr marL="342900" marR="0" lvl="0" indent="-190500" algn="l" rtl="0">
              <a:lnSpc>
                <a:spcPct val="100000"/>
              </a:lnSpc>
              <a:spcBef>
                <a:spcPts val="480"/>
              </a:spcBef>
              <a:spcAft>
                <a:spcPts val="0"/>
              </a:spcAft>
              <a:buClr>
                <a:schemeClr val="dk1"/>
              </a:buClr>
              <a:buFont typeface="Arial"/>
              <a:buNone/>
            </a:pPr>
            <a:endParaRPr sz="2400" b="0" i="0" u="none" strike="noStrike" cap="none" baseline="0">
              <a:solidFill>
                <a:schemeClr val="dk1"/>
              </a:solidFill>
              <a:latin typeface="Times New Roman"/>
              <a:ea typeface="Times New Roman"/>
              <a:cs typeface="Times New Roman"/>
              <a:sym typeface="Times New Roman"/>
            </a:endParaRPr>
          </a:p>
          <a:p>
            <a:pPr marL="342900" marR="0" lvl="0" indent="-342900" algn="l" rtl="0">
              <a:lnSpc>
                <a:spcPct val="100000"/>
              </a:lnSpc>
              <a:spcBef>
                <a:spcPts val="480"/>
              </a:spcBef>
              <a:spcAft>
                <a:spcPts val="0"/>
              </a:spcAft>
              <a:buClr>
                <a:schemeClr val="dk1"/>
              </a:buClr>
              <a:buSzPct val="100000"/>
              <a:buFont typeface="Times New Roman"/>
              <a:buChar char="➢"/>
            </a:pPr>
            <a:r>
              <a:rPr lang="en-US" sz="2400" b="1" i="0" u="none" strike="noStrike" cap="none" baseline="0">
                <a:solidFill>
                  <a:schemeClr val="dk1"/>
                </a:solidFill>
                <a:latin typeface="Times New Roman"/>
                <a:ea typeface="Times New Roman"/>
                <a:cs typeface="Times New Roman"/>
                <a:sym typeface="Times New Roman"/>
              </a:rPr>
              <a:t>Breaking capacity</a:t>
            </a:r>
            <a:r>
              <a:rPr lang="en-US" sz="2400" b="0" i="0" u="none" strike="noStrike" cap="none" baseline="0">
                <a:solidFill>
                  <a:schemeClr val="dk1"/>
                </a:solidFill>
                <a:latin typeface="Times New Roman"/>
                <a:ea typeface="Times New Roman"/>
                <a:cs typeface="Times New Roman"/>
                <a:sym typeface="Times New Roman"/>
              </a:rPr>
              <a:t>. </a:t>
            </a:r>
          </a:p>
          <a:p>
            <a:pPr marL="342900" marR="0" lvl="0" indent="-190500" algn="l" rtl="0">
              <a:spcBef>
                <a:spcPts val="480"/>
              </a:spcBef>
              <a:spcAft>
                <a:spcPts val="0"/>
              </a:spcAft>
              <a:buClr>
                <a:schemeClr val="dk1"/>
              </a:buClr>
              <a:buFont typeface="Arial"/>
              <a:buNone/>
            </a:pPr>
            <a:endParaRPr sz="2400" b="0" i="0" u="none" strike="noStrike" cap="none" baseline="0">
              <a:solidFill>
                <a:schemeClr val="dk1"/>
              </a:solidFill>
              <a:latin typeface="Times New Roman"/>
              <a:ea typeface="Times New Roman"/>
              <a:cs typeface="Times New Roman"/>
              <a:sym typeface="Times New Roman"/>
            </a:endParaRPr>
          </a:p>
        </p:txBody>
      </p:sp>
      <p:pic>
        <p:nvPicPr>
          <p:cNvPr id="233" name="Shape 233"/>
          <p:cNvPicPr preferRelativeResize="0"/>
          <p:nvPr/>
        </p:nvPicPr>
        <p:blipFill rotWithShape="1">
          <a:blip r:embed="rId3"/>
          <a:srcRect/>
          <a:stretch/>
        </p:blipFill>
        <p:spPr>
          <a:xfrm>
            <a:off x="6248400" y="3352800"/>
            <a:ext cx="2895600" cy="3505200"/>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Shape 238"/>
          <p:cNvSpPr txBox="1">
            <a:spLocks noGrp="1"/>
          </p:cNvSpPr>
          <p:nvPr>
            <p:ph type="title"/>
          </p:nvPr>
        </p:nvSpPr>
        <p:spPr>
          <a:xfrm>
            <a:off x="457200" y="274637"/>
            <a:ext cx="8229600" cy="639762"/>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Times New Roman"/>
              <a:buNone/>
            </a:pPr>
            <a:r>
              <a:rPr lang="en-US" sz="3200" b="0" i="0" u="none" strike="noStrike" cap="none" baseline="0">
                <a:solidFill>
                  <a:schemeClr val="dk2"/>
                </a:solidFill>
                <a:latin typeface="Times New Roman"/>
                <a:ea typeface="Times New Roman"/>
                <a:cs typeface="Times New Roman"/>
                <a:sym typeface="Times New Roman"/>
              </a:rPr>
              <a:t>Time/current characteristics</a:t>
            </a:r>
          </a:p>
        </p:txBody>
      </p:sp>
      <p:pic>
        <p:nvPicPr>
          <p:cNvPr id="239" name="Shape 239"/>
          <p:cNvPicPr preferRelativeResize="0"/>
          <p:nvPr/>
        </p:nvPicPr>
        <p:blipFill rotWithShape="1">
          <a:blip r:embed="rId3"/>
          <a:srcRect/>
          <a:stretch/>
        </p:blipFill>
        <p:spPr>
          <a:xfrm>
            <a:off x="1524000" y="914400"/>
            <a:ext cx="6629400" cy="5791200"/>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Shape 244"/>
          <p:cNvSpPr txBox="1">
            <a:spLocks noGrp="1"/>
          </p:cNvSpPr>
          <p:nvPr>
            <p:ph type="title"/>
          </p:nvPr>
        </p:nvSpPr>
        <p:spPr>
          <a:xfrm>
            <a:off x="457200" y="274637"/>
            <a:ext cx="8229600" cy="639762"/>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Times New Roman"/>
              <a:buNone/>
            </a:pPr>
            <a:r>
              <a:rPr lang="en-US" sz="3200" b="0" i="0" u="none" strike="noStrike" cap="none" baseline="0">
                <a:solidFill>
                  <a:schemeClr val="dk2"/>
                </a:solidFill>
                <a:latin typeface="Times New Roman"/>
                <a:ea typeface="Times New Roman"/>
                <a:cs typeface="Times New Roman"/>
                <a:sym typeface="Times New Roman"/>
              </a:rPr>
              <a:t>Modern MCCB with Adjustable Characteristics</a:t>
            </a:r>
          </a:p>
        </p:txBody>
      </p:sp>
      <p:pic>
        <p:nvPicPr>
          <p:cNvPr id="245" name="Shape 245"/>
          <p:cNvPicPr preferRelativeResize="0"/>
          <p:nvPr/>
        </p:nvPicPr>
        <p:blipFill rotWithShape="1">
          <a:blip r:embed="rId3"/>
          <a:srcRect/>
          <a:stretch/>
        </p:blipFill>
        <p:spPr>
          <a:xfrm>
            <a:off x="685800" y="1219200"/>
            <a:ext cx="7315200" cy="4876799"/>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0" name="Shape 250"/>
          <p:cNvSpPr txBox="1">
            <a:spLocks noGrp="1"/>
          </p:cNvSpPr>
          <p:nvPr>
            <p:ph type="title"/>
          </p:nvPr>
        </p:nvSpPr>
        <p:spPr>
          <a:xfrm>
            <a:off x="457200" y="274637"/>
            <a:ext cx="8229600" cy="715962"/>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Times New Roman"/>
              <a:buNone/>
            </a:pPr>
            <a:r>
              <a:rPr lang="en-US" sz="3200" b="0" i="0" u="none" strike="noStrike" cap="none" baseline="0">
                <a:solidFill>
                  <a:schemeClr val="dk2"/>
                </a:solidFill>
                <a:latin typeface="Times New Roman"/>
                <a:ea typeface="Times New Roman"/>
                <a:cs typeface="Times New Roman"/>
                <a:sym typeface="Times New Roman"/>
              </a:rPr>
              <a:t>MCB  AND  MCCB  COMPARISON</a:t>
            </a:r>
          </a:p>
        </p:txBody>
      </p:sp>
      <p:sp>
        <p:nvSpPr>
          <p:cNvPr id="251" name="Shape 251"/>
          <p:cNvSpPr txBox="1">
            <a:spLocks noGrp="1"/>
          </p:cNvSpPr>
          <p:nvPr>
            <p:ph sz="quarter" idx="1"/>
          </p:nvPr>
        </p:nvSpPr>
        <p:spPr>
          <a:prstGeom prst="rect">
            <a:avLst/>
          </a:prstGeom>
          <a:noFill/>
          <a:ln>
            <a:noFill/>
          </a:ln>
        </p:spPr>
        <p:txBody>
          <a:bodyPr lIns="91425" tIns="45700" rIns="91425" bIns="45700" anchor="t" anchorCtr="0">
            <a:noAutofit/>
          </a:bodyPr>
          <a:lstStyle/>
          <a:p>
            <a:pPr marL="342900" marR="0" lvl="0" indent="-342900" algn="l" rtl="0">
              <a:lnSpc>
                <a:spcPct val="90000"/>
              </a:lnSpc>
              <a:spcBef>
                <a:spcPts val="0"/>
              </a:spcBef>
              <a:spcAft>
                <a:spcPts val="0"/>
              </a:spcAft>
              <a:buClr>
                <a:schemeClr val="dk1"/>
              </a:buClr>
              <a:buSzPct val="100000"/>
              <a:buFont typeface="Times New Roman"/>
              <a:buChar char="•"/>
            </a:pPr>
            <a:r>
              <a:rPr lang="en-US" sz="2400" b="0" i="0" u="none" strike="noStrike" cap="none" baseline="0">
                <a:solidFill>
                  <a:schemeClr val="dk1"/>
                </a:solidFill>
                <a:latin typeface="Times New Roman"/>
                <a:ea typeface="Times New Roman"/>
                <a:cs typeface="Times New Roman"/>
                <a:sym typeface="Times New Roman"/>
              </a:rPr>
              <a:t>MCCB current ratings &gt; 100A - 2.5 kA </a:t>
            </a:r>
          </a:p>
          <a:p>
            <a:pPr marL="342900" marR="0" lvl="0" indent="-190500" algn="l" rtl="0">
              <a:lnSpc>
                <a:spcPct val="90000"/>
              </a:lnSpc>
              <a:spcBef>
                <a:spcPts val="480"/>
              </a:spcBef>
              <a:spcAft>
                <a:spcPts val="0"/>
              </a:spcAft>
              <a:buClr>
                <a:schemeClr val="dk1"/>
              </a:buClr>
              <a:buFont typeface="Arial"/>
              <a:buNone/>
            </a:pPr>
            <a:endParaRPr sz="2400" b="0" i="0" u="none" strike="noStrike" cap="none" baseline="0">
              <a:solidFill>
                <a:schemeClr val="dk1"/>
              </a:solidFill>
              <a:latin typeface="Times New Roman"/>
              <a:ea typeface="Times New Roman"/>
              <a:cs typeface="Times New Roman"/>
              <a:sym typeface="Times New Roman"/>
            </a:endParaRPr>
          </a:p>
          <a:p>
            <a:pPr marL="342900" marR="0" lvl="0" indent="-342900" algn="l" rtl="0">
              <a:lnSpc>
                <a:spcPct val="90000"/>
              </a:lnSpc>
              <a:spcBef>
                <a:spcPts val="480"/>
              </a:spcBef>
              <a:spcAft>
                <a:spcPts val="0"/>
              </a:spcAft>
              <a:buClr>
                <a:schemeClr val="dk1"/>
              </a:buClr>
              <a:buSzPct val="100000"/>
              <a:buFont typeface="Times New Roman"/>
              <a:buChar char="•"/>
            </a:pPr>
            <a:r>
              <a:rPr lang="en-US" sz="2400" b="0" i="0" u="none" strike="noStrike" cap="none" baseline="0">
                <a:solidFill>
                  <a:schemeClr val="dk1"/>
                </a:solidFill>
                <a:latin typeface="Times New Roman"/>
                <a:ea typeface="Times New Roman"/>
                <a:cs typeface="Times New Roman"/>
                <a:sym typeface="Times New Roman"/>
              </a:rPr>
              <a:t>MCB – 6, 10, 13, 16, 20, 25, 32, 40, 50, 63, 80 and 100 A </a:t>
            </a:r>
          </a:p>
          <a:p>
            <a:pPr marL="342900" marR="0" lvl="0" indent="-190500" algn="l" rtl="0">
              <a:lnSpc>
                <a:spcPct val="90000"/>
              </a:lnSpc>
              <a:spcBef>
                <a:spcPts val="480"/>
              </a:spcBef>
              <a:spcAft>
                <a:spcPts val="0"/>
              </a:spcAft>
              <a:buClr>
                <a:schemeClr val="dk1"/>
              </a:buClr>
              <a:buFont typeface="Arial"/>
              <a:buNone/>
            </a:pPr>
            <a:endParaRPr sz="2400" b="0" i="0" u="none" strike="noStrike" cap="none" baseline="0">
              <a:solidFill>
                <a:schemeClr val="dk1"/>
              </a:solidFill>
              <a:latin typeface="Times New Roman"/>
              <a:ea typeface="Times New Roman"/>
              <a:cs typeface="Times New Roman"/>
              <a:sym typeface="Times New Roman"/>
            </a:endParaRPr>
          </a:p>
          <a:p>
            <a:pPr marL="342900" marR="0" lvl="0" indent="-342900" algn="l" rtl="0">
              <a:lnSpc>
                <a:spcPct val="90000"/>
              </a:lnSpc>
              <a:spcBef>
                <a:spcPts val="480"/>
              </a:spcBef>
              <a:spcAft>
                <a:spcPts val="0"/>
              </a:spcAft>
              <a:buClr>
                <a:schemeClr val="dk1"/>
              </a:buClr>
              <a:buSzPct val="100000"/>
              <a:buFont typeface="Times New Roman"/>
              <a:buChar char="•"/>
            </a:pPr>
            <a:r>
              <a:rPr lang="en-US" sz="2400" b="0" i="0" u="none" strike="noStrike" cap="none" baseline="0">
                <a:solidFill>
                  <a:schemeClr val="dk1"/>
                </a:solidFill>
                <a:latin typeface="Times New Roman"/>
                <a:ea typeface="Times New Roman"/>
                <a:cs typeface="Times New Roman"/>
                <a:sym typeface="Times New Roman"/>
              </a:rPr>
              <a:t>The overall operating time may be adjustable in MCCB </a:t>
            </a:r>
          </a:p>
          <a:p>
            <a:pPr marL="342900" marR="0" lvl="0" indent="-190500" algn="l" rtl="0">
              <a:lnSpc>
                <a:spcPct val="90000"/>
              </a:lnSpc>
              <a:spcBef>
                <a:spcPts val="480"/>
              </a:spcBef>
              <a:spcAft>
                <a:spcPts val="0"/>
              </a:spcAft>
              <a:buClr>
                <a:schemeClr val="dk1"/>
              </a:buClr>
              <a:buFont typeface="Arial"/>
              <a:buNone/>
            </a:pPr>
            <a:endParaRPr sz="2400" b="0" i="0" u="none" strike="noStrike" cap="none" baseline="0">
              <a:solidFill>
                <a:schemeClr val="dk1"/>
              </a:solidFill>
              <a:latin typeface="Times New Roman"/>
              <a:ea typeface="Times New Roman"/>
              <a:cs typeface="Times New Roman"/>
              <a:sym typeface="Times New Roman"/>
            </a:endParaRPr>
          </a:p>
          <a:p>
            <a:pPr marL="342900" marR="0" lvl="0" indent="-342900" algn="l" rtl="0">
              <a:lnSpc>
                <a:spcPct val="90000"/>
              </a:lnSpc>
              <a:spcBef>
                <a:spcPts val="480"/>
              </a:spcBef>
              <a:spcAft>
                <a:spcPts val="0"/>
              </a:spcAft>
              <a:buClr>
                <a:schemeClr val="dk1"/>
              </a:buClr>
              <a:buSzPct val="100000"/>
              <a:buFont typeface="Times New Roman"/>
              <a:buChar char="•"/>
            </a:pPr>
            <a:r>
              <a:rPr lang="en-US" sz="2400" b="0" i="0" u="none" strike="noStrike" cap="none" baseline="0">
                <a:solidFill>
                  <a:schemeClr val="dk1"/>
                </a:solidFill>
                <a:latin typeface="Times New Roman"/>
                <a:ea typeface="Times New Roman"/>
                <a:cs typeface="Times New Roman"/>
                <a:sym typeface="Times New Roman"/>
              </a:rPr>
              <a:t>MCCB - positioned close to the power source than the MCBs.</a:t>
            </a:r>
          </a:p>
          <a:p>
            <a:pPr marL="342900" marR="0" lvl="0" indent="-190500" algn="l" rtl="0">
              <a:spcBef>
                <a:spcPts val="480"/>
              </a:spcBef>
              <a:spcAft>
                <a:spcPts val="0"/>
              </a:spcAft>
              <a:buClr>
                <a:schemeClr val="dk1"/>
              </a:buClr>
              <a:buFont typeface="Arial"/>
              <a:buNone/>
            </a:pPr>
            <a:endParaRPr sz="2400" b="0" i="0" u="none" strike="noStrike" cap="none" baseline="0">
              <a:solidFill>
                <a:schemeClr val="dk1"/>
              </a:solidFill>
              <a:latin typeface="Times New Roman"/>
              <a:ea typeface="Times New Roman"/>
              <a:cs typeface="Times New Roman"/>
              <a:sym typeface="Times New Roman"/>
            </a:endParaRPr>
          </a:p>
        </p:txBody>
      </p:sp>
    </p:spTree>
  </p:cSld>
  <p:clrMapOvr>
    <a:masterClrMapping/>
  </p:clrMapOvr>
  <p:transition spd="slow">
    <p:cut/>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sp>
        <p:nvSpPr>
          <p:cNvPr id="256" name="Shape 256"/>
          <p:cNvSpPr txBox="1">
            <a:spLocks noGrp="1"/>
          </p:cNvSpPr>
          <p:nvPr>
            <p:ph type="title"/>
          </p:nvPr>
        </p:nvSpPr>
        <p:spPr>
          <a:xfrm>
            <a:off x="457200" y="274637"/>
            <a:ext cx="8229600" cy="715962"/>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Times New Roman"/>
              <a:buNone/>
            </a:pPr>
            <a:r>
              <a:rPr lang="en-US" sz="3200" b="0" i="0" u="none" strike="noStrike" cap="none" baseline="0">
                <a:solidFill>
                  <a:schemeClr val="dk2"/>
                </a:solidFill>
                <a:latin typeface="Times New Roman"/>
                <a:ea typeface="Times New Roman"/>
                <a:cs typeface="Times New Roman"/>
                <a:sym typeface="Times New Roman"/>
              </a:rPr>
              <a:t>Earth leakage circuit breaker</a:t>
            </a:r>
          </a:p>
        </p:txBody>
      </p:sp>
      <p:sp>
        <p:nvSpPr>
          <p:cNvPr id="257" name="Shape 257"/>
          <p:cNvSpPr txBox="1">
            <a:spLocks noGrp="1"/>
          </p:cNvSpPr>
          <p:nvPr>
            <p:ph sz="quarter" idx="1"/>
          </p:nvPr>
        </p:nvSpPr>
        <p:spPr>
          <a:xfrm>
            <a:off x="457200" y="1066800"/>
            <a:ext cx="8381999" cy="5059362"/>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dk1"/>
              </a:buClr>
              <a:buSzPct val="100000"/>
              <a:buFont typeface="Times New Roman"/>
              <a:buChar char="➢"/>
            </a:pPr>
            <a:r>
              <a:rPr lang="en-US" sz="2000" b="0" i="0" u="none" strike="noStrike" cap="none" baseline="0">
                <a:solidFill>
                  <a:schemeClr val="dk1"/>
                </a:solidFill>
                <a:latin typeface="Times New Roman"/>
                <a:ea typeface="Times New Roman"/>
                <a:cs typeface="Times New Roman"/>
                <a:sym typeface="Times New Roman"/>
              </a:rPr>
              <a:t>An </a:t>
            </a:r>
            <a:r>
              <a:rPr lang="en-US" sz="2000" b="1" i="0" u="none" strike="noStrike" cap="none" baseline="0">
                <a:solidFill>
                  <a:schemeClr val="dk1"/>
                </a:solidFill>
                <a:latin typeface="Times New Roman"/>
                <a:ea typeface="Times New Roman"/>
                <a:cs typeface="Times New Roman"/>
                <a:sym typeface="Times New Roman"/>
              </a:rPr>
              <a:t>Earth Leakage Circuit Breaker </a:t>
            </a:r>
            <a:r>
              <a:rPr lang="en-US" sz="2000" b="0" i="0" u="none" strike="noStrike" cap="none" baseline="0">
                <a:solidFill>
                  <a:schemeClr val="dk1"/>
                </a:solidFill>
                <a:latin typeface="Times New Roman"/>
                <a:ea typeface="Times New Roman"/>
                <a:cs typeface="Times New Roman"/>
                <a:sym typeface="Times New Roman"/>
              </a:rPr>
              <a:t>(</a:t>
            </a:r>
            <a:r>
              <a:rPr lang="en-US" sz="2000" b="1" i="0" u="none" strike="noStrike" cap="none" baseline="0">
                <a:solidFill>
                  <a:schemeClr val="dk1"/>
                </a:solidFill>
                <a:latin typeface="Times New Roman"/>
                <a:ea typeface="Times New Roman"/>
                <a:cs typeface="Times New Roman"/>
                <a:sym typeface="Times New Roman"/>
              </a:rPr>
              <a:t>ELCB</a:t>
            </a:r>
            <a:r>
              <a:rPr lang="en-US" sz="2000" b="0" i="0" u="none" strike="noStrike" cap="none" baseline="0">
                <a:solidFill>
                  <a:schemeClr val="dk1"/>
                </a:solidFill>
                <a:latin typeface="Times New Roman"/>
                <a:ea typeface="Times New Roman"/>
                <a:cs typeface="Times New Roman"/>
                <a:sym typeface="Times New Roman"/>
              </a:rPr>
              <a:t>) is a safety device used</a:t>
            </a:r>
          </a:p>
          <a:p>
            <a:pPr marL="342900" marR="0" lvl="0" indent="-342900" algn="l" rtl="0">
              <a:lnSpc>
                <a:spcPct val="100000"/>
              </a:lnSpc>
              <a:spcBef>
                <a:spcPts val="400"/>
              </a:spcBef>
              <a:spcAft>
                <a:spcPts val="0"/>
              </a:spcAft>
              <a:buClr>
                <a:schemeClr val="dk1"/>
              </a:buClr>
              <a:buSzPct val="25000"/>
              <a:buFont typeface="Times New Roman"/>
              <a:buNone/>
            </a:pPr>
            <a:r>
              <a:rPr lang="en-US" sz="2000" b="0" i="0" u="none" strike="noStrike" cap="none" baseline="0">
                <a:solidFill>
                  <a:schemeClr val="dk1"/>
                </a:solidFill>
                <a:latin typeface="Times New Roman"/>
                <a:ea typeface="Times New Roman"/>
                <a:cs typeface="Times New Roman"/>
                <a:sym typeface="Times New Roman"/>
              </a:rPr>
              <a:t>       in electrical installations with high earth impedance to prevent shock.</a:t>
            </a:r>
          </a:p>
          <a:p>
            <a:pPr marL="342900" marR="0" lvl="0" indent="-342900" algn="l" rtl="0">
              <a:lnSpc>
                <a:spcPct val="100000"/>
              </a:lnSpc>
              <a:spcBef>
                <a:spcPts val="400"/>
              </a:spcBef>
              <a:spcAft>
                <a:spcPts val="0"/>
              </a:spcAft>
              <a:buClr>
                <a:schemeClr val="dk1"/>
              </a:buClr>
              <a:buFont typeface="Arial"/>
              <a:buNone/>
            </a:pPr>
            <a:endParaRPr sz="2000" b="0" i="0" u="none" strike="noStrike" cap="none" baseline="0">
              <a:solidFill>
                <a:schemeClr val="dk1"/>
              </a:solidFill>
              <a:latin typeface="Times New Roman"/>
              <a:ea typeface="Times New Roman"/>
              <a:cs typeface="Times New Roman"/>
              <a:sym typeface="Times New Roman"/>
            </a:endParaRPr>
          </a:p>
          <a:p>
            <a:pPr marL="342900" marR="0" lvl="0" indent="-215900" algn="l" rtl="0">
              <a:spcBef>
                <a:spcPts val="400"/>
              </a:spcBef>
              <a:spcAft>
                <a:spcPts val="0"/>
              </a:spcAft>
              <a:buClr>
                <a:schemeClr val="dk1"/>
              </a:buClr>
              <a:buFont typeface="Arial"/>
              <a:buNone/>
            </a:pPr>
            <a:endParaRPr sz="2000" b="0" i="0" u="none" strike="noStrike" cap="none" baseline="0">
              <a:solidFill>
                <a:schemeClr val="dk1"/>
              </a:solidFill>
              <a:latin typeface="Times New Roman"/>
              <a:ea typeface="Times New Roman"/>
              <a:cs typeface="Times New Roman"/>
              <a:sym typeface="Times New Roman"/>
            </a:endParaRPr>
          </a:p>
        </p:txBody>
      </p:sp>
      <p:pic>
        <p:nvPicPr>
          <p:cNvPr id="258" name="Shape 258"/>
          <p:cNvPicPr preferRelativeResize="0"/>
          <p:nvPr/>
        </p:nvPicPr>
        <p:blipFill rotWithShape="1">
          <a:blip r:embed="rId3"/>
          <a:srcRect/>
          <a:stretch/>
        </p:blipFill>
        <p:spPr>
          <a:xfrm>
            <a:off x="914400" y="2133600"/>
            <a:ext cx="3600450" cy="3914774"/>
          </a:xfrm>
          <a:prstGeom prst="rect">
            <a:avLst/>
          </a:prstGeom>
          <a:noFill/>
          <a:ln>
            <a:noFill/>
          </a:ln>
        </p:spPr>
      </p:pic>
      <p:pic>
        <p:nvPicPr>
          <p:cNvPr id="259" name="Shape 259"/>
          <p:cNvPicPr preferRelativeResize="0"/>
          <p:nvPr/>
        </p:nvPicPr>
        <p:blipFill rotWithShape="1">
          <a:blip r:embed="rId4"/>
          <a:srcRect/>
          <a:stretch/>
        </p:blipFill>
        <p:spPr>
          <a:xfrm>
            <a:off x="4800600" y="2057400"/>
            <a:ext cx="3809999" cy="3657600"/>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Shape 63"/>
          <p:cNvSpPr txBox="1">
            <a:spLocks noGrp="1"/>
          </p:cNvSpPr>
          <p:nvPr>
            <p:ph type="title"/>
          </p:nvPr>
        </p:nvSpPr>
        <p:spPr>
          <a:xfrm>
            <a:off x="457200" y="381000"/>
            <a:ext cx="8229600" cy="609599"/>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rgbClr val="003366"/>
              </a:buClr>
              <a:buSzPct val="25000"/>
              <a:buFont typeface="Times New Roman"/>
              <a:buNone/>
            </a:pPr>
            <a:r>
              <a:rPr lang="en-US" sz="3200" b="0" i="0" u="none" strike="noStrike" cap="none" baseline="0">
                <a:solidFill>
                  <a:srgbClr val="003366"/>
                </a:solidFill>
                <a:latin typeface="Times New Roman"/>
                <a:ea typeface="Times New Roman"/>
                <a:cs typeface="Times New Roman"/>
                <a:sym typeface="Times New Roman"/>
              </a:rPr>
              <a:t>Introduction </a:t>
            </a:r>
          </a:p>
        </p:txBody>
      </p:sp>
      <p:sp>
        <p:nvSpPr>
          <p:cNvPr id="64" name="Shape 64"/>
          <p:cNvSpPr txBox="1">
            <a:spLocks noGrp="1"/>
          </p:cNvSpPr>
          <p:nvPr>
            <p:ph sz="quarter" idx="1"/>
          </p:nvPr>
        </p:nvSpPr>
        <p:spPr>
          <a:xfrm>
            <a:off x="457200" y="762000"/>
            <a:ext cx="8229600" cy="5364161"/>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accent1"/>
              </a:buClr>
              <a:buSzPct val="80000"/>
              <a:buFont typeface="Times New Roman"/>
              <a:buChar char="■"/>
            </a:pPr>
            <a:r>
              <a:rPr lang="en-US" sz="2800" b="0" i="0" u="none" strike="noStrike" cap="none" baseline="0">
                <a:solidFill>
                  <a:srgbClr val="000000"/>
                </a:solidFill>
                <a:latin typeface="Times New Roman"/>
                <a:ea typeface="Times New Roman"/>
                <a:cs typeface="Times New Roman"/>
                <a:sym typeface="Times New Roman"/>
              </a:rPr>
              <a:t>Over currents:</a:t>
            </a:r>
          </a:p>
          <a:p>
            <a:pPr marL="342900" marR="0" lvl="0" indent="-342900" algn="l" rtl="0">
              <a:lnSpc>
                <a:spcPct val="100000"/>
              </a:lnSpc>
              <a:spcBef>
                <a:spcPts val="480"/>
              </a:spcBef>
              <a:spcAft>
                <a:spcPts val="0"/>
              </a:spcAft>
              <a:buClr>
                <a:schemeClr val="accent1"/>
              </a:buClr>
              <a:buSzPct val="80000"/>
              <a:buFont typeface="Times New Roman"/>
              <a:buChar char="■"/>
            </a:pPr>
            <a:r>
              <a:rPr lang="en-US" sz="2400" b="0" i="0" u="none" strike="noStrike" cap="none" baseline="0">
                <a:solidFill>
                  <a:srgbClr val="000000"/>
                </a:solidFill>
                <a:latin typeface="Times New Roman"/>
                <a:ea typeface="Times New Roman"/>
                <a:cs typeface="Times New Roman"/>
                <a:sym typeface="Times New Roman"/>
              </a:rPr>
              <a:t>Overload:</a:t>
            </a:r>
          </a:p>
          <a:p>
            <a:pPr marL="1143000" marR="0" lvl="2" indent="-228600" algn="l" rtl="0">
              <a:lnSpc>
                <a:spcPct val="100000"/>
              </a:lnSpc>
              <a:spcBef>
                <a:spcPts val="400"/>
              </a:spcBef>
              <a:spcAft>
                <a:spcPts val="0"/>
              </a:spcAft>
              <a:buClr>
                <a:srgbClr val="000000"/>
              </a:buClr>
              <a:buSzPct val="100000"/>
              <a:buFont typeface="Times New Roman"/>
              <a:buChar char="•"/>
            </a:pPr>
            <a:r>
              <a:rPr lang="en-US" sz="2000" b="0" i="0" u="none" strike="noStrike" cap="none" baseline="0">
                <a:solidFill>
                  <a:srgbClr val="000000"/>
                </a:solidFill>
                <a:latin typeface="Times New Roman"/>
                <a:ea typeface="Times New Roman"/>
                <a:cs typeface="Times New Roman"/>
                <a:sym typeface="Times New Roman"/>
              </a:rPr>
              <a:t>An overload current is where too much current is drawn down an electrically healthy circuit e.g. too many appliances are plugged in; there is no fault in the circuit. A properly designed circuit will interrupt an overload before any damage is done to the circuit</a:t>
            </a:r>
            <a:r>
              <a:rPr lang="en-US" sz="2000" b="1" i="0" u="none" strike="noStrike" cap="none" baseline="0">
                <a:solidFill>
                  <a:srgbClr val="000000"/>
                </a:solidFill>
                <a:latin typeface="Times New Roman"/>
                <a:ea typeface="Times New Roman"/>
                <a:cs typeface="Times New Roman"/>
                <a:sym typeface="Times New Roman"/>
              </a:rPr>
              <a:t>.</a:t>
            </a:r>
          </a:p>
          <a:p>
            <a:pPr marL="1143000" marR="0" lvl="2" indent="-101600" algn="l" rtl="0">
              <a:lnSpc>
                <a:spcPct val="100000"/>
              </a:lnSpc>
              <a:spcBef>
                <a:spcPts val="400"/>
              </a:spcBef>
              <a:spcAft>
                <a:spcPts val="0"/>
              </a:spcAft>
              <a:buClr>
                <a:schemeClr val="dk1"/>
              </a:buClr>
              <a:buFont typeface="Arial"/>
              <a:buNone/>
            </a:pPr>
            <a:endParaRPr sz="2000" b="1" i="0" u="none" strike="noStrike" cap="none" baseline="0">
              <a:solidFill>
                <a:srgbClr val="000000"/>
              </a:solidFill>
              <a:latin typeface="Times New Roman"/>
              <a:ea typeface="Times New Roman"/>
              <a:cs typeface="Times New Roman"/>
              <a:sym typeface="Times New Roman"/>
            </a:endParaRPr>
          </a:p>
          <a:p>
            <a:pPr marL="342900" marR="0" lvl="0" indent="-342900" algn="l" rtl="0">
              <a:lnSpc>
                <a:spcPct val="100000"/>
              </a:lnSpc>
              <a:spcBef>
                <a:spcPts val="400"/>
              </a:spcBef>
              <a:spcAft>
                <a:spcPts val="0"/>
              </a:spcAft>
              <a:buClr>
                <a:schemeClr val="accent1"/>
              </a:buClr>
              <a:buSzPct val="80000"/>
              <a:buFont typeface="Times New Roman"/>
              <a:buChar char="■"/>
            </a:pPr>
            <a:r>
              <a:rPr lang="en-US" sz="2000" b="1" i="0" u="none" strike="noStrike" cap="none" baseline="0">
                <a:solidFill>
                  <a:srgbClr val="000000"/>
                </a:solidFill>
                <a:latin typeface="Times New Roman"/>
                <a:ea typeface="Times New Roman"/>
                <a:cs typeface="Times New Roman"/>
                <a:sym typeface="Times New Roman"/>
              </a:rPr>
              <a:t>Short Circuits:</a:t>
            </a:r>
          </a:p>
          <a:p>
            <a:pPr marL="1143000" marR="0" lvl="2" indent="-228600" algn="l" rtl="0">
              <a:lnSpc>
                <a:spcPct val="100000"/>
              </a:lnSpc>
              <a:spcBef>
                <a:spcPts val="400"/>
              </a:spcBef>
              <a:spcAft>
                <a:spcPts val="0"/>
              </a:spcAft>
              <a:buClr>
                <a:srgbClr val="000000"/>
              </a:buClr>
              <a:buSzPct val="100000"/>
              <a:buFont typeface="Times New Roman"/>
              <a:buChar char="•"/>
            </a:pPr>
            <a:r>
              <a:rPr lang="en-US" sz="2000" b="0" i="0" u="none" strike="noStrike" cap="none" baseline="0">
                <a:solidFill>
                  <a:srgbClr val="000000"/>
                </a:solidFill>
                <a:latin typeface="Times New Roman"/>
                <a:ea typeface="Times New Roman"/>
                <a:cs typeface="Times New Roman"/>
                <a:sym typeface="Times New Roman"/>
              </a:rPr>
              <a:t>This is where a fault of negligible impedance (resistance) occurs between live conductors. The value of current, which will flow, will depend on where the fault occurs. Longer runs of cable, particularly smaller cables have a significant attenuating effect on fault current.</a:t>
            </a:r>
          </a:p>
          <a:p>
            <a:pPr marL="742950" marR="0" lvl="1" indent="-158750" algn="l" rtl="0">
              <a:lnSpc>
                <a:spcPct val="100000"/>
              </a:lnSpc>
              <a:spcBef>
                <a:spcPts val="400"/>
              </a:spcBef>
              <a:spcAft>
                <a:spcPts val="0"/>
              </a:spcAft>
              <a:buClr>
                <a:schemeClr val="dk1"/>
              </a:buClr>
              <a:buFont typeface="Arial"/>
              <a:buNone/>
            </a:pPr>
            <a:endParaRPr sz="2000" b="0" i="0" u="none" strike="noStrike" cap="none" baseline="0">
              <a:solidFill>
                <a:srgbClr val="000000"/>
              </a:solidFill>
              <a:latin typeface="Times New Roman"/>
              <a:ea typeface="Times New Roman"/>
              <a:cs typeface="Times New Roman"/>
              <a:sym typeface="Times New Roman"/>
            </a:endParaRPr>
          </a:p>
          <a:p>
            <a:pPr marL="342900" marR="0" lvl="0" indent="-215900" algn="l" rtl="0">
              <a:spcBef>
                <a:spcPts val="400"/>
              </a:spcBef>
              <a:spcAft>
                <a:spcPts val="0"/>
              </a:spcAft>
              <a:buClr>
                <a:schemeClr val="dk1"/>
              </a:buClr>
              <a:buFont typeface="Arial"/>
              <a:buNone/>
            </a:pPr>
            <a:endParaRPr sz="2000" b="0" i="0" u="none" strike="noStrike" cap="none" baseline="0">
              <a:solidFill>
                <a:srgbClr val="000000"/>
              </a:solidFill>
              <a:latin typeface="Times New Roman"/>
              <a:ea typeface="Times New Roman"/>
              <a:cs typeface="Times New Roman"/>
              <a:sym typeface="Times New Roman"/>
            </a:endParaRPr>
          </a:p>
        </p:txBody>
      </p:sp>
    </p:spTree>
  </p:cSld>
  <p:clrMapOvr>
    <a:masterClrMapping/>
  </p:clrMapOvr>
  <p:transition spd="slow">
    <p:cut/>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Shape 264"/>
          <p:cNvSpPr txBox="1">
            <a:spLocks noGrp="1"/>
          </p:cNvSpPr>
          <p:nvPr>
            <p:ph type="title"/>
          </p:nvPr>
        </p:nvSpPr>
        <p:spPr>
          <a:xfrm>
            <a:off x="457200" y="381000"/>
            <a:ext cx="8229600" cy="304799"/>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Times New Roman"/>
              <a:buNone/>
            </a:pPr>
            <a:r>
              <a:rPr lang="en-US" sz="3200" b="0" i="0" u="none" strike="noStrike" cap="none" baseline="0">
                <a:solidFill>
                  <a:schemeClr val="dk2"/>
                </a:solidFill>
                <a:latin typeface="Times New Roman"/>
                <a:ea typeface="Times New Roman"/>
                <a:cs typeface="Times New Roman"/>
                <a:sym typeface="Times New Roman"/>
              </a:rPr>
              <a:t>purpose</a:t>
            </a:r>
          </a:p>
        </p:txBody>
      </p:sp>
      <p:sp>
        <p:nvSpPr>
          <p:cNvPr id="265" name="Shape 265"/>
          <p:cNvSpPr txBox="1">
            <a:spLocks noGrp="1"/>
          </p:cNvSpPr>
          <p:nvPr>
            <p:ph sz="quarter" idx="1"/>
          </p:nvPr>
        </p:nvSpPr>
        <p:spPr>
          <a:xfrm>
            <a:off x="457200" y="914400"/>
            <a:ext cx="8229600" cy="5638800"/>
          </a:xfrm>
          <a:prstGeom prst="rect">
            <a:avLst/>
          </a:prstGeom>
          <a:noFill/>
          <a:ln>
            <a:noFill/>
          </a:ln>
        </p:spPr>
        <p:txBody>
          <a:bodyPr lIns="91425" tIns="45700" rIns="91425" bIns="45700" anchor="t" anchorCtr="0">
            <a:noAutofit/>
          </a:bodyPr>
          <a:lstStyle/>
          <a:p>
            <a:pPr marL="342900" marR="0" lvl="0" indent="-342900" algn="l" rtl="0">
              <a:lnSpc>
                <a:spcPct val="80000"/>
              </a:lnSpc>
              <a:spcBef>
                <a:spcPts val="0"/>
              </a:spcBef>
              <a:spcAft>
                <a:spcPts val="0"/>
              </a:spcAft>
              <a:buClr>
                <a:schemeClr val="dk1"/>
              </a:buClr>
              <a:buSzPct val="100000"/>
              <a:buFont typeface="Times New Roman"/>
              <a:buChar char="➢"/>
            </a:pPr>
            <a:r>
              <a:rPr lang="en-US" sz="2400" b="0" i="0" u="none" strike="noStrike" cap="none" baseline="0">
                <a:solidFill>
                  <a:schemeClr val="dk1"/>
                </a:solidFill>
                <a:latin typeface="Times New Roman"/>
                <a:ea typeface="Times New Roman"/>
                <a:cs typeface="Times New Roman"/>
                <a:sym typeface="Times New Roman"/>
              </a:rPr>
              <a:t>Many electrical installations have a relatively high earth impedance. This may be due to the use of a local earth rod (TT systems), or to dry local ground conditions.</a:t>
            </a:r>
          </a:p>
          <a:p>
            <a:pPr marL="342900" marR="0" lvl="0" indent="-342900" algn="l" rtl="0">
              <a:lnSpc>
                <a:spcPct val="80000"/>
              </a:lnSpc>
              <a:spcBef>
                <a:spcPts val="480"/>
              </a:spcBef>
              <a:spcAft>
                <a:spcPts val="0"/>
              </a:spcAft>
              <a:buClr>
                <a:schemeClr val="dk1"/>
              </a:buClr>
              <a:buFont typeface="Arial"/>
              <a:buNone/>
            </a:pPr>
            <a:endParaRPr sz="2400" b="0" i="0" u="none" strike="noStrike" cap="none" baseline="0">
              <a:solidFill>
                <a:schemeClr val="dk1"/>
              </a:solidFill>
              <a:latin typeface="Times New Roman"/>
              <a:ea typeface="Times New Roman"/>
              <a:cs typeface="Times New Roman"/>
              <a:sym typeface="Times New Roman"/>
            </a:endParaRPr>
          </a:p>
          <a:p>
            <a:pPr marL="342900" marR="0" lvl="0" indent="-342900" algn="l" rtl="0">
              <a:lnSpc>
                <a:spcPct val="80000"/>
              </a:lnSpc>
              <a:spcBef>
                <a:spcPts val="480"/>
              </a:spcBef>
              <a:spcAft>
                <a:spcPts val="0"/>
              </a:spcAft>
              <a:buClr>
                <a:schemeClr val="dk1"/>
              </a:buClr>
              <a:buSzPct val="100000"/>
              <a:buFont typeface="Times New Roman"/>
              <a:buChar char="➢"/>
            </a:pPr>
            <a:r>
              <a:rPr lang="en-US" sz="2400" b="0" i="0" u="none" strike="noStrike" cap="none" baseline="0">
                <a:solidFill>
                  <a:schemeClr val="dk1"/>
                </a:solidFill>
                <a:latin typeface="Times New Roman"/>
                <a:ea typeface="Times New Roman"/>
                <a:cs typeface="Times New Roman"/>
                <a:sym typeface="Times New Roman"/>
              </a:rPr>
              <a:t>These installations are dangerous and a safety risk if a live to earth fault current flows. Because earth impedance is high:</a:t>
            </a:r>
          </a:p>
          <a:p>
            <a:pPr marL="342900" marR="0" lvl="0" indent="-342900" algn="l" rtl="0">
              <a:lnSpc>
                <a:spcPct val="80000"/>
              </a:lnSpc>
              <a:spcBef>
                <a:spcPts val="480"/>
              </a:spcBef>
              <a:spcAft>
                <a:spcPts val="0"/>
              </a:spcAft>
              <a:buClr>
                <a:schemeClr val="dk1"/>
              </a:buClr>
              <a:buSzPct val="25000"/>
              <a:buFont typeface="Times New Roman"/>
              <a:buNone/>
            </a:pPr>
            <a:r>
              <a:rPr lang="en-US" sz="2400" b="0" i="0" u="none" strike="noStrike" cap="none" baseline="0">
                <a:solidFill>
                  <a:schemeClr val="dk1"/>
                </a:solidFill>
                <a:latin typeface="Times New Roman"/>
                <a:ea typeface="Times New Roman"/>
                <a:cs typeface="Times New Roman"/>
                <a:sym typeface="Times New Roman"/>
              </a:rPr>
              <a:t>            </a:t>
            </a:r>
            <a:r>
              <a:rPr lang="en-US" sz="2000" b="0" i="0" u="none" strike="noStrike" cap="none" baseline="0">
                <a:solidFill>
                  <a:schemeClr val="dk1"/>
                </a:solidFill>
                <a:latin typeface="Times New Roman"/>
                <a:ea typeface="Times New Roman"/>
                <a:cs typeface="Times New Roman"/>
                <a:sym typeface="Times New Roman"/>
              </a:rPr>
              <a:t>1. not enough current exists to trip a fuse or circuit                       	     breaker, so the condition persists uncleared indefinitely</a:t>
            </a:r>
          </a:p>
          <a:p>
            <a:pPr marL="342900" marR="0" lvl="0" indent="-342900" algn="l" rtl="0">
              <a:lnSpc>
                <a:spcPct val="80000"/>
              </a:lnSpc>
              <a:spcBef>
                <a:spcPts val="480"/>
              </a:spcBef>
              <a:spcAft>
                <a:spcPts val="0"/>
              </a:spcAft>
              <a:buClr>
                <a:schemeClr val="dk1"/>
              </a:buClr>
              <a:buSzPct val="25000"/>
              <a:buFont typeface="Times New Roman"/>
              <a:buNone/>
            </a:pPr>
            <a:r>
              <a:rPr lang="en-US" sz="2000" b="0" i="0" u="none" strike="noStrike" cap="none" baseline="0">
                <a:solidFill>
                  <a:schemeClr val="dk1"/>
                </a:solidFill>
                <a:latin typeface="Times New Roman"/>
                <a:ea typeface="Times New Roman"/>
                <a:cs typeface="Times New Roman"/>
                <a:sym typeface="Times New Roman"/>
              </a:rPr>
              <a:t>              2. the high impedance earth cannot keep the voltage of all           	     exposed metal to a safe voltage, all such metalwork          	          	      may rise to close to live conductor voltage</a:t>
            </a:r>
            <a:r>
              <a:rPr lang="en-US" sz="2400" b="0" i="0" u="none" strike="noStrike" cap="none" baseline="0">
                <a:solidFill>
                  <a:schemeClr val="dk1"/>
                </a:solidFill>
                <a:latin typeface="Times New Roman"/>
                <a:ea typeface="Times New Roman"/>
                <a:cs typeface="Times New Roman"/>
                <a:sym typeface="Times New Roman"/>
              </a:rPr>
              <a:t>.</a:t>
            </a:r>
          </a:p>
          <a:p>
            <a:pPr marL="342900" marR="0" lvl="0" indent="-342900" algn="l" rtl="0">
              <a:lnSpc>
                <a:spcPct val="80000"/>
              </a:lnSpc>
              <a:spcBef>
                <a:spcPts val="480"/>
              </a:spcBef>
              <a:spcAft>
                <a:spcPts val="0"/>
              </a:spcAft>
              <a:buClr>
                <a:schemeClr val="dk1"/>
              </a:buClr>
              <a:buSzPct val="100000"/>
              <a:buFont typeface="Times New Roman"/>
              <a:buChar char="➢"/>
            </a:pPr>
            <a:r>
              <a:rPr lang="en-US" sz="2400" b="0" i="0" u="none" strike="noStrike" cap="none" baseline="0">
                <a:solidFill>
                  <a:schemeClr val="dk1"/>
                </a:solidFill>
                <a:latin typeface="Times New Roman"/>
                <a:ea typeface="Times New Roman"/>
                <a:cs typeface="Times New Roman"/>
                <a:sym typeface="Times New Roman"/>
              </a:rPr>
              <a:t>These dangers can be drastically reduced by the use of an ELCB or Residual-current device (RCD).</a:t>
            </a:r>
          </a:p>
          <a:p>
            <a:pPr marL="342900" marR="0" lvl="0" indent="-342900" algn="l" rtl="0">
              <a:lnSpc>
                <a:spcPct val="80000"/>
              </a:lnSpc>
              <a:spcBef>
                <a:spcPts val="480"/>
              </a:spcBef>
              <a:spcAft>
                <a:spcPts val="0"/>
              </a:spcAft>
              <a:buClr>
                <a:schemeClr val="dk1"/>
              </a:buClr>
              <a:buSzPct val="100000"/>
              <a:buFont typeface="Times New Roman"/>
              <a:buChar char="➢"/>
            </a:pPr>
            <a:r>
              <a:rPr lang="en-US" sz="2400" b="0" i="0" u="none" strike="noStrike" cap="none" baseline="0">
                <a:solidFill>
                  <a:schemeClr val="dk1"/>
                </a:solidFill>
                <a:latin typeface="Times New Roman"/>
                <a:ea typeface="Times New Roman"/>
                <a:cs typeface="Times New Roman"/>
                <a:sym typeface="Times New Roman"/>
              </a:rPr>
              <a:t>Current-operated ELCBs are generally known today as RCDs (residual current device). These also protect against earth   leakage, though the details and method of operation are different.</a:t>
            </a:r>
          </a:p>
          <a:p>
            <a:pPr marL="342900" marR="0" lvl="0" indent="-190500" algn="l" rtl="0">
              <a:lnSpc>
                <a:spcPct val="80000"/>
              </a:lnSpc>
              <a:spcBef>
                <a:spcPts val="480"/>
              </a:spcBef>
              <a:spcAft>
                <a:spcPts val="0"/>
              </a:spcAft>
              <a:buClr>
                <a:schemeClr val="dk1"/>
              </a:buClr>
              <a:buFont typeface="Arial"/>
              <a:buNone/>
            </a:pPr>
            <a:endParaRPr sz="2400" b="0" i="0" u="none" strike="noStrike" cap="none" baseline="0">
              <a:solidFill>
                <a:schemeClr val="dk1"/>
              </a:solidFill>
              <a:latin typeface="Times New Roman"/>
              <a:ea typeface="Times New Roman"/>
              <a:cs typeface="Times New Roman"/>
              <a:sym typeface="Times New Roman"/>
            </a:endParaRPr>
          </a:p>
          <a:p>
            <a:pPr marL="342900" marR="0" lvl="0" indent="-190500" algn="l" rtl="0">
              <a:lnSpc>
                <a:spcPct val="80000"/>
              </a:lnSpc>
              <a:spcBef>
                <a:spcPts val="480"/>
              </a:spcBef>
              <a:spcAft>
                <a:spcPts val="0"/>
              </a:spcAft>
              <a:buClr>
                <a:schemeClr val="dk1"/>
              </a:buClr>
              <a:buFont typeface="Arial"/>
              <a:buNone/>
            </a:pPr>
            <a:endParaRPr sz="2400" b="0" i="0" u="none" strike="noStrike" cap="none" baseline="0">
              <a:solidFill>
                <a:schemeClr val="dk1"/>
              </a:solidFill>
              <a:latin typeface="Times New Roman"/>
              <a:ea typeface="Times New Roman"/>
              <a:cs typeface="Times New Roman"/>
              <a:sym typeface="Times New Roman"/>
            </a:endParaRPr>
          </a:p>
          <a:p>
            <a:pPr marL="342900" marR="0" lvl="0" indent="-190500" algn="l" rtl="0">
              <a:spcBef>
                <a:spcPts val="480"/>
              </a:spcBef>
              <a:spcAft>
                <a:spcPts val="0"/>
              </a:spcAft>
              <a:buClr>
                <a:schemeClr val="dk1"/>
              </a:buClr>
              <a:buFont typeface="Arial"/>
              <a:buNone/>
            </a:pPr>
            <a:endParaRPr sz="2400" b="0" i="0" u="none" strike="noStrike" cap="none" baseline="0">
              <a:solidFill>
                <a:schemeClr val="dk1"/>
              </a:solidFill>
              <a:latin typeface="Times New Roman"/>
              <a:ea typeface="Times New Roman"/>
              <a:cs typeface="Times New Roman"/>
              <a:sym typeface="Times New Roman"/>
            </a:endParaRPr>
          </a:p>
        </p:txBody>
      </p:sp>
    </p:spTree>
  </p:cSld>
  <p:clrMapOvr>
    <a:masterClrMapping/>
  </p:clrMapOvr>
  <p:transition spd="slow">
    <p:cut/>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Shape 270"/>
          <p:cNvSpPr txBox="1">
            <a:spLocks noGrp="1"/>
          </p:cNvSpPr>
          <p:nvPr>
            <p:ph type="title"/>
          </p:nvPr>
        </p:nvSpPr>
        <p:spPr>
          <a:xfrm>
            <a:off x="457200" y="274637"/>
            <a:ext cx="8229600" cy="639762"/>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Times New Roman"/>
              <a:buNone/>
            </a:pPr>
            <a:r>
              <a:rPr lang="en-US" sz="2800" b="0" i="0" u="none" strike="noStrike" cap="none" baseline="0">
                <a:solidFill>
                  <a:schemeClr val="dk2"/>
                </a:solidFill>
                <a:latin typeface="Times New Roman"/>
                <a:ea typeface="Times New Roman"/>
                <a:cs typeface="Times New Roman"/>
                <a:sym typeface="Times New Roman"/>
              </a:rPr>
              <a:t>There are two main reasons why RCD’s are used:</a:t>
            </a:r>
          </a:p>
        </p:txBody>
      </p:sp>
      <p:sp>
        <p:nvSpPr>
          <p:cNvPr id="271" name="Shape 271"/>
          <p:cNvSpPr txBox="1">
            <a:spLocks noGrp="1"/>
          </p:cNvSpPr>
          <p:nvPr>
            <p:ph sz="quarter" idx="1"/>
          </p:nvPr>
        </p:nvSpPr>
        <p:spPr>
          <a:xfrm>
            <a:off x="457200" y="1524000"/>
            <a:ext cx="8229600" cy="4602162"/>
          </a:xfrm>
          <a:prstGeom prst="rect">
            <a:avLst/>
          </a:prstGeom>
          <a:noFill/>
          <a:ln>
            <a:noFill/>
          </a:ln>
        </p:spPr>
        <p:txBody>
          <a:bodyPr lIns="91425" tIns="45700" rIns="91425" bIns="45700" anchor="t" anchorCtr="0">
            <a:noAutofit/>
          </a:bodyPr>
          <a:lstStyle/>
          <a:p>
            <a:pPr marL="342900" marR="0" lvl="0" indent="-342900" algn="l" rtl="0">
              <a:lnSpc>
                <a:spcPct val="80000"/>
              </a:lnSpc>
              <a:spcBef>
                <a:spcPts val="0"/>
              </a:spcBef>
              <a:spcAft>
                <a:spcPts val="0"/>
              </a:spcAft>
              <a:buClr>
                <a:schemeClr val="dk1"/>
              </a:buClr>
              <a:buSzPct val="100000"/>
              <a:buFont typeface="Times New Roman"/>
              <a:buChar char="➢"/>
            </a:pPr>
            <a:r>
              <a:rPr lang="en-US" sz="2400" b="0" i="0" u="none" strike="noStrike" cap="none" baseline="0">
                <a:solidFill>
                  <a:schemeClr val="dk1"/>
                </a:solidFill>
                <a:latin typeface="Times New Roman"/>
                <a:ea typeface="Times New Roman"/>
                <a:cs typeface="Times New Roman"/>
                <a:sym typeface="Times New Roman"/>
              </a:rPr>
              <a:t>To provide additional and a higher level of protection than that given by direct earthing, against electric shock and also against fire risk caused by earth leakage currents. Where fuses and miniature circuit breakers (MCB’s) are the only means of earth fault protection, it is possible for earth fault currents to flow undetected and cause fire risk (or touch voltage problems). </a:t>
            </a:r>
          </a:p>
          <a:p>
            <a:pPr marL="342900" marR="0" lvl="0" indent="-190500" algn="l" rtl="0">
              <a:lnSpc>
                <a:spcPct val="80000"/>
              </a:lnSpc>
              <a:spcBef>
                <a:spcPts val="480"/>
              </a:spcBef>
              <a:spcAft>
                <a:spcPts val="0"/>
              </a:spcAft>
              <a:buClr>
                <a:schemeClr val="dk1"/>
              </a:buClr>
              <a:buFont typeface="Arial"/>
              <a:buNone/>
            </a:pPr>
            <a:endParaRPr sz="2400" b="0" i="0" u="none" strike="noStrike" cap="none" baseline="0">
              <a:solidFill>
                <a:schemeClr val="dk1"/>
              </a:solidFill>
              <a:latin typeface="Times New Roman"/>
              <a:ea typeface="Times New Roman"/>
              <a:cs typeface="Times New Roman"/>
              <a:sym typeface="Times New Roman"/>
            </a:endParaRPr>
          </a:p>
          <a:p>
            <a:pPr marL="342900" marR="0" lvl="0" indent="-342900" algn="l" rtl="0">
              <a:lnSpc>
                <a:spcPct val="80000"/>
              </a:lnSpc>
              <a:spcBef>
                <a:spcPts val="480"/>
              </a:spcBef>
              <a:spcAft>
                <a:spcPts val="0"/>
              </a:spcAft>
              <a:buClr>
                <a:schemeClr val="dk1"/>
              </a:buClr>
              <a:buSzPct val="100000"/>
              <a:buFont typeface="Times New Roman"/>
              <a:buChar char="➢"/>
            </a:pPr>
            <a:r>
              <a:rPr lang="en-US" sz="2400" b="0" i="0" u="none" strike="noStrike" cap="none" baseline="0">
                <a:solidFill>
                  <a:schemeClr val="dk1"/>
                </a:solidFill>
                <a:latin typeface="Times New Roman"/>
                <a:ea typeface="Times New Roman"/>
                <a:cs typeface="Times New Roman"/>
                <a:sym typeface="Times New Roman"/>
              </a:rPr>
              <a:t>The use of an RCD will prevent the flow of a sustained leakage current above the sensitivity of the RCD thus greatly reducing shock and fire risk. Red's should disconnect all live conductors in the protected circuits in the event of earth leakage current flowing.</a:t>
            </a:r>
          </a:p>
          <a:p>
            <a:pPr marL="342900" marR="0" lvl="0" indent="-190500" algn="l" rtl="0">
              <a:lnSpc>
                <a:spcPct val="80000"/>
              </a:lnSpc>
              <a:spcBef>
                <a:spcPts val="480"/>
              </a:spcBef>
              <a:spcAft>
                <a:spcPts val="0"/>
              </a:spcAft>
              <a:buClr>
                <a:schemeClr val="dk1"/>
              </a:buClr>
              <a:buFont typeface="Arial"/>
              <a:buNone/>
            </a:pPr>
            <a:endParaRPr sz="2400" b="0" i="0" u="none" strike="noStrike" cap="none" baseline="0">
              <a:solidFill>
                <a:schemeClr val="dk1"/>
              </a:solidFill>
              <a:latin typeface="Times New Roman"/>
              <a:ea typeface="Times New Roman"/>
              <a:cs typeface="Times New Roman"/>
              <a:sym typeface="Times New Roman"/>
            </a:endParaRPr>
          </a:p>
          <a:p>
            <a:pPr marL="342900" marR="0" lvl="0" indent="-190500" algn="l" rtl="0">
              <a:spcBef>
                <a:spcPts val="480"/>
              </a:spcBef>
              <a:spcAft>
                <a:spcPts val="0"/>
              </a:spcAft>
              <a:buClr>
                <a:schemeClr val="dk1"/>
              </a:buClr>
              <a:buFont typeface="Arial"/>
              <a:buNone/>
            </a:pPr>
            <a:endParaRPr sz="2400" b="0" i="0" u="none" strike="noStrike" cap="none" baseline="0">
              <a:solidFill>
                <a:schemeClr val="dk1"/>
              </a:solidFill>
              <a:latin typeface="Times New Roman"/>
              <a:ea typeface="Times New Roman"/>
              <a:cs typeface="Times New Roman"/>
              <a:sym typeface="Times New Roman"/>
            </a:endParaRPr>
          </a:p>
        </p:txBody>
      </p:sp>
    </p:spTree>
  </p:cSld>
  <p:clrMapOvr>
    <a:masterClrMapping/>
  </p:clrMapOvr>
  <p:transition spd="slow">
    <p:cut/>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276" name="Shape 276"/>
          <p:cNvSpPr txBox="1">
            <a:spLocks noGrp="1"/>
          </p:cNvSpPr>
          <p:nvPr>
            <p:ph type="title"/>
          </p:nvPr>
        </p:nvSpPr>
        <p:spPr>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Times New Roman"/>
              <a:buNone/>
            </a:pPr>
            <a:r>
              <a:rPr lang="en-US" sz="3200" b="0" i="0" u="none" strike="noStrike" cap="none" baseline="0">
                <a:solidFill>
                  <a:schemeClr val="dk2"/>
                </a:solidFill>
                <a:latin typeface="Times New Roman"/>
                <a:ea typeface="Times New Roman"/>
                <a:cs typeface="Times New Roman"/>
                <a:sym typeface="Times New Roman"/>
              </a:rPr>
              <a:t>Residual Current Devices (RCD’s</a:t>
            </a:r>
          </a:p>
        </p:txBody>
      </p:sp>
      <p:pic>
        <p:nvPicPr>
          <p:cNvPr id="277" name="Shape 277"/>
          <p:cNvPicPr preferRelativeResize="0"/>
          <p:nvPr/>
        </p:nvPicPr>
        <p:blipFill rotWithShape="1">
          <a:blip r:embed="rId3"/>
          <a:srcRect l="7466" t="11302" r="16426" b="27793"/>
          <a:stretch/>
        </p:blipFill>
        <p:spPr>
          <a:xfrm>
            <a:off x="1143000" y="1447800"/>
            <a:ext cx="6248399" cy="1981199"/>
          </a:xfrm>
          <a:prstGeom prst="rect">
            <a:avLst/>
          </a:prstGeom>
          <a:noFill/>
          <a:ln>
            <a:noFill/>
          </a:ln>
        </p:spPr>
      </p:pic>
      <p:sp>
        <p:nvSpPr>
          <p:cNvPr id="278" name="Shape 278"/>
          <p:cNvSpPr txBox="1"/>
          <p:nvPr/>
        </p:nvSpPr>
        <p:spPr>
          <a:xfrm>
            <a:off x="381000" y="1066800"/>
            <a:ext cx="3429000" cy="396874"/>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Arial"/>
              <a:buNone/>
            </a:pPr>
            <a:r>
              <a:rPr lang="en-US" sz="2000" b="1" i="0" u="none" strike="noStrike" cap="none" baseline="0">
                <a:solidFill>
                  <a:schemeClr val="dk1"/>
                </a:solidFill>
                <a:latin typeface="Arial"/>
                <a:ea typeface="Arial"/>
                <a:cs typeface="Arial"/>
                <a:sym typeface="Arial"/>
              </a:rPr>
              <a:t>Single Phase RCD</a:t>
            </a:r>
          </a:p>
        </p:txBody>
      </p:sp>
      <p:sp>
        <p:nvSpPr>
          <p:cNvPr id="279" name="Shape 279"/>
          <p:cNvSpPr txBox="1"/>
          <p:nvPr/>
        </p:nvSpPr>
        <p:spPr>
          <a:xfrm>
            <a:off x="457200" y="3962400"/>
            <a:ext cx="3429000" cy="396874"/>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Arial"/>
              <a:buNone/>
            </a:pPr>
            <a:r>
              <a:rPr lang="en-US" sz="2000" b="1" i="0" u="none" strike="noStrike" cap="none" baseline="0">
                <a:solidFill>
                  <a:schemeClr val="dk1"/>
                </a:solidFill>
                <a:latin typeface="Arial"/>
                <a:ea typeface="Arial"/>
                <a:cs typeface="Arial"/>
                <a:sym typeface="Arial"/>
              </a:rPr>
              <a:t>Three Phase RCD</a:t>
            </a:r>
          </a:p>
        </p:txBody>
      </p:sp>
      <p:pic>
        <p:nvPicPr>
          <p:cNvPr id="280" name="Shape 280"/>
          <p:cNvPicPr preferRelativeResize="0"/>
          <p:nvPr/>
        </p:nvPicPr>
        <p:blipFill rotWithShape="1">
          <a:blip r:embed="rId4"/>
          <a:srcRect l="8348" t="15867" r="24870" b="15129"/>
          <a:stretch/>
        </p:blipFill>
        <p:spPr>
          <a:xfrm>
            <a:off x="1219200" y="4038600"/>
            <a:ext cx="6781800" cy="2819400"/>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285" name="Shape 285"/>
          <p:cNvSpPr txBox="1">
            <a:spLocks noGrp="1"/>
          </p:cNvSpPr>
          <p:nvPr>
            <p:ph type="title"/>
          </p:nvPr>
        </p:nvSpPr>
        <p:spPr>
          <a:xfrm>
            <a:off x="457200" y="274637"/>
            <a:ext cx="8229600" cy="563562"/>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Times New Roman"/>
              <a:buNone/>
            </a:pPr>
            <a:r>
              <a:rPr lang="en-US" sz="2800" b="0" i="0" u="none" strike="noStrike" cap="none" baseline="0">
                <a:solidFill>
                  <a:schemeClr val="dk2"/>
                </a:solidFill>
                <a:latin typeface="Times New Roman"/>
                <a:ea typeface="Times New Roman"/>
                <a:cs typeface="Times New Roman"/>
                <a:sym typeface="Times New Roman"/>
              </a:rPr>
              <a:t>Discrimination between RCD’s:</a:t>
            </a:r>
          </a:p>
        </p:txBody>
      </p:sp>
      <p:sp>
        <p:nvSpPr>
          <p:cNvPr id="286" name="Shape 286"/>
          <p:cNvSpPr txBox="1">
            <a:spLocks noGrp="1"/>
          </p:cNvSpPr>
          <p:nvPr>
            <p:ph sz="quarter" idx="1"/>
          </p:nvPr>
        </p:nvSpPr>
        <p:spPr>
          <a:xfrm>
            <a:off x="457200" y="685800"/>
            <a:ext cx="8229600" cy="5440362"/>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dk1"/>
              </a:buClr>
              <a:buSzPct val="100000"/>
              <a:buFont typeface="Times New Roman"/>
              <a:buChar char="•"/>
            </a:pPr>
            <a:r>
              <a:rPr lang="en-US" sz="2400" b="0" i="0" u="none" strike="noStrike" cap="none" baseline="0">
                <a:solidFill>
                  <a:schemeClr val="dk1"/>
                </a:solidFill>
                <a:latin typeface="Times New Roman"/>
                <a:ea typeface="Times New Roman"/>
                <a:cs typeface="Times New Roman"/>
                <a:sym typeface="Times New Roman"/>
              </a:rPr>
              <a:t>The time-current characteristic of the device on the supply side shall lie completely above the operating time-current characteristic on the load side </a:t>
            </a:r>
          </a:p>
          <a:p>
            <a:pPr marL="342900" marR="0" lvl="0" indent="-342900" algn="l" rtl="0">
              <a:lnSpc>
                <a:spcPct val="100000"/>
              </a:lnSpc>
              <a:spcBef>
                <a:spcPts val="480"/>
              </a:spcBef>
              <a:spcAft>
                <a:spcPts val="0"/>
              </a:spcAft>
              <a:buClr>
                <a:schemeClr val="dk1"/>
              </a:buClr>
              <a:buSzPct val="100000"/>
              <a:buFont typeface="Times New Roman"/>
              <a:buChar char="•"/>
            </a:pPr>
            <a:r>
              <a:rPr lang="en-US" sz="2400" b="0" i="0" u="none" strike="noStrike" cap="none" baseline="0">
                <a:solidFill>
                  <a:schemeClr val="dk1"/>
                </a:solidFill>
                <a:latin typeface="Times New Roman"/>
                <a:ea typeface="Times New Roman"/>
                <a:cs typeface="Times New Roman"/>
                <a:sym typeface="Times New Roman"/>
              </a:rPr>
              <a:t>The rated residual operating current of the device located on the supply side shall be higher than that of the device on the load side</a:t>
            </a:r>
          </a:p>
          <a:p>
            <a:pPr marL="342900" marR="0" lvl="0" indent="-342900" algn="l" rtl="0">
              <a:lnSpc>
                <a:spcPct val="100000"/>
              </a:lnSpc>
              <a:spcBef>
                <a:spcPts val="480"/>
              </a:spcBef>
              <a:spcAft>
                <a:spcPts val="0"/>
              </a:spcAft>
              <a:buClr>
                <a:schemeClr val="dk1"/>
              </a:buClr>
              <a:buSzPct val="100000"/>
              <a:buFont typeface="Times New Roman"/>
              <a:buChar char="•"/>
            </a:pPr>
            <a:r>
              <a:rPr lang="en-US" sz="2400" b="0" i="0" u="none" strike="noStrike" cap="none" baseline="0">
                <a:solidFill>
                  <a:schemeClr val="dk1"/>
                </a:solidFill>
                <a:latin typeface="Times New Roman"/>
                <a:ea typeface="Times New Roman"/>
                <a:cs typeface="Times New Roman"/>
                <a:sym typeface="Times New Roman"/>
              </a:rPr>
              <a:t>Selective operation may also be achieved by means of time-delay devices</a:t>
            </a:r>
          </a:p>
          <a:p>
            <a:pPr marL="342900" marR="0" lvl="0" indent="-342900" algn="l" rtl="0">
              <a:lnSpc>
                <a:spcPct val="100000"/>
              </a:lnSpc>
              <a:spcBef>
                <a:spcPts val="560"/>
              </a:spcBef>
              <a:spcAft>
                <a:spcPts val="0"/>
              </a:spcAft>
              <a:buClr>
                <a:schemeClr val="dk1"/>
              </a:buClr>
              <a:buSzPct val="25000"/>
              <a:buFont typeface="Times New Roman"/>
              <a:buNone/>
            </a:pPr>
            <a:r>
              <a:rPr lang="en-US" sz="2800" b="0" i="1" u="none" strike="noStrike" cap="none" baseline="0">
                <a:solidFill>
                  <a:schemeClr val="dk1"/>
                </a:solidFill>
                <a:latin typeface="Times New Roman"/>
                <a:ea typeface="Times New Roman"/>
                <a:cs typeface="Times New Roman"/>
                <a:sym typeface="Times New Roman"/>
              </a:rPr>
              <a:t> Nuisance Tripping:</a:t>
            </a:r>
          </a:p>
          <a:p>
            <a:pPr marL="342900" marR="0" lvl="0" indent="-342900" algn="l" rtl="0">
              <a:lnSpc>
                <a:spcPct val="100000"/>
              </a:lnSpc>
              <a:spcBef>
                <a:spcPts val="480"/>
              </a:spcBef>
              <a:spcAft>
                <a:spcPts val="0"/>
              </a:spcAft>
              <a:buClr>
                <a:schemeClr val="dk1"/>
              </a:buClr>
              <a:buSzPct val="100000"/>
              <a:buFont typeface="Times New Roman"/>
              <a:buChar char="•"/>
            </a:pPr>
            <a:r>
              <a:rPr lang="en-US" sz="2400" b="0" i="0" u="none" strike="noStrike" cap="none" baseline="0">
                <a:solidFill>
                  <a:schemeClr val="dk1"/>
                </a:solidFill>
                <a:latin typeface="Times New Roman"/>
                <a:ea typeface="Times New Roman"/>
                <a:cs typeface="Times New Roman"/>
                <a:sym typeface="Times New Roman"/>
              </a:rPr>
              <a:t>Sudden surge of over current </a:t>
            </a:r>
          </a:p>
          <a:p>
            <a:pPr marL="342900" marR="0" lvl="0" indent="-342900" algn="l" rtl="0">
              <a:lnSpc>
                <a:spcPct val="100000"/>
              </a:lnSpc>
              <a:spcBef>
                <a:spcPts val="480"/>
              </a:spcBef>
              <a:spcAft>
                <a:spcPts val="0"/>
              </a:spcAft>
              <a:buClr>
                <a:schemeClr val="dk1"/>
              </a:buClr>
              <a:buSzPct val="100000"/>
              <a:buFont typeface="Times New Roman"/>
              <a:buChar char="•"/>
            </a:pPr>
            <a:r>
              <a:rPr lang="en-US" sz="2400" b="0" i="0" u="none" strike="noStrike" cap="none" baseline="0">
                <a:solidFill>
                  <a:schemeClr val="dk1"/>
                </a:solidFill>
                <a:latin typeface="Times New Roman"/>
                <a:ea typeface="Times New Roman"/>
                <a:cs typeface="Times New Roman"/>
                <a:sym typeface="Times New Roman"/>
              </a:rPr>
              <a:t>Voltage spikes/transients</a:t>
            </a:r>
          </a:p>
          <a:p>
            <a:pPr marL="342900" marR="0" lvl="0" indent="-342900" algn="l" rtl="0">
              <a:lnSpc>
                <a:spcPct val="100000"/>
              </a:lnSpc>
              <a:spcBef>
                <a:spcPts val="480"/>
              </a:spcBef>
              <a:spcAft>
                <a:spcPts val="0"/>
              </a:spcAft>
              <a:buClr>
                <a:schemeClr val="dk1"/>
              </a:buClr>
              <a:buSzPct val="100000"/>
              <a:buFont typeface="Times New Roman"/>
              <a:buChar char="•"/>
            </a:pPr>
            <a:r>
              <a:rPr lang="en-US" sz="2400" b="0" i="0" u="none" strike="noStrike" cap="none" baseline="0">
                <a:solidFill>
                  <a:schemeClr val="dk1"/>
                </a:solidFill>
                <a:latin typeface="Times New Roman"/>
                <a:ea typeface="Times New Roman"/>
                <a:cs typeface="Times New Roman"/>
                <a:sym typeface="Times New Roman"/>
              </a:rPr>
              <a:t>Inbuilt electronic circuit to protect against such tripping.</a:t>
            </a:r>
          </a:p>
          <a:p>
            <a:pPr marL="342900" marR="0" lvl="0" indent="-342900" algn="l" rtl="0">
              <a:lnSpc>
                <a:spcPct val="100000"/>
              </a:lnSpc>
              <a:spcBef>
                <a:spcPts val="480"/>
              </a:spcBef>
              <a:spcAft>
                <a:spcPts val="0"/>
              </a:spcAft>
              <a:buClr>
                <a:schemeClr val="dk1"/>
              </a:buClr>
              <a:buFont typeface="Arial"/>
              <a:buNone/>
            </a:pPr>
            <a:endParaRPr sz="2400" b="0" i="0" u="none" strike="noStrike" cap="none" baseline="0">
              <a:solidFill>
                <a:schemeClr val="dk1"/>
              </a:solidFill>
              <a:latin typeface="Times New Roman"/>
              <a:ea typeface="Times New Roman"/>
              <a:cs typeface="Times New Roman"/>
              <a:sym typeface="Times New Roman"/>
            </a:endParaRPr>
          </a:p>
          <a:p>
            <a:pPr marL="342900" marR="0" lvl="0" indent="-190500" algn="l" rtl="0">
              <a:lnSpc>
                <a:spcPct val="100000"/>
              </a:lnSpc>
              <a:spcBef>
                <a:spcPts val="480"/>
              </a:spcBef>
              <a:spcAft>
                <a:spcPts val="0"/>
              </a:spcAft>
              <a:buClr>
                <a:schemeClr val="dk1"/>
              </a:buClr>
              <a:buFont typeface="Arial"/>
              <a:buNone/>
            </a:pPr>
            <a:endParaRPr sz="2400" b="0" i="0" u="none" strike="noStrike" cap="none" baseline="0">
              <a:solidFill>
                <a:schemeClr val="dk1"/>
              </a:solidFill>
              <a:latin typeface="Times New Roman"/>
              <a:ea typeface="Times New Roman"/>
              <a:cs typeface="Times New Roman"/>
              <a:sym typeface="Times New Roman"/>
            </a:endParaRPr>
          </a:p>
          <a:p>
            <a:pPr marL="342900" marR="0" lvl="0" indent="-190500" algn="l" rtl="0">
              <a:spcBef>
                <a:spcPts val="480"/>
              </a:spcBef>
              <a:spcAft>
                <a:spcPts val="0"/>
              </a:spcAft>
              <a:buClr>
                <a:schemeClr val="dk1"/>
              </a:buClr>
              <a:buFont typeface="Arial"/>
              <a:buNone/>
            </a:pPr>
            <a:endParaRPr sz="2400" b="0" i="0" u="none" strike="noStrike" cap="none" baseline="0">
              <a:solidFill>
                <a:schemeClr val="dk1"/>
              </a:solidFill>
              <a:latin typeface="Times New Roman"/>
              <a:ea typeface="Times New Roman"/>
              <a:cs typeface="Times New Roman"/>
              <a:sym typeface="Times New Roman"/>
            </a:endParaRPr>
          </a:p>
        </p:txBody>
      </p:sp>
    </p:spTree>
  </p:cSld>
  <p:clrMapOvr>
    <a:masterClrMapping/>
  </p:clrMapOvr>
  <p:transition spd="slow">
    <p:cut/>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sp>
        <p:nvSpPr>
          <p:cNvPr id="291" name="Shape 291"/>
          <p:cNvSpPr txBox="1">
            <a:spLocks noGrp="1"/>
          </p:cNvSpPr>
          <p:nvPr>
            <p:ph type="title"/>
          </p:nvPr>
        </p:nvSpPr>
        <p:spPr>
          <a:xfrm>
            <a:off x="457200" y="274637"/>
            <a:ext cx="8229600" cy="868362"/>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Times New Roman"/>
              <a:buNone/>
            </a:pPr>
            <a:r>
              <a:rPr lang="en-US" sz="3200" b="0" i="0" u="none" strike="noStrike" cap="none" baseline="0">
                <a:solidFill>
                  <a:schemeClr val="dk2"/>
                </a:solidFill>
                <a:latin typeface="Times New Roman"/>
                <a:ea typeface="Times New Roman"/>
                <a:cs typeface="Times New Roman"/>
                <a:sym typeface="Times New Roman"/>
              </a:rPr>
              <a:t>CONCLUSION</a:t>
            </a:r>
          </a:p>
        </p:txBody>
      </p:sp>
      <p:sp>
        <p:nvSpPr>
          <p:cNvPr id="292" name="Shape 292"/>
          <p:cNvSpPr txBox="1">
            <a:spLocks noGrp="1"/>
          </p:cNvSpPr>
          <p:nvPr>
            <p:ph sz="quarter" idx="1"/>
          </p:nvPr>
        </p:nvSpPr>
        <p:spPr>
          <a:prstGeom prst="rect">
            <a:avLst/>
          </a:prstGeom>
          <a:noFill/>
          <a:ln>
            <a:noFill/>
          </a:ln>
        </p:spPr>
        <p:txBody>
          <a:bodyPr lIns="91425" tIns="45700" rIns="91425" bIns="45700" anchor="t" anchorCtr="0">
            <a:noAutofit/>
          </a:bodyPr>
          <a:lstStyle/>
          <a:p>
            <a:pPr marL="342900" marR="0" lvl="0" indent="-342900" algn="just" rtl="0">
              <a:lnSpc>
                <a:spcPct val="100000"/>
              </a:lnSpc>
              <a:spcBef>
                <a:spcPts val="0"/>
              </a:spcBef>
              <a:spcAft>
                <a:spcPts val="0"/>
              </a:spcAft>
              <a:buClr>
                <a:schemeClr val="dk1"/>
              </a:buClr>
              <a:buSzPct val="100000"/>
              <a:buFont typeface="Times New Roman"/>
              <a:buChar char="➢"/>
            </a:pPr>
            <a:r>
              <a:rPr lang="en-US" sz="2800" b="0" i="0" u="none" strike="noStrike" cap="none" baseline="0">
                <a:solidFill>
                  <a:schemeClr val="dk1"/>
                </a:solidFill>
                <a:latin typeface="Times New Roman"/>
                <a:ea typeface="Times New Roman"/>
                <a:cs typeface="Times New Roman"/>
                <a:sym typeface="Times New Roman"/>
              </a:rPr>
              <a:t>Domestic and distribution levels - MCB &amp; MCCB preferred over fuse</a:t>
            </a:r>
          </a:p>
          <a:p>
            <a:pPr marL="342900" marR="0" lvl="0" indent="-165100" algn="just" rtl="0">
              <a:lnSpc>
                <a:spcPct val="100000"/>
              </a:lnSpc>
              <a:spcBef>
                <a:spcPts val="560"/>
              </a:spcBef>
              <a:spcAft>
                <a:spcPts val="0"/>
              </a:spcAft>
              <a:buClr>
                <a:schemeClr val="dk1"/>
              </a:buClr>
              <a:buFont typeface="Arial"/>
              <a:buNone/>
            </a:pPr>
            <a:endParaRPr sz="2800" b="0" i="0" u="none" strike="noStrike" cap="none" baseline="0">
              <a:solidFill>
                <a:schemeClr val="dk1"/>
              </a:solidFill>
              <a:latin typeface="Times New Roman"/>
              <a:ea typeface="Times New Roman"/>
              <a:cs typeface="Times New Roman"/>
              <a:sym typeface="Times New Roman"/>
            </a:endParaRPr>
          </a:p>
          <a:p>
            <a:pPr marL="342900" marR="0" lvl="0" indent="-342900" algn="just" rtl="0">
              <a:lnSpc>
                <a:spcPct val="100000"/>
              </a:lnSpc>
              <a:spcBef>
                <a:spcPts val="560"/>
              </a:spcBef>
              <a:spcAft>
                <a:spcPts val="0"/>
              </a:spcAft>
              <a:buClr>
                <a:schemeClr val="dk1"/>
              </a:buClr>
              <a:buSzPct val="100000"/>
              <a:buFont typeface="Times New Roman"/>
              <a:buChar char="➢"/>
            </a:pPr>
            <a:r>
              <a:rPr lang="en-US" sz="2800" b="0" i="0" u="none" strike="noStrike" cap="none" baseline="0">
                <a:solidFill>
                  <a:schemeClr val="dk1"/>
                </a:solidFill>
                <a:latin typeface="Times New Roman"/>
                <a:ea typeface="Times New Roman"/>
                <a:cs typeface="Times New Roman"/>
                <a:sym typeface="Times New Roman"/>
              </a:rPr>
              <a:t>At higher voltages and high fault currents - fuse remains a highly cost effective solution for protection</a:t>
            </a:r>
          </a:p>
          <a:p>
            <a:pPr marL="342900" marR="0" lvl="0" indent="-342900" algn="l" rtl="0">
              <a:lnSpc>
                <a:spcPct val="100000"/>
              </a:lnSpc>
              <a:spcBef>
                <a:spcPts val="640"/>
              </a:spcBef>
              <a:spcAft>
                <a:spcPts val="0"/>
              </a:spcAft>
              <a:buClr>
                <a:schemeClr val="dk1"/>
              </a:buClr>
              <a:buFont typeface="Arial"/>
              <a:buNone/>
            </a:pPr>
            <a:endParaRPr sz="3200" b="0" i="0" u="none" strike="noStrike" cap="none" baseline="0">
              <a:solidFill>
                <a:schemeClr val="dk1"/>
              </a:solidFill>
              <a:latin typeface="Times New Roman"/>
              <a:ea typeface="Times New Roman"/>
              <a:cs typeface="Times New Roman"/>
              <a:sym typeface="Times New Roman"/>
            </a:endParaRPr>
          </a:p>
          <a:p>
            <a:pPr marL="342900" marR="0" lvl="0" indent="-139700" algn="l" rtl="0">
              <a:spcBef>
                <a:spcPts val="640"/>
              </a:spcBef>
              <a:spcAft>
                <a:spcPts val="0"/>
              </a:spcAft>
              <a:buClr>
                <a:schemeClr val="dk1"/>
              </a:buClr>
              <a:buFont typeface="Arial"/>
              <a:buNone/>
            </a:pPr>
            <a:endParaRPr sz="3200" b="0" i="0" u="none" strike="noStrike" cap="none" baseline="0">
              <a:solidFill>
                <a:schemeClr val="dk1"/>
              </a:solidFill>
              <a:latin typeface="Times New Roman"/>
              <a:ea typeface="Times New Roman"/>
              <a:cs typeface="Times New Roman"/>
              <a:sym typeface="Times New Roman"/>
            </a:endParaRPr>
          </a:p>
        </p:txBody>
      </p:sp>
    </p:spTree>
  </p:cSld>
  <p:clrMapOvr>
    <a:masterClrMapping/>
  </p:clrMapOvr>
  <p:transition spd="slow">
    <p:cut/>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Shape 297"/>
          <p:cNvSpPr txBox="1">
            <a:spLocks noGrp="1"/>
          </p:cNvSpPr>
          <p:nvPr>
            <p:ph type="title"/>
          </p:nvPr>
        </p:nvSpPr>
        <p:spPr>
          <a:xfrm>
            <a:off x="457200" y="274637"/>
            <a:ext cx="8229600" cy="792162"/>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Times New Roman"/>
              <a:buNone/>
            </a:pPr>
            <a:r>
              <a:rPr lang="en-US" sz="3200" b="0" i="0" u="none" strike="noStrike" cap="none" baseline="0">
                <a:solidFill>
                  <a:schemeClr val="dk2"/>
                </a:solidFill>
                <a:latin typeface="Times New Roman"/>
                <a:ea typeface="Times New Roman"/>
                <a:cs typeface="Times New Roman"/>
                <a:sym typeface="Times New Roman"/>
              </a:rPr>
              <a:t>REFERENCES</a:t>
            </a:r>
          </a:p>
        </p:txBody>
      </p:sp>
      <p:sp>
        <p:nvSpPr>
          <p:cNvPr id="298" name="Shape 298"/>
          <p:cNvSpPr txBox="1">
            <a:spLocks noGrp="1"/>
          </p:cNvSpPr>
          <p:nvPr>
            <p:ph sz="quarter" idx="1"/>
          </p:nvPr>
        </p:nvSpPr>
        <p:spPr>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dk1"/>
              </a:buClr>
              <a:buSzPct val="100000"/>
              <a:buFont typeface="Times New Roman"/>
              <a:buChar char="•"/>
            </a:pPr>
            <a:r>
              <a:rPr lang="en-US" sz="2400" b="0" i="0" u="none" strike="noStrike" cap="none" baseline="0">
                <a:solidFill>
                  <a:schemeClr val="dk1"/>
                </a:solidFill>
                <a:latin typeface="Times New Roman"/>
                <a:ea typeface="Times New Roman"/>
                <a:cs typeface="Times New Roman"/>
                <a:sym typeface="Times New Roman"/>
              </a:rPr>
              <a:t>Colin Bayliss &amp; Brian Hardy, “Transmission and Distribution, Electrical Engineering”, </a:t>
            </a:r>
            <a:r>
              <a:rPr lang="en-US" sz="2400" b="0" i="1" u="none" strike="noStrike" cap="none" baseline="0">
                <a:solidFill>
                  <a:schemeClr val="dk1"/>
                </a:solidFill>
                <a:latin typeface="Times New Roman"/>
                <a:ea typeface="Times New Roman"/>
                <a:cs typeface="Times New Roman"/>
                <a:sym typeface="Times New Roman"/>
              </a:rPr>
              <a:t>Elsevier Ltd.</a:t>
            </a:r>
          </a:p>
          <a:p>
            <a:pPr marL="342900" marR="0" lvl="0" indent="-190500" algn="l" rtl="0">
              <a:lnSpc>
                <a:spcPct val="100000"/>
              </a:lnSpc>
              <a:spcBef>
                <a:spcPts val="480"/>
              </a:spcBef>
              <a:spcAft>
                <a:spcPts val="0"/>
              </a:spcAft>
              <a:buClr>
                <a:schemeClr val="dk1"/>
              </a:buClr>
              <a:buFont typeface="Arial"/>
              <a:buNone/>
            </a:pPr>
            <a:endParaRPr sz="2400" b="0" i="0" u="none" strike="noStrike" cap="none" baseline="0">
              <a:solidFill>
                <a:schemeClr val="dk1"/>
              </a:solidFill>
              <a:latin typeface="Times New Roman"/>
              <a:ea typeface="Times New Roman"/>
              <a:cs typeface="Times New Roman"/>
              <a:sym typeface="Times New Roman"/>
            </a:endParaRPr>
          </a:p>
          <a:p>
            <a:pPr marL="342900" marR="0" lvl="0" indent="-342900" algn="l" rtl="0">
              <a:lnSpc>
                <a:spcPct val="100000"/>
              </a:lnSpc>
              <a:spcBef>
                <a:spcPts val="480"/>
              </a:spcBef>
              <a:spcAft>
                <a:spcPts val="0"/>
              </a:spcAft>
              <a:buClr>
                <a:schemeClr val="dk1"/>
              </a:buClr>
              <a:buSzPct val="100000"/>
              <a:buFont typeface="Arial"/>
              <a:buChar char="•"/>
            </a:pPr>
            <a:r>
              <a:rPr lang="en-US" sz="2400" b="0" i="0" u="sng" strike="noStrike" cap="none" baseline="0">
                <a:solidFill>
                  <a:schemeClr val="hlink"/>
                </a:solidFill>
                <a:latin typeface="Arial"/>
                <a:ea typeface="Arial"/>
                <a:cs typeface="Arial"/>
                <a:sym typeface="Arial"/>
                <a:hlinkClick r:id="rId3"/>
              </a:rPr>
              <a:t>www.moeller.co.uk/ta_mcb_basics.htm</a:t>
            </a:r>
          </a:p>
          <a:p>
            <a:pPr marL="342900" marR="0" lvl="0" indent="-190500" algn="l" rtl="0">
              <a:lnSpc>
                <a:spcPct val="100000"/>
              </a:lnSpc>
              <a:spcBef>
                <a:spcPts val="480"/>
              </a:spcBef>
              <a:spcAft>
                <a:spcPts val="0"/>
              </a:spcAft>
              <a:buClr>
                <a:schemeClr val="dk1"/>
              </a:buClr>
              <a:buFont typeface="Arial"/>
              <a:buNone/>
            </a:pPr>
            <a:endParaRPr sz="2400" b="0" i="0" u="none" strike="noStrike" cap="none" baseline="0">
              <a:solidFill>
                <a:schemeClr val="dk1"/>
              </a:solidFill>
              <a:latin typeface="Times New Roman"/>
              <a:ea typeface="Times New Roman"/>
              <a:cs typeface="Times New Roman"/>
              <a:sym typeface="Times New Roman"/>
            </a:endParaRPr>
          </a:p>
          <a:p>
            <a:pPr marL="342900" marR="0" lvl="0" indent="-342900" algn="l" rtl="0">
              <a:lnSpc>
                <a:spcPct val="100000"/>
              </a:lnSpc>
              <a:spcBef>
                <a:spcPts val="480"/>
              </a:spcBef>
              <a:spcAft>
                <a:spcPts val="0"/>
              </a:spcAft>
              <a:buClr>
                <a:schemeClr val="dk1"/>
              </a:buClr>
              <a:buSzPct val="100000"/>
              <a:buFont typeface="Arial"/>
              <a:buChar char="•"/>
            </a:pPr>
            <a:r>
              <a:rPr lang="en-US" sz="2400" b="0" i="0" u="sng" strike="noStrike" cap="none" baseline="0">
                <a:solidFill>
                  <a:schemeClr val="hlink"/>
                </a:solidFill>
                <a:latin typeface="Arial"/>
                <a:ea typeface="Arial"/>
                <a:cs typeface="Arial"/>
                <a:sym typeface="Arial"/>
                <a:hlinkClick r:id="rId4"/>
              </a:rPr>
              <a:t>www.tlc-direct.co.uk/Technical/Distribution/Mcb.htm</a:t>
            </a:r>
          </a:p>
          <a:p>
            <a:pPr marL="342900" marR="0" lvl="0" indent="-190500" algn="l" rtl="0">
              <a:lnSpc>
                <a:spcPct val="100000"/>
              </a:lnSpc>
              <a:spcBef>
                <a:spcPts val="480"/>
              </a:spcBef>
              <a:spcAft>
                <a:spcPts val="0"/>
              </a:spcAft>
              <a:buClr>
                <a:schemeClr val="dk1"/>
              </a:buClr>
              <a:buFont typeface="Arial"/>
              <a:buNone/>
            </a:pPr>
            <a:endParaRPr sz="2400" b="0" i="0" u="none" strike="noStrike" cap="none" baseline="0">
              <a:solidFill>
                <a:schemeClr val="dk1"/>
              </a:solidFill>
              <a:latin typeface="Times New Roman"/>
              <a:ea typeface="Times New Roman"/>
              <a:cs typeface="Times New Roman"/>
              <a:sym typeface="Times New Roman"/>
            </a:endParaRPr>
          </a:p>
          <a:p>
            <a:pPr marL="342900" marR="0" lvl="0" indent="-190500" algn="l" rtl="0">
              <a:spcBef>
                <a:spcPts val="480"/>
              </a:spcBef>
              <a:spcAft>
                <a:spcPts val="0"/>
              </a:spcAft>
              <a:buClr>
                <a:schemeClr val="dk1"/>
              </a:buClr>
              <a:buFont typeface="Arial"/>
              <a:buNone/>
            </a:pPr>
            <a:endParaRPr sz="2400" b="0" i="0" u="none" strike="noStrike" cap="none" baseline="0">
              <a:solidFill>
                <a:schemeClr val="dk1"/>
              </a:solidFill>
              <a:latin typeface="Times New Roman"/>
              <a:ea typeface="Times New Roman"/>
              <a:cs typeface="Times New Roman"/>
              <a:sym typeface="Times New Roman"/>
            </a:endParaRPr>
          </a:p>
        </p:txBody>
      </p:sp>
    </p:spTree>
  </p:cSld>
  <p:clrMapOvr>
    <a:masterClrMapping/>
  </p:clrMapOvr>
  <p:transition spd="slow">
    <p:cu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Shape 69"/>
          <p:cNvSpPr txBox="1">
            <a:spLocks noGrp="1"/>
          </p:cNvSpPr>
          <p:nvPr>
            <p:ph type="title"/>
          </p:nvPr>
        </p:nvSpPr>
        <p:spPr>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rgbClr val="003366"/>
              </a:buClr>
              <a:buSzPct val="25000"/>
              <a:buFont typeface="Times New Roman"/>
              <a:buNone/>
            </a:pPr>
            <a:r>
              <a:rPr lang="en-US" sz="3200" b="0" i="0" u="none" strike="noStrike" cap="none" baseline="0">
                <a:solidFill>
                  <a:srgbClr val="003366"/>
                </a:solidFill>
                <a:latin typeface="Times New Roman"/>
                <a:ea typeface="Times New Roman"/>
                <a:cs typeface="Times New Roman"/>
                <a:sym typeface="Times New Roman"/>
              </a:rPr>
              <a:t>Overcurrents</a:t>
            </a:r>
          </a:p>
        </p:txBody>
      </p:sp>
      <p:sp>
        <p:nvSpPr>
          <p:cNvPr id="70" name="Shape 70"/>
          <p:cNvSpPr txBox="1">
            <a:spLocks noGrp="1"/>
          </p:cNvSpPr>
          <p:nvPr>
            <p:ph sz="quarter" idx="1"/>
          </p:nvPr>
        </p:nvSpPr>
        <p:spPr>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rgbClr val="000000"/>
              </a:buClr>
              <a:buSzPct val="100000"/>
              <a:buFont typeface="Times New Roman"/>
              <a:buChar char="•"/>
            </a:pPr>
            <a:r>
              <a:rPr lang="en-US" sz="2400" b="0" i="0" u="none" strike="noStrike" cap="none" baseline="0">
                <a:solidFill>
                  <a:srgbClr val="000000"/>
                </a:solidFill>
                <a:latin typeface="Times New Roman"/>
                <a:ea typeface="Times New Roman"/>
                <a:cs typeface="Times New Roman"/>
                <a:sym typeface="Times New Roman"/>
              </a:rPr>
              <a:t>The fault level, sometimes known as the prospective short circuit (I</a:t>
            </a:r>
            <a:r>
              <a:rPr lang="en-US" sz="2400" b="0" i="0" u="none" strike="noStrike" cap="none" baseline="-25000">
                <a:solidFill>
                  <a:srgbClr val="000000"/>
                </a:solidFill>
                <a:latin typeface="Times New Roman"/>
                <a:ea typeface="Times New Roman"/>
                <a:cs typeface="Times New Roman"/>
                <a:sym typeface="Times New Roman"/>
              </a:rPr>
              <a:t>k</a:t>
            </a:r>
            <a:r>
              <a:rPr lang="en-US" sz="2400" b="0" i="0" u="none" strike="noStrike" cap="none" baseline="0">
                <a:solidFill>
                  <a:srgbClr val="000000"/>
                </a:solidFill>
                <a:latin typeface="Times New Roman"/>
                <a:ea typeface="Times New Roman"/>
                <a:cs typeface="Times New Roman"/>
                <a:sym typeface="Times New Roman"/>
              </a:rPr>
              <a:t>) is a significant factor when selecting protective devices – particularly circuit breakers</a:t>
            </a:r>
          </a:p>
          <a:p>
            <a:pPr marL="342900" marR="0" lvl="0" indent="-190500" algn="l" rtl="0">
              <a:spcBef>
                <a:spcPts val="480"/>
              </a:spcBef>
              <a:spcAft>
                <a:spcPts val="0"/>
              </a:spcAft>
              <a:buClr>
                <a:schemeClr val="dk1"/>
              </a:buClr>
              <a:buFont typeface="Arial"/>
              <a:buNone/>
            </a:pPr>
            <a:endParaRPr sz="2400" b="0" i="0" u="none" strike="noStrike" cap="none" baseline="0">
              <a:solidFill>
                <a:srgbClr val="000000"/>
              </a:solidFill>
              <a:latin typeface="Times New Roman"/>
              <a:ea typeface="Times New Roman"/>
              <a:cs typeface="Times New Roman"/>
              <a:sym typeface="Times New Roman"/>
            </a:endParaRPr>
          </a:p>
        </p:txBody>
      </p:sp>
      <p:pic>
        <p:nvPicPr>
          <p:cNvPr id="71" name="Shape 71"/>
          <p:cNvPicPr preferRelativeResize="0"/>
          <p:nvPr/>
        </p:nvPicPr>
        <p:blipFill rotWithShape="1">
          <a:blip r:embed="rId3"/>
          <a:srcRect l="16696" t="29518" r="16521" b="36530"/>
          <a:stretch/>
        </p:blipFill>
        <p:spPr>
          <a:xfrm>
            <a:off x="1447800" y="2971800"/>
            <a:ext cx="6553200" cy="1901824"/>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Shape 76"/>
          <p:cNvSpPr txBox="1">
            <a:spLocks noGrp="1"/>
          </p:cNvSpPr>
          <p:nvPr>
            <p:ph type="title"/>
          </p:nvPr>
        </p:nvSpPr>
        <p:spPr>
          <a:xfrm>
            <a:off x="457200" y="274637"/>
            <a:ext cx="8229600" cy="715962"/>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rgbClr val="003366"/>
              </a:buClr>
              <a:buSzPct val="25000"/>
              <a:buFont typeface="Times New Roman"/>
              <a:buNone/>
            </a:pPr>
            <a:r>
              <a:rPr lang="en-US" sz="3200" b="0" i="0" u="none" strike="noStrike" cap="none" baseline="0">
                <a:solidFill>
                  <a:srgbClr val="003366"/>
                </a:solidFill>
                <a:latin typeface="Times New Roman"/>
                <a:ea typeface="Times New Roman"/>
                <a:cs typeface="Times New Roman"/>
                <a:sym typeface="Times New Roman"/>
              </a:rPr>
              <a:t>Overcurrents</a:t>
            </a:r>
          </a:p>
        </p:txBody>
      </p:sp>
      <p:sp>
        <p:nvSpPr>
          <p:cNvPr id="77" name="Shape 77"/>
          <p:cNvSpPr txBox="1">
            <a:spLocks noGrp="1"/>
          </p:cNvSpPr>
          <p:nvPr>
            <p:ph sz="quarter" idx="1"/>
          </p:nvPr>
        </p:nvSpPr>
        <p:spPr>
          <a:xfrm>
            <a:off x="457200" y="1143000"/>
            <a:ext cx="8229600" cy="4983162"/>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accent1"/>
              </a:buClr>
              <a:buSzPct val="80000"/>
              <a:buFont typeface="Times New Roman"/>
              <a:buChar char="■"/>
            </a:pPr>
            <a:r>
              <a:rPr lang="en-US" sz="2400" b="1" i="0" u="none" strike="noStrike" cap="none" baseline="0">
                <a:solidFill>
                  <a:srgbClr val="000000"/>
                </a:solidFill>
                <a:latin typeface="Times New Roman"/>
                <a:ea typeface="Times New Roman"/>
                <a:cs typeface="Times New Roman"/>
                <a:sym typeface="Times New Roman"/>
              </a:rPr>
              <a:t>Breaking Capacity</a:t>
            </a:r>
            <a:r>
              <a:rPr lang="en-US" sz="2000" b="1" i="0" u="none" strike="noStrike" cap="none" baseline="0">
                <a:solidFill>
                  <a:srgbClr val="000000"/>
                </a:solidFill>
                <a:latin typeface="Times New Roman"/>
                <a:ea typeface="Times New Roman"/>
                <a:cs typeface="Times New Roman"/>
                <a:sym typeface="Times New Roman"/>
              </a:rPr>
              <a:t> :</a:t>
            </a:r>
          </a:p>
          <a:p>
            <a:pPr marL="742950" marR="0" lvl="1" indent="-285750" algn="l" rtl="0">
              <a:lnSpc>
                <a:spcPct val="100000"/>
              </a:lnSpc>
              <a:spcBef>
                <a:spcPts val="400"/>
              </a:spcBef>
              <a:spcAft>
                <a:spcPts val="0"/>
              </a:spcAft>
              <a:buClr>
                <a:srgbClr val="000000"/>
              </a:buClr>
              <a:buSzPct val="100000"/>
              <a:buFont typeface="Times New Roman"/>
              <a:buChar char="–"/>
            </a:pPr>
            <a:r>
              <a:rPr lang="en-US" sz="2000" b="0" i="0" u="none" strike="noStrike" cap="none" baseline="0">
                <a:solidFill>
                  <a:srgbClr val="000000"/>
                </a:solidFill>
                <a:latin typeface="Times New Roman"/>
                <a:ea typeface="Times New Roman"/>
                <a:cs typeface="Times New Roman"/>
                <a:sym typeface="Times New Roman"/>
              </a:rPr>
              <a:t>The purpose of determining the short circuit current at a point in an installation is to determine the </a:t>
            </a:r>
            <a:r>
              <a:rPr lang="en-US" sz="2000" b="0" i="1" u="none" strike="noStrike" cap="none" baseline="0">
                <a:solidFill>
                  <a:srgbClr val="000000"/>
                </a:solidFill>
                <a:latin typeface="Times New Roman"/>
                <a:ea typeface="Times New Roman"/>
                <a:cs typeface="Times New Roman"/>
                <a:sym typeface="Times New Roman"/>
              </a:rPr>
              <a:t>Breaking Capacity </a:t>
            </a:r>
            <a:r>
              <a:rPr lang="en-US" sz="2000" b="0" i="0" u="none" strike="noStrike" cap="none" baseline="0">
                <a:solidFill>
                  <a:srgbClr val="000000"/>
                </a:solidFill>
                <a:latin typeface="Times New Roman"/>
                <a:ea typeface="Times New Roman"/>
                <a:cs typeface="Times New Roman"/>
                <a:sym typeface="Times New Roman"/>
              </a:rPr>
              <a:t>in kA of the protective device situated at that point</a:t>
            </a:r>
          </a:p>
          <a:p>
            <a:pPr marL="742950" marR="0" lvl="1" indent="-158750" algn="l" rtl="0">
              <a:lnSpc>
                <a:spcPct val="100000"/>
              </a:lnSpc>
              <a:spcBef>
                <a:spcPts val="400"/>
              </a:spcBef>
              <a:spcAft>
                <a:spcPts val="0"/>
              </a:spcAft>
              <a:buClr>
                <a:schemeClr val="dk1"/>
              </a:buClr>
              <a:buFont typeface="Arial"/>
              <a:buNone/>
            </a:pPr>
            <a:endParaRPr sz="2000" b="0" i="0" u="none" strike="noStrike" cap="none" baseline="0">
              <a:solidFill>
                <a:srgbClr val="000000"/>
              </a:solidFill>
              <a:latin typeface="Times New Roman"/>
              <a:ea typeface="Times New Roman"/>
              <a:cs typeface="Times New Roman"/>
              <a:sym typeface="Times New Roman"/>
            </a:endParaRPr>
          </a:p>
          <a:p>
            <a:pPr marL="342900" marR="0" lvl="0" indent="-342900" algn="l" rtl="0">
              <a:lnSpc>
                <a:spcPct val="100000"/>
              </a:lnSpc>
              <a:spcBef>
                <a:spcPts val="480"/>
              </a:spcBef>
              <a:spcAft>
                <a:spcPts val="0"/>
              </a:spcAft>
              <a:buClr>
                <a:schemeClr val="accent1"/>
              </a:buClr>
              <a:buSzPct val="80000"/>
              <a:buFont typeface="Times New Roman"/>
              <a:buChar char="■"/>
            </a:pPr>
            <a:r>
              <a:rPr lang="en-US" sz="2400" b="1" i="0" u="none" strike="noStrike" cap="none" baseline="0">
                <a:solidFill>
                  <a:srgbClr val="000000"/>
                </a:solidFill>
                <a:latin typeface="Times New Roman"/>
                <a:ea typeface="Times New Roman"/>
                <a:cs typeface="Times New Roman"/>
                <a:sym typeface="Times New Roman"/>
              </a:rPr>
              <a:t>Energy let through in the event of a short circuit is described in terms of:</a:t>
            </a:r>
          </a:p>
          <a:p>
            <a:pPr marL="742950" marR="0" lvl="1" indent="-285750" algn="l" rtl="0">
              <a:lnSpc>
                <a:spcPct val="100000"/>
              </a:lnSpc>
              <a:spcBef>
                <a:spcPts val="400"/>
              </a:spcBef>
              <a:spcAft>
                <a:spcPts val="0"/>
              </a:spcAft>
              <a:buClr>
                <a:srgbClr val="000000"/>
              </a:buClr>
              <a:buSzPct val="100000"/>
              <a:buFont typeface="Times New Roman"/>
              <a:buChar char="–"/>
            </a:pPr>
            <a:r>
              <a:rPr lang="en-US" sz="2000" b="0" i="1" u="none" strike="noStrike" cap="none" baseline="0">
                <a:solidFill>
                  <a:srgbClr val="000000"/>
                </a:solidFill>
                <a:latin typeface="Times New Roman"/>
                <a:ea typeface="Times New Roman"/>
                <a:cs typeface="Times New Roman"/>
                <a:sym typeface="Times New Roman"/>
              </a:rPr>
              <a:t>Pre-arcing Energy:</a:t>
            </a:r>
          </a:p>
          <a:p>
            <a:pPr marL="1143000" marR="0" lvl="2" indent="-228600" algn="l" rtl="0">
              <a:lnSpc>
                <a:spcPct val="100000"/>
              </a:lnSpc>
              <a:spcBef>
                <a:spcPts val="400"/>
              </a:spcBef>
              <a:spcAft>
                <a:spcPts val="0"/>
              </a:spcAft>
              <a:buClr>
                <a:srgbClr val="000000"/>
              </a:buClr>
              <a:buSzPct val="100000"/>
              <a:buFont typeface="Times New Roman"/>
              <a:buChar char="•"/>
            </a:pPr>
            <a:r>
              <a:rPr lang="en-US" sz="2000" b="0" i="0" u="none" strike="noStrike" cap="none" baseline="0">
                <a:solidFill>
                  <a:srgbClr val="000000"/>
                </a:solidFill>
                <a:latin typeface="Times New Roman"/>
                <a:ea typeface="Times New Roman"/>
                <a:cs typeface="Times New Roman"/>
                <a:sym typeface="Times New Roman"/>
              </a:rPr>
              <a:t>Energy required to melt the fuse element</a:t>
            </a:r>
          </a:p>
          <a:p>
            <a:pPr marL="742950" marR="0" lvl="1" indent="-285750" algn="l" rtl="0">
              <a:lnSpc>
                <a:spcPct val="100000"/>
              </a:lnSpc>
              <a:spcBef>
                <a:spcPts val="400"/>
              </a:spcBef>
              <a:spcAft>
                <a:spcPts val="0"/>
              </a:spcAft>
              <a:buClr>
                <a:srgbClr val="000000"/>
              </a:buClr>
              <a:buSzPct val="100000"/>
              <a:buFont typeface="Times New Roman"/>
              <a:buChar char="–"/>
            </a:pPr>
            <a:r>
              <a:rPr lang="en-US" sz="2000" b="0" i="1" u="none" strike="noStrike" cap="none" baseline="0">
                <a:solidFill>
                  <a:srgbClr val="000000"/>
                </a:solidFill>
                <a:latin typeface="Times New Roman"/>
                <a:ea typeface="Times New Roman"/>
                <a:cs typeface="Times New Roman"/>
                <a:sym typeface="Times New Roman"/>
              </a:rPr>
              <a:t>Arcing Energy</a:t>
            </a:r>
          </a:p>
          <a:p>
            <a:pPr marL="1143000" marR="0" lvl="2" indent="-228600" algn="l" rtl="0">
              <a:lnSpc>
                <a:spcPct val="100000"/>
              </a:lnSpc>
              <a:spcBef>
                <a:spcPts val="400"/>
              </a:spcBef>
              <a:spcAft>
                <a:spcPts val="0"/>
              </a:spcAft>
              <a:buClr>
                <a:srgbClr val="000000"/>
              </a:buClr>
              <a:buSzPct val="100000"/>
              <a:buFont typeface="Times New Roman"/>
              <a:buChar char="•"/>
            </a:pPr>
            <a:r>
              <a:rPr lang="en-US" sz="2000" b="0" i="0" u="none" strike="noStrike" cap="none" baseline="0">
                <a:solidFill>
                  <a:srgbClr val="000000"/>
                </a:solidFill>
                <a:latin typeface="Times New Roman"/>
                <a:ea typeface="Times New Roman"/>
                <a:cs typeface="Times New Roman"/>
                <a:sym typeface="Times New Roman"/>
              </a:rPr>
              <a:t>Energy required (post pre-arcing energy) to extinguish the resulting arc</a:t>
            </a:r>
          </a:p>
          <a:p>
            <a:pPr marL="342900" marR="0" lvl="0" indent="-241300" algn="l" rtl="0">
              <a:lnSpc>
                <a:spcPct val="100000"/>
              </a:lnSpc>
              <a:spcBef>
                <a:spcPts val="400"/>
              </a:spcBef>
              <a:spcAft>
                <a:spcPts val="0"/>
              </a:spcAft>
              <a:buClr>
                <a:schemeClr val="accent1"/>
              </a:buClr>
              <a:buFont typeface="Arial"/>
              <a:buNone/>
            </a:pPr>
            <a:endParaRPr sz="2000" b="0" i="0" u="none" strike="noStrike" cap="none" baseline="0">
              <a:solidFill>
                <a:srgbClr val="000000"/>
              </a:solidFill>
              <a:latin typeface="Times New Roman"/>
              <a:ea typeface="Times New Roman"/>
              <a:cs typeface="Times New Roman"/>
              <a:sym typeface="Times New Roman"/>
            </a:endParaRPr>
          </a:p>
          <a:p>
            <a:pPr marL="342900" marR="0" lvl="0" indent="-215900" algn="l" rtl="0">
              <a:spcBef>
                <a:spcPts val="400"/>
              </a:spcBef>
              <a:spcAft>
                <a:spcPts val="0"/>
              </a:spcAft>
              <a:buClr>
                <a:schemeClr val="dk1"/>
              </a:buClr>
              <a:buFont typeface="Arial"/>
              <a:buNone/>
            </a:pPr>
            <a:endParaRPr sz="2000" b="0" i="0" u="none" strike="noStrike" cap="none" baseline="0">
              <a:solidFill>
                <a:srgbClr val="000000"/>
              </a:solidFill>
              <a:latin typeface="Times New Roman"/>
              <a:ea typeface="Times New Roman"/>
              <a:cs typeface="Times New Roman"/>
              <a:sym typeface="Times New Roman"/>
            </a:endParaRPr>
          </a:p>
        </p:txBody>
      </p:sp>
    </p:spTree>
  </p:cSld>
  <p:clrMapOvr>
    <a:masterClrMapping/>
  </p:clrMapOvr>
  <p:transition spd="slow">
    <p:cu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Shape 82"/>
          <p:cNvSpPr txBox="1">
            <a:spLocks noGrp="1"/>
          </p:cNvSpPr>
          <p:nvPr>
            <p:ph type="title"/>
          </p:nvPr>
        </p:nvSpPr>
        <p:spPr>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rgbClr val="003366"/>
              </a:buClr>
              <a:buSzPct val="25000"/>
              <a:buFont typeface="Times New Roman"/>
              <a:buNone/>
            </a:pPr>
            <a:r>
              <a:rPr lang="en-US" sz="3200" b="1" i="0" u="none" strike="noStrike" cap="none" baseline="0">
                <a:solidFill>
                  <a:srgbClr val="003366"/>
                </a:solidFill>
                <a:latin typeface="Times New Roman"/>
                <a:ea typeface="Times New Roman"/>
                <a:cs typeface="Times New Roman"/>
                <a:sym typeface="Times New Roman"/>
              </a:rPr>
              <a:t>Overcurrents</a:t>
            </a:r>
          </a:p>
        </p:txBody>
      </p:sp>
      <p:sp>
        <p:nvSpPr>
          <p:cNvPr id="83" name="Shape 83"/>
          <p:cNvSpPr txBox="1">
            <a:spLocks noGrp="1"/>
          </p:cNvSpPr>
          <p:nvPr>
            <p:ph sz="quarter" idx="1"/>
          </p:nvPr>
        </p:nvSpPr>
        <p:spPr>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dk1"/>
              </a:buClr>
              <a:buSzPct val="100000"/>
              <a:buFont typeface="Times New Roman"/>
              <a:buChar char="•"/>
            </a:pPr>
            <a:r>
              <a:rPr lang="en-US" sz="2400" b="0" i="0" u="none" strike="noStrike" cap="none" baseline="0">
                <a:solidFill>
                  <a:schemeClr val="dk1"/>
                </a:solidFill>
                <a:latin typeface="Times New Roman"/>
                <a:ea typeface="Times New Roman"/>
                <a:cs typeface="Times New Roman"/>
                <a:sym typeface="Times New Roman"/>
              </a:rPr>
              <a:t>The total let through energy is proportional to the energy dissipation during the pre-arcing and arcing intervals and is referred to as the </a:t>
            </a:r>
            <a:r>
              <a:rPr lang="en-US" sz="2400" b="0" i="1" u="none" strike="noStrike" cap="none" baseline="0">
                <a:solidFill>
                  <a:schemeClr val="dk1"/>
                </a:solidFill>
                <a:latin typeface="Times New Roman"/>
                <a:ea typeface="Times New Roman"/>
                <a:cs typeface="Times New Roman"/>
                <a:sym typeface="Times New Roman"/>
              </a:rPr>
              <a:t>I</a:t>
            </a:r>
            <a:r>
              <a:rPr lang="en-US" sz="2400" b="0" i="1" u="none" strike="noStrike" cap="none" baseline="30000">
                <a:solidFill>
                  <a:schemeClr val="dk1"/>
                </a:solidFill>
                <a:latin typeface="Times New Roman"/>
                <a:ea typeface="Times New Roman"/>
                <a:cs typeface="Times New Roman"/>
                <a:sym typeface="Times New Roman"/>
              </a:rPr>
              <a:t>2</a:t>
            </a:r>
            <a:r>
              <a:rPr lang="en-US" sz="2400" b="0" i="1" u="none" strike="noStrike" cap="none" baseline="0">
                <a:solidFill>
                  <a:schemeClr val="dk1"/>
                </a:solidFill>
                <a:latin typeface="Times New Roman"/>
                <a:ea typeface="Times New Roman"/>
                <a:cs typeface="Times New Roman"/>
                <a:sym typeface="Times New Roman"/>
              </a:rPr>
              <a:t>t characteristic</a:t>
            </a:r>
            <a:r>
              <a:rPr lang="en-US" sz="2400" b="0" i="0" u="none" strike="noStrike" cap="none" baseline="0">
                <a:solidFill>
                  <a:schemeClr val="dk1"/>
                </a:solidFill>
                <a:latin typeface="Times New Roman"/>
                <a:ea typeface="Times New Roman"/>
                <a:cs typeface="Times New Roman"/>
                <a:sym typeface="Times New Roman"/>
              </a:rPr>
              <a:t> of the fuse/protective device.</a:t>
            </a:r>
          </a:p>
          <a:p>
            <a:pPr marL="342900" marR="0" lvl="0" indent="-190500" algn="l" rtl="0">
              <a:lnSpc>
                <a:spcPct val="100000"/>
              </a:lnSpc>
              <a:spcBef>
                <a:spcPts val="480"/>
              </a:spcBef>
              <a:spcAft>
                <a:spcPts val="0"/>
              </a:spcAft>
              <a:buClr>
                <a:schemeClr val="dk1"/>
              </a:buClr>
              <a:buFont typeface="Arial"/>
              <a:buNone/>
            </a:pPr>
            <a:endParaRPr sz="2400" b="0" i="0" u="none" strike="noStrike" cap="none" baseline="0">
              <a:solidFill>
                <a:schemeClr val="dk1"/>
              </a:solidFill>
              <a:latin typeface="Times New Roman"/>
              <a:ea typeface="Times New Roman"/>
              <a:cs typeface="Times New Roman"/>
              <a:sym typeface="Times New Roman"/>
            </a:endParaRPr>
          </a:p>
          <a:p>
            <a:pPr marL="342900" marR="0" lvl="0" indent="-190500" algn="l" rtl="0">
              <a:spcBef>
                <a:spcPts val="480"/>
              </a:spcBef>
              <a:spcAft>
                <a:spcPts val="0"/>
              </a:spcAft>
              <a:buClr>
                <a:schemeClr val="dk1"/>
              </a:buClr>
              <a:buFont typeface="Arial"/>
              <a:buNone/>
            </a:pPr>
            <a:endParaRPr sz="2400" b="0" i="0" u="none" strike="noStrike" cap="none" baseline="0">
              <a:solidFill>
                <a:schemeClr val="dk1"/>
              </a:solidFill>
              <a:latin typeface="Times New Roman"/>
              <a:ea typeface="Times New Roman"/>
              <a:cs typeface="Times New Roman"/>
              <a:sym typeface="Times New Roman"/>
            </a:endParaRPr>
          </a:p>
        </p:txBody>
      </p:sp>
      <p:pic>
        <p:nvPicPr>
          <p:cNvPr id="84" name="Shape 84"/>
          <p:cNvPicPr preferRelativeResize="0"/>
          <p:nvPr/>
        </p:nvPicPr>
        <p:blipFill rotWithShape="1">
          <a:blip r:embed="rId3"/>
          <a:srcRect l="18782" t="13284" r="29042" b="15867"/>
          <a:stretch/>
        </p:blipFill>
        <p:spPr>
          <a:xfrm>
            <a:off x="1600200" y="3048000"/>
            <a:ext cx="5257799" cy="2971799"/>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Shape 89"/>
          <p:cNvSpPr txBox="1">
            <a:spLocks noGrp="1"/>
          </p:cNvSpPr>
          <p:nvPr>
            <p:ph type="title"/>
          </p:nvPr>
        </p:nvSpPr>
        <p:spPr>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rgbClr val="000000"/>
              </a:buClr>
              <a:buSzPct val="25000"/>
              <a:buFont typeface="Times New Roman"/>
              <a:buNone/>
            </a:pPr>
            <a:r>
              <a:rPr lang="en-US" sz="3600" b="0" i="0" u="none" strike="noStrike" cap="none" baseline="0">
                <a:solidFill>
                  <a:srgbClr val="000000"/>
                </a:solidFill>
                <a:latin typeface="Times New Roman"/>
                <a:ea typeface="Times New Roman"/>
                <a:cs typeface="Times New Roman"/>
                <a:sym typeface="Times New Roman"/>
              </a:rPr>
              <a:t>Fuse</a:t>
            </a:r>
          </a:p>
        </p:txBody>
      </p:sp>
      <p:sp>
        <p:nvSpPr>
          <p:cNvPr id="90" name="Shape 90"/>
          <p:cNvSpPr txBox="1">
            <a:spLocks noGrp="1"/>
          </p:cNvSpPr>
          <p:nvPr>
            <p:ph sz="quarter" idx="1"/>
          </p:nvPr>
        </p:nvSpPr>
        <p:spPr>
          <a:xfrm>
            <a:off x="457200" y="1219200"/>
            <a:ext cx="8229600" cy="4906961"/>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rgbClr val="000000"/>
              </a:buClr>
              <a:buSzPct val="100000"/>
              <a:buFont typeface="Times New Roman"/>
              <a:buChar char="•"/>
            </a:pPr>
            <a:r>
              <a:rPr lang="en-US" sz="2400" b="0" i="0" u="none" strike="noStrike" cap="none" baseline="0">
                <a:solidFill>
                  <a:srgbClr val="000000"/>
                </a:solidFill>
                <a:latin typeface="Times New Roman"/>
                <a:ea typeface="Times New Roman"/>
                <a:cs typeface="Times New Roman"/>
                <a:sym typeface="Times New Roman"/>
              </a:rPr>
              <a:t>Over current protection device</a:t>
            </a:r>
          </a:p>
          <a:p>
            <a:pPr marL="342900" marR="0" lvl="0" indent="-342900" algn="l" rtl="0">
              <a:lnSpc>
                <a:spcPct val="100000"/>
              </a:lnSpc>
              <a:spcBef>
                <a:spcPts val="480"/>
              </a:spcBef>
              <a:spcAft>
                <a:spcPts val="0"/>
              </a:spcAft>
              <a:buClr>
                <a:srgbClr val="000000"/>
              </a:buClr>
              <a:buSzPct val="100000"/>
              <a:buFont typeface="Times New Roman"/>
              <a:buChar char="•"/>
            </a:pPr>
            <a:r>
              <a:rPr lang="en-US" sz="2400" b="0" i="0" u="none" strike="noStrike" cap="none" baseline="0">
                <a:solidFill>
                  <a:srgbClr val="000000"/>
                </a:solidFill>
                <a:latin typeface="Times New Roman"/>
                <a:ea typeface="Times New Roman"/>
                <a:cs typeface="Times New Roman"/>
                <a:sym typeface="Times New Roman"/>
              </a:rPr>
              <a:t>A thin strip of wire having low melting point</a:t>
            </a:r>
          </a:p>
          <a:p>
            <a:pPr marL="342900" marR="0" lvl="0" indent="-342900" algn="l" rtl="0">
              <a:lnSpc>
                <a:spcPct val="100000"/>
              </a:lnSpc>
              <a:spcBef>
                <a:spcPts val="480"/>
              </a:spcBef>
              <a:spcAft>
                <a:spcPts val="0"/>
              </a:spcAft>
              <a:buClr>
                <a:srgbClr val="000000"/>
              </a:buClr>
              <a:buSzPct val="100000"/>
              <a:buFont typeface="Times New Roman"/>
              <a:buChar char="•"/>
            </a:pPr>
            <a:r>
              <a:rPr lang="en-US" sz="2400" b="0" i="0" u="none" strike="noStrike" cap="none" baseline="0">
                <a:solidFill>
                  <a:srgbClr val="000000"/>
                </a:solidFill>
                <a:latin typeface="Times New Roman"/>
                <a:ea typeface="Times New Roman"/>
                <a:cs typeface="Times New Roman"/>
                <a:sym typeface="Times New Roman"/>
              </a:rPr>
              <a:t>When excess current flows, the fuse gets heated, melts &amp; breaks the circuit</a:t>
            </a:r>
          </a:p>
          <a:p>
            <a:pPr marL="342900" marR="0" lvl="0" indent="-342900" algn="l" rtl="0">
              <a:lnSpc>
                <a:spcPct val="100000"/>
              </a:lnSpc>
              <a:spcBef>
                <a:spcPts val="480"/>
              </a:spcBef>
              <a:spcAft>
                <a:spcPts val="0"/>
              </a:spcAft>
              <a:buClr>
                <a:srgbClr val="000000"/>
              </a:buClr>
              <a:buSzPct val="100000"/>
              <a:buFont typeface="Times New Roman"/>
              <a:buChar char="•"/>
            </a:pPr>
            <a:r>
              <a:rPr lang="en-US" sz="2400" b="0" i="0" u="none" strike="noStrike" cap="none" baseline="0">
                <a:solidFill>
                  <a:srgbClr val="000000"/>
                </a:solidFill>
                <a:latin typeface="Times New Roman"/>
                <a:ea typeface="Times New Roman"/>
                <a:cs typeface="Times New Roman"/>
                <a:sym typeface="Times New Roman"/>
              </a:rPr>
              <a:t>Fuse element – silver, tin, lead, copper, zinc, aluminum</a:t>
            </a:r>
          </a:p>
          <a:p>
            <a:pPr marL="342900" marR="0" lvl="0" indent="-342900" algn="l" rtl="0">
              <a:lnSpc>
                <a:spcPct val="100000"/>
              </a:lnSpc>
              <a:spcBef>
                <a:spcPts val="480"/>
              </a:spcBef>
              <a:spcAft>
                <a:spcPts val="0"/>
              </a:spcAft>
              <a:buClr>
                <a:srgbClr val="000000"/>
              </a:buClr>
              <a:buSzPct val="100000"/>
              <a:buFont typeface="Times New Roman"/>
              <a:buChar char="•"/>
            </a:pPr>
            <a:r>
              <a:rPr lang="en-US" sz="2400" b="0" i="0" u="none" strike="noStrike" cap="none" baseline="0">
                <a:solidFill>
                  <a:srgbClr val="000000"/>
                </a:solidFill>
                <a:latin typeface="Times New Roman"/>
                <a:ea typeface="Times New Roman"/>
                <a:cs typeface="Times New Roman"/>
                <a:sym typeface="Times New Roman"/>
              </a:rPr>
              <a:t>For current &lt; 10A – alloy of lead &amp; tin</a:t>
            </a:r>
          </a:p>
          <a:p>
            <a:pPr marL="342900" marR="0" lvl="0" indent="-342900" algn="l" rtl="0">
              <a:lnSpc>
                <a:spcPct val="100000"/>
              </a:lnSpc>
              <a:spcBef>
                <a:spcPts val="480"/>
              </a:spcBef>
              <a:spcAft>
                <a:spcPts val="0"/>
              </a:spcAft>
              <a:buClr>
                <a:srgbClr val="000000"/>
              </a:buClr>
              <a:buSzPct val="100000"/>
              <a:buFont typeface="Times New Roman"/>
              <a:buChar char="•"/>
            </a:pPr>
            <a:r>
              <a:rPr lang="en-US" sz="2400" b="0" i="0" u="none" strike="noStrike" cap="none" baseline="0">
                <a:solidFill>
                  <a:srgbClr val="000000"/>
                </a:solidFill>
                <a:latin typeface="Times New Roman"/>
                <a:ea typeface="Times New Roman"/>
                <a:cs typeface="Times New Roman"/>
                <a:sym typeface="Times New Roman"/>
              </a:rPr>
              <a:t>      current &gt; 10A – copper wire</a:t>
            </a:r>
          </a:p>
          <a:p>
            <a:pPr marL="342900" marR="0" lvl="0" indent="-342900" algn="l" rtl="0">
              <a:lnSpc>
                <a:spcPct val="100000"/>
              </a:lnSpc>
              <a:spcBef>
                <a:spcPts val="480"/>
              </a:spcBef>
              <a:spcAft>
                <a:spcPts val="0"/>
              </a:spcAft>
              <a:buClr>
                <a:srgbClr val="000000"/>
              </a:buClr>
              <a:buSzPct val="100000"/>
              <a:buFont typeface="Times New Roman"/>
              <a:buChar char="•"/>
            </a:pPr>
            <a:r>
              <a:rPr lang="en-US" sz="2400" b="0" i="0" u="none" strike="noStrike" cap="none" baseline="0">
                <a:solidFill>
                  <a:srgbClr val="000000"/>
                </a:solidFill>
                <a:latin typeface="Times New Roman"/>
                <a:ea typeface="Times New Roman"/>
                <a:cs typeface="Times New Roman"/>
                <a:sym typeface="Times New Roman"/>
              </a:rPr>
              <a:t>Fuse Unit consists of</a:t>
            </a:r>
          </a:p>
          <a:p>
            <a:pPr marL="742950" marR="0" lvl="1" indent="-285750" algn="l" rtl="0">
              <a:lnSpc>
                <a:spcPct val="100000"/>
              </a:lnSpc>
              <a:spcBef>
                <a:spcPts val="400"/>
              </a:spcBef>
              <a:spcAft>
                <a:spcPts val="0"/>
              </a:spcAft>
              <a:buClr>
                <a:srgbClr val="000000"/>
              </a:buClr>
              <a:buSzPct val="100000"/>
              <a:buFont typeface="Times New Roman"/>
              <a:buChar char="–"/>
            </a:pPr>
            <a:r>
              <a:rPr lang="en-US" sz="2000" b="0" i="0" u="none" strike="noStrike" cap="none" baseline="0">
                <a:solidFill>
                  <a:srgbClr val="000000"/>
                </a:solidFill>
                <a:latin typeface="Times New Roman"/>
                <a:ea typeface="Times New Roman"/>
                <a:cs typeface="Times New Roman"/>
                <a:sym typeface="Times New Roman"/>
              </a:rPr>
              <a:t>Metal fuse element or link</a:t>
            </a:r>
          </a:p>
          <a:p>
            <a:pPr marL="742950" marR="0" lvl="1" indent="-285750" algn="l" rtl="0">
              <a:lnSpc>
                <a:spcPct val="100000"/>
              </a:lnSpc>
              <a:spcBef>
                <a:spcPts val="400"/>
              </a:spcBef>
              <a:spcAft>
                <a:spcPts val="0"/>
              </a:spcAft>
              <a:buClr>
                <a:srgbClr val="000000"/>
              </a:buClr>
              <a:buSzPct val="100000"/>
              <a:buFont typeface="Times New Roman"/>
              <a:buChar char="–"/>
            </a:pPr>
            <a:r>
              <a:rPr lang="en-US" sz="2000" b="0" i="0" u="none" strike="noStrike" cap="none" baseline="0">
                <a:solidFill>
                  <a:srgbClr val="000000"/>
                </a:solidFill>
                <a:latin typeface="Times New Roman"/>
                <a:ea typeface="Times New Roman"/>
                <a:cs typeface="Times New Roman"/>
                <a:sym typeface="Times New Roman"/>
              </a:rPr>
              <a:t>Set of contacts between which it is fixed</a:t>
            </a:r>
          </a:p>
          <a:p>
            <a:pPr marL="742950" marR="0" lvl="1" indent="-285750" algn="l" rtl="0">
              <a:lnSpc>
                <a:spcPct val="100000"/>
              </a:lnSpc>
              <a:spcBef>
                <a:spcPts val="400"/>
              </a:spcBef>
              <a:spcAft>
                <a:spcPts val="0"/>
              </a:spcAft>
              <a:buClr>
                <a:srgbClr val="000000"/>
              </a:buClr>
              <a:buSzPct val="100000"/>
              <a:buFont typeface="Times New Roman"/>
              <a:buChar char="–"/>
            </a:pPr>
            <a:r>
              <a:rPr lang="en-US" sz="2000" b="0" i="0" u="none" strike="noStrike" cap="none" baseline="0">
                <a:solidFill>
                  <a:srgbClr val="000000"/>
                </a:solidFill>
                <a:latin typeface="Times New Roman"/>
                <a:ea typeface="Times New Roman"/>
                <a:cs typeface="Times New Roman"/>
                <a:sym typeface="Times New Roman"/>
              </a:rPr>
              <a:t>Insulating body to support &amp; isolate them</a:t>
            </a:r>
          </a:p>
          <a:p>
            <a:pPr marL="342900" marR="0" lvl="0" indent="-215900" algn="l" rtl="0">
              <a:spcBef>
                <a:spcPts val="400"/>
              </a:spcBef>
              <a:spcAft>
                <a:spcPts val="0"/>
              </a:spcAft>
              <a:buClr>
                <a:schemeClr val="dk1"/>
              </a:buClr>
              <a:buFont typeface="Arial"/>
              <a:buNone/>
            </a:pPr>
            <a:endParaRPr sz="2000" b="0" i="0" u="none" strike="noStrike" cap="none" baseline="0">
              <a:solidFill>
                <a:srgbClr val="000000"/>
              </a:solidFill>
              <a:latin typeface="Times New Roman"/>
              <a:ea typeface="Times New Roman"/>
              <a:cs typeface="Times New Roman"/>
              <a:sym typeface="Times New Roman"/>
            </a:endParaRPr>
          </a:p>
        </p:txBody>
      </p:sp>
    </p:spTree>
  </p:cSld>
  <p:clrMapOvr>
    <a:masterClrMapping/>
  </p:clrMapOvr>
  <p:transition spd="slow">
    <p:cu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457200" y="274637"/>
            <a:ext cx="8229600" cy="639762"/>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Times New Roman"/>
              <a:buNone/>
            </a:pPr>
            <a:r>
              <a:rPr lang="en-US" sz="3200" b="0" i="0" u="none" strike="noStrike" cap="none" baseline="0">
                <a:solidFill>
                  <a:schemeClr val="dk2"/>
                </a:solidFill>
                <a:latin typeface="Times New Roman"/>
                <a:ea typeface="Times New Roman"/>
                <a:cs typeface="Times New Roman"/>
                <a:sym typeface="Times New Roman"/>
              </a:rPr>
              <a:t>Types of fuses</a:t>
            </a:r>
          </a:p>
        </p:txBody>
      </p:sp>
      <p:sp>
        <p:nvSpPr>
          <p:cNvPr id="96" name="Shape 96"/>
          <p:cNvSpPr txBox="1">
            <a:spLocks noGrp="1"/>
          </p:cNvSpPr>
          <p:nvPr>
            <p:ph sz="quarter" idx="1"/>
          </p:nvPr>
        </p:nvSpPr>
        <p:spPr>
          <a:xfrm>
            <a:off x="457200" y="990600"/>
            <a:ext cx="8229600" cy="5135561"/>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rgbClr val="000000"/>
              </a:buClr>
              <a:buSzPct val="100000"/>
              <a:buFont typeface="Times New Roman"/>
              <a:buChar char="•"/>
            </a:pPr>
            <a:r>
              <a:rPr lang="en-US" sz="2400" b="1" i="0" u="none" strike="noStrike" cap="none" baseline="0">
                <a:solidFill>
                  <a:srgbClr val="000000"/>
                </a:solidFill>
                <a:latin typeface="Times New Roman"/>
                <a:ea typeface="Times New Roman"/>
                <a:cs typeface="Times New Roman"/>
                <a:sym typeface="Times New Roman"/>
              </a:rPr>
              <a:t>Rewirable or Kit kat type fuse</a:t>
            </a:r>
          </a:p>
          <a:p>
            <a:pPr marL="742950" marR="0" lvl="1" indent="-285750" algn="l" rtl="0">
              <a:lnSpc>
                <a:spcPct val="100000"/>
              </a:lnSpc>
              <a:spcBef>
                <a:spcPts val="480"/>
              </a:spcBef>
              <a:spcAft>
                <a:spcPts val="0"/>
              </a:spcAft>
              <a:buClr>
                <a:srgbClr val="000000"/>
              </a:buClr>
              <a:buSzPct val="100000"/>
              <a:buFont typeface="Times New Roman"/>
              <a:buChar char="–"/>
            </a:pPr>
            <a:r>
              <a:rPr lang="en-US" sz="2400" b="0" i="0" u="none" strike="noStrike" cap="none" baseline="0">
                <a:solidFill>
                  <a:srgbClr val="000000"/>
                </a:solidFill>
                <a:latin typeface="Times New Roman"/>
                <a:ea typeface="Times New Roman"/>
                <a:cs typeface="Times New Roman"/>
                <a:sym typeface="Times New Roman"/>
              </a:rPr>
              <a:t> </a:t>
            </a:r>
            <a:r>
              <a:rPr lang="en-US" sz="2000" b="0" i="0" u="none" strike="noStrike" cap="none" baseline="0">
                <a:solidFill>
                  <a:srgbClr val="000000"/>
                </a:solidFill>
                <a:latin typeface="Times New Roman"/>
                <a:ea typeface="Times New Roman"/>
                <a:cs typeface="Times New Roman"/>
                <a:sym typeface="Times New Roman"/>
              </a:rPr>
              <a:t>porcelain base with fixed contacts</a:t>
            </a:r>
          </a:p>
          <a:p>
            <a:pPr marL="742950" marR="0" lvl="1" indent="-285750" algn="l" rtl="0">
              <a:lnSpc>
                <a:spcPct val="100000"/>
              </a:lnSpc>
              <a:spcBef>
                <a:spcPts val="400"/>
              </a:spcBef>
              <a:spcAft>
                <a:spcPts val="0"/>
              </a:spcAft>
              <a:buClr>
                <a:srgbClr val="000000"/>
              </a:buClr>
              <a:buSzPct val="100000"/>
              <a:buFont typeface="Times New Roman"/>
              <a:buChar char="–"/>
            </a:pPr>
            <a:r>
              <a:rPr lang="en-US" sz="2000" b="0" i="0" u="none" strike="noStrike" cap="none" baseline="0">
                <a:solidFill>
                  <a:srgbClr val="000000"/>
                </a:solidFill>
                <a:latin typeface="Times New Roman"/>
                <a:ea typeface="Times New Roman"/>
                <a:cs typeface="Times New Roman"/>
                <a:sym typeface="Times New Roman"/>
              </a:rPr>
              <a:t>Porcelain fuse carrier with fuse element</a:t>
            </a:r>
          </a:p>
          <a:p>
            <a:pPr marL="342900" marR="0" lvl="0" indent="-342900" algn="l" rtl="0">
              <a:lnSpc>
                <a:spcPct val="100000"/>
              </a:lnSpc>
              <a:spcBef>
                <a:spcPts val="480"/>
              </a:spcBef>
              <a:spcAft>
                <a:spcPts val="0"/>
              </a:spcAft>
              <a:buClr>
                <a:srgbClr val="000000"/>
              </a:buClr>
              <a:buSzPct val="100000"/>
              <a:buFont typeface="Times New Roman"/>
              <a:buChar char="•"/>
            </a:pPr>
            <a:r>
              <a:rPr lang="en-US" sz="2400" b="1" i="0" u="none" strike="noStrike" cap="none" baseline="0">
                <a:solidFill>
                  <a:srgbClr val="000000"/>
                </a:solidFill>
                <a:latin typeface="Times New Roman"/>
                <a:ea typeface="Times New Roman"/>
                <a:cs typeface="Times New Roman"/>
                <a:sym typeface="Times New Roman"/>
              </a:rPr>
              <a:t>Catridge type fuse</a:t>
            </a:r>
          </a:p>
          <a:p>
            <a:pPr marL="742950" marR="0" lvl="1" indent="-285750" algn="l" rtl="0">
              <a:lnSpc>
                <a:spcPct val="100000"/>
              </a:lnSpc>
              <a:spcBef>
                <a:spcPts val="480"/>
              </a:spcBef>
              <a:spcAft>
                <a:spcPts val="0"/>
              </a:spcAft>
              <a:buClr>
                <a:srgbClr val="000000"/>
              </a:buClr>
              <a:buSzPct val="25000"/>
              <a:buFont typeface="Times New Roman"/>
              <a:buNone/>
            </a:pPr>
            <a:r>
              <a:rPr lang="en-US" sz="2400" b="0" i="0" u="none" strike="noStrike" cap="none" baseline="0">
                <a:solidFill>
                  <a:srgbClr val="000000"/>
                </a:solidFill>
                <a:latin typeface="Times New Roman"/>
                <a:ea typeface="Times New Roman"/>
                <a:cs typeface="Times New Roman"/>
                <a:sym typeface="Times New Roman"/>
              </a:rPr>
              <a:t> - </a:t>
            </a:r>
            <a:r>
              <a:rPr lang="en-US" sz="2000" b="0" i="0" u="none" strike="noStrike" cap="none" baseline="0">
                <a:solidFill>
                  <a:srgbClr val="000000"/>
                </a:solidFill>
                <a:latin typeface="Times New Roman"/>
                <a:ea typeface="Times New Roman"/>
                <a:cs typeface="Times New Roman"/>
                <a:sym typeface="Times New Roman"/>
              </a:rPr>
              <a:t>Consists of an insulating container of tube shape </a:t>
            </a:r>
          </a:p>
          <a:p>
            <a:pPr marL="742950" marR="0" lvl="1" indent="-285750" algn="l" rtl="0">
              <a:lnSpc>
                <a:spcPct val="100000"/>
              </a:lnSpc>
              <a:spcBef>
                <a:spcPts val="400"/>
              </a:spcBef>
              <a:spcAft>
                <a:spcPts val="0"/>
              </a:spcAft>
              <a:buClr>
                <a:srgbClr val="000000"/>
              </a:buClr>
              <a:buSzPct val="25000"/>
              <a:buFont typeface="Times New Roman"/>
              <a:buNone/>
            </a:pPr>
            <a:r>
              <a:rPr lang="en-US" sz="2000" b="0" i="0" u="none" strike="noStrike" cap="none" baseline="0">
                <a:solidFill>
                  <a:srgbClr val="000000"/>
                </a:solidFill>
                <a:latin typeface="Times New Roman"/>
                <a:ea typeface="Times New Roman"/>
                <a:cs typeface="Times New Roman"/>
                <a:sym typeface="Times New Roman"/>
              </a:rPr>
              <a:t>       sealed at its ends with metallic cap called catridge </a:t>
            </a:r>
          </a:p>
          <a:p>
            <a:pPr marL="742950" marR="0" lvl="1" indent="-285750" algn="l" rtl="0">
              <a:lnSpc>
                <a:spcPct val="100000"/>
              </a:lnSpc>
              <a:spcBef>
                <a:spcPts val="400"/>
              </a:spcBef>
              <a:spcAft>
                <a:spcPts val="0"/>
              </a:spcAft>
              <a:buClr>
                <a:srgbClr val="000000"/>
              </a:buClr>
              <a:buSzPct val="100000"/>
              <a:buFont typeface="Times New Roman"/>
              <a:buChar char="–"/>
            </a:pPr>
            <a:r>
              <a:rPr lang="en-US" sz="2000" b="0" i="0" u="none" strike="noStrike" cap="none" baseline="0">
                <a:solidFill>
                  <a:srgbClr val="000000"/>
                </a:solidFill>
                <a:latin typeface="Times New Roman"/>
                <a:ea typeface="Times New Roman"/>
                <a:cs typeface="Times New Roman"/>
                <a:sym typeface="Times New Roman"/>
              </a:rPr>
              <a:t>Container holds the fuse element and is filled with </a:t>
            </a:r>
          </a:p>
          <a:p>
            <a:pPr marL="742950" marR="0" lvl="1" indent="-285750" algn="l" rtl="0">
              <a:lnSpc>
                <a:spcPct val="100000"/>
              </a:lnSpc>
              <a:spcBef>
                <a:spcPts val="400"/>
              </a:spcBef>
              <a:spcAft>
                <a:spcPts val="0"/>
              </a:spcAft>
              <a:buClr>
                <a:srgbClr val="000000"/>
              </a:buClr>
              <a:buSzPct val="25000"/>
              <a:buFont typeface="Times New Roman"/>
              <a:buNone/>
            </a:pPr>
            <a:r>
              <a:rPr lang="en-US" sz="2000" b="0" i="0" u="none" strike="noStrike" cap="none" baseline="0">
                <a:solidFill>
                  <a:srgbClr val="000000"/>
                </a:solidFill>
                <a:latin typeface="Times New Roman"/>
                <a:ea typeface="Times New Roman"/>
                <a:cs typeface="Times New Roman"/>
                <a:sym typeface="Times New Roman"/>
              </a:rPr>
              <a:t>       a granular material called filler</a:t>
            </a:r>
          </a:p>
          <a:p>
            <a:pPr marL="742950" marR="0" lvl="1" indent="-285750" algn="l" rtl="0">
              <a:lnSpc>
                <a:spcPct val="100000"/>
              </a:lnSpc>
              <a:spcBef>
                <a:spcPts val="400"/>
              </a:spcBef>
              <a:spcAft>
                <a:spcPts val="0"/>
              </a:spcAft>
              <a:buClr>
                <a:srgbClr val="000000"/>
              </a:buClr>
              <a:buSzPct val="100000"/>
              <a:buFont typeface="Times New Roman"/>
              <a:buChar char="–"/>
            </a:pPr>
            <a:r>
              <a:rPr lang="en-US" sz="2000" b="0" i="0" u="none" strike="noStrike" cap="none" baseline="0">
                <a:solidFill>
                  <a:srgbClr val="000000"/>
                </a:solidFill>
                <a:latin typeface="Times New Roman"/>
                <a:ea typeface="Times New Roman"/>
                <a:cs typeface="Times New Roman"/>
                <a:sym typeface="Times New Roman"/>
              </a:rPr>
              <a:t>Under abnormal conditions, the fusegets heated </a:t>
            </a:r>
          </a:p>
          <a:p>
            <a:pPr marL="742950" marR="0" lvl="1" indent="-285750" algn="l" rtl="0">
              <a:lnSpc>
                <a:spcPct val="100000"/>
              </a:lnSpc>
              <a:spcBef>
                <a:spcPts val="400"/>
              </a:spcBef>
              <a:spcAft>
                <a:spcPts val="0"/>
              </a:spcAft>
              <a:buClr>
                <a:srgbClr val="000000"/>
              </a:buClr>
              <a:buSzPct val="25000"/>
              <a:buFont typeface="Times New Roman"/>
              <a:buNone/>
            </a:pPr>
            <a:r>
              <a:rPr lang="en-US" sz="2000" b="0" i="0" u="none" strike="noStrike" cap="none" baseline="0">
                <a:solidFill>
                  <a:srgbClr val="000000"/>
                </a:solidFill>
                <a:latin typeface="Times New Roman"/>
                <a:ea typeface="Times New Roman"/>
                <a:cs typeface="Times New Roman"/>
                <a:sym typeface="Times New Roman"/>
              </a:rPr>
              <a:t>     to high temperature  causing it to vapourise</a:t>
            </a:r>
          </a:p>
          <a:p>
            <a:pPr marL="342900" marR="0" lvl="0" indent="-215900" algn="l" rtl="0">
              <a:spcBef>
                <a:spcPts val="400"/>
              </a:spcBef>
              <a:spcAft>
                <a:spcPts val="0"/>
              </a:spcAft>
              <a:buClr>
                <a:schemeClr val="dk1"/>
              </a:buClr>
              <a:buFont typeface="Arial"/>
              <a:buNone/>
            </a:pPr>
            <a:endParaRPr sz="2000" b="0" i="0" u="none" strike="noStrike" cap="none" baseline="0">
              <a:solidFill>
                <a:srgbClr val="000000"/>
              </a:solidFill>
              <a:latin typeface="Times New Roman"/>
              <a:ea typeface="Times New Roman"/>
              <a:cs typeface="Times New Roman"/>
              <a:sym typeface="Times New Roman"/>
            </a:endParaRPr>
          </a:p>
        </p:txBody>
      </p:sp>
      <p:pic>
        <p:nvPicPr>
          <p:cNvPr id="97" name="Shape 97"/>
          <p:cNvPicPr preferRelativeResize="0"/>
          <p:nvPr/>
        </p:nvPicPr>
        <p:blipFill rotWithShape="1">
          <a:blip r:embed="rId3"/>
          <a:srcRect/>
          <a:stretch/>
        </p:blipFill>
        <p:spPr>
          <a:xfrm>
            <a:off x="6226175" y="3900487"/>
            <a:ext cx="2765425" cy="2500311"/>
          </a:xfrm>
          <a:prstGeom prst="rect">
            <a:avLst/>
          </a:prstGeom>
          <a:noFill/>
          <a:ln>
            <a:noFill/>
          </a:ln>
        </p:spPr>
      </p:pic>
      <p:pic>
        <p:nvPicPr>
          <p:cNvPr id="98" name="Shape 98"/>
          <p:cNvPicPr preferRelativeResize="0"/>
          <p:nvPr/>
        </p:nvPicPr>
        <p:blipFill rotWithShape="1">
          <a:blip r:embed="rId4"/>
          <a:srcRect/>
          <a:stretch/>
        </p:blipFill>
        <p:spPr>
          <a:xfrm>
            <a:off x="6248400" y="152400"/>
            <a:ext cx="2730500" cy="2666999"/>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Shape 103"/>
          <p:cNvSpPr txBox="1">
            <a:spLocks noGrp="1"/>
          </p:cNvSpPr>
          <p:nvPr>
            <p:ph type="title"/>
          </p:nvPr>
        </p:nvSpPr>
        <p:spPr>
          <a:xfrm>
            <a:off x="457200" y="274637"/>
            <a:ext cx="8229600" cy="563562"/>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rgbClr val="000000"/>
              </a:buClr>
              <a:buSzPct val="25000"/>
              <a:buFont typeface="Times New Roman"/>
              <a:buNone/>
            </a:pPr>
            <a:r>
              <a:rPr lang="en-US" sz="2800" b="0" i="0" u="none" strike="noStrike" cap="none" baseline="0">
                <a:solidFill>
                  <a:srgbClr val="000000"/>
                </a:solidFill>
                <a:latin typeface="Times New Roman"/>
                <a:ea typeface="Times New Roman"/>
                <a:cs typeface="Times New Roman"/>
                <a:sym typeface="Times New Roman"/>
              </a:rPr>
              <a:t>TYPES OF FUSES</a:t>
            </a:r>
          </a:p>
        </p:txBody>
      </p:sp>
      <p:sp>
        <p:nvSpPr>
          <p:cNvPr id="104" name="Shape 104"/>
          <p:cNvSpPr txBox="1">
            <a:spLocks noGrp="1"/>
          </p:cNvSpPr>
          <p:nvPr>
            <p:ph sz="quarter" idx="1"/>
          </p:nvPr>
        </p:nvSpPr>
        <p:spPr>
          <a:xfrm>
            <a:off x="457200" y="685800"/>
            <a:ext cx="8229600" cy="5440362"/>
          </a:xfrm>
          <a:prstGeom prst="rect">
            <a:avLst/>
          </a:prstGeom>
          <a:noFill/>
          <a:ln>
            <a:noFill/>
          </a:ln>
        </p:spPr>
        <p:txBody>
          <a:bodyPr lIns="91425" tIns="45700" rIns="91425" bIns="45700" anchor="t" anchorCtr="0">
            <a:noAutofit/>
          </a:bodyPr>
          <a:lstStyle/>
          <a:p>
            <a:pPr marL="742950" marR="0" lvl="1" indent="-285750" algn="l" rtl="0">
              <a:lnSpc>
                <a:spcPct val="90000"/>
              </a:lnSpc>
              <a:spcBef>
                <a:spcPts val="0"/>
              </a:spcBef>
              <a:spcAft>
                <a:spcPts val="0"/>
              </a:spcAft>
              <a:buClr>
                <a:srgbClr val="000000"/>
              </a:buClr>
              <a:buSzPct val="100000"/>
              <a:buFont typeface="Times New Roman"/>
              <a:buChar char="➢"/>
            </a:pPr>
            <a:r>
              <a:rPr lang="en-US" sz="1600" b="1" i="0" u="none" strike="noStrike" cap="none" baseline="0">
                <a:solidFill>
                  <a:srgbClr val="000000"/>
                </a:solidFill>
                <a:latin typeface="Times New Roman"/>
                <a:ea typeface="Times New Roman"/>
                <a:cs typeface="Times New Roman"/>
                <a:sym typeface="Times New Roman"/>
              </a:rPr>
              <a:t>VDE 0635 DZ type fuse: </a:t>
            </a:r>
          </a:p>
          <a:p>
            <a:pPr marL="1143000" marR="0" lvl="2" indent="-228600" algn="l" rtl="0">
              <a:lnSpc>
                <a:spcPct val="90000"/>
              </a:lnSpc>
              <a:spcBef>
                <a:spcPts val="320"/>
              </a:spcBef>
              <a:spcAft>
                <a:spcPts val="0"/>
              </a:spcAft>
              <a:buClr>
                <a:srgbClr val="000000"/>
              </a:buClr>
              <a:buSzPct val="100000"/>
              <a:buFont typeface="Times New Roman"/>
              <a:buChar char="•"/>
            </a:pPr>
            <a:r>
              <a:rPr lang="en-US" sz="1600" b="0" i="0" u="none" strike="noStrike" cap="none" baseline="0">
                <a:solidFill>
                  <a:srgbClr val="000000"/>
                </a:solidFill>
                <a:latin typeface="Times New Roman"/>
                <a:ea typeface="Times New Roman"/>
                <a:cs typeface="Times New Roman"/>
                <a:sym typeface="Times New Roman"/>
              </a:rPr>
              <a:t>This is a cartridge type fuse available in four body sizes D1, D11, D111 and DIV </a:t>
            </a:r>
          </a:p>
          <a:p>
            <a:pPr marL="1143000" marR="0" lvl="2" indent="-228600" algn="l" rtl="0">
              <a:lnSpc>
                <a:spcPct val="90000"/>
              </a:lnSpc>
              <a:spcBef>
                <a:spcPts val="320"/>
              </a:spcBef>
              <a:spcAft>
                <a:spcPts val="0"/>
              </a:spcAft>
              <a:buClr>
                <a:srgbClr val="000000"/>
              </a:buClr>
              <a:buSzPct val="100000"/>
              <a:buFont typeface="Times New Roman"/>
              <a:buChar char="•"/>
            </a:pPr>
            <a:r>
              <a:rPr lang="en-US" sz="1600" b="0" i="0" u="none" strike="noStrike" cap="none" baseline="0">
                <a:solidFill>
                  <a:srgbClr val="000000"/>
                </a:solidFill>
                <a:latin typeface="Times New Roman"/>
                <a:ea typeface="Times New Roman"/>
                <a:cs typeface="Times New Roman"/>
                <a:sym typeface="Times New Roman"/>
              </a:rPr>
              <a:t>Current ratings from 2 Amps up to 100 Amps. </a:t>
            </a:r>
          </a:p>
          <a:p>
            <a:pPr marL="1143000" marR="0" lvl="2" indent="-228600" algn="l" rtl="0">
              <a:lnSpc>
                <a:spcPct val="90000"/>
              </a:lnSpc>
              <a:spcBef>
                <a:spcPts val="320"/>
              </a:spcBef>
              <a:spcAft>
                <a:spcPts val="0"/>
              </a:spcAft>
              <a:buClr>
                <a:srgbClr val="000000"/>
              </a:buClr>
              <a:buSzPct val="100000"/>
              <a:buFont typeface="Times New Roman"/>
              <a:buChar char="•"/>
            </a:pPr>
            <a:r>
              <a:rPr lang="en-US" sz="1600" b="0" i="0" u="none" strike="noStrike" cap="none" baseline="0">
                <a:solidFill>
                  <a:srgbClr val="000000"/>
                </a:solidFill>
                <a:latin typeface="Times New Roman"/>
                <a:ea typeface="Times New Roman"/>
                <a:cs typeface="Times New Roman"/>
                <a:sym typeface="Times New Roman"/>
              </a:rPr>
              <a:t>The D1 size is no longer acceptable in this country but may still be found in very old installations. </a:t>
            </a:r>
          </a:p>
          <a:p>
            <a:pPr marL="1143000" marR="0" lvl="2" indent="-228600" algn="l" rtl="0">
              <a:lnSpc>
                <a:spcPct val="90000"/>
              </a:lnSpc>
              <a:spcBef>
                <a:spcPts val="320"/>
              </a:spcBef>
              <a:spcAft>
                <a:spcPts val="0"/>
              </a:spcAft>
              <a:buClr>
                <a:srgbClr val="000000"/>
              </a:buClr>
              <a:buSzPct val="100000"/>
              <a:buFont typeface="Times New Roman"/>
              <a:buChar char="•"/>
            </a:pPr>
            <a:r>
              <a:rPr lang="en-US" sz="1600" b="0" i="0" u="none" strike="noStrike" cap="none" baseline="0">
                <a:solidFill>
                  <a:srgbClr val="000000"/>
                </a:solidFill>
                <a:latin typeface="Times New Roman"/>
                <a:ea typeface="Times New Roman"/>
                <a:cs typeface="Times New Roman"/>
                <a:sym typeface="Times New Roman"/>
              </a:rPr>
              <a:t>Breaking capacity up to 60kA. </a:t>
            </a:r>
          </a:p>
          <a:p>
            <a:pPr marL="1143000" marR="0" lvl="2" indent="-127000" algn="l" rtl="0">
              <a:lnSpc>
                <a:spcPct val="90000"/>
              </a:lnSpc>
              <a:spcBef>
                <a:spcPts val="320"/>
              </a:spcBef>
              <a:spcAft>
                <a:spcPts val="0"/>
              </a:spcAft>
              <a:buClr>
                <a:schemeClr val="dk1"/>
              </a:buClr>
              <a:buFont typeface="Arial"/>
              <a:buNone/>
            </a:pPr>
            <a:endParaRPr sz="1600" b="0" i="0" u="none" strike="noStrike" cap="none" baseline="0">
              <a:solidFill>
                <a:srgbClr val="000000"/>
              </a:solidFill>
              <a:latin typeface="Times New Roman"/>
              <a:ea typeface="Times New Roman"/>
              <a:cs typeface="Times New Roman"/>
              <a:sym typeface="Times New Roman"/>
            </a:endParaRPr>
          </a:p>
          <a:p>
            <a:pPr marL="742950" marR="0" lvl="1" indent="-285750" algn="l" rtl="0">
              <a:lnSpc>
                <a:spcPct val="90000"/>
              </a:lnSpc>
              <a:spcBef>
                <a:spcPts val="0"/>
              </a:spcBef>
              <a:spcAft>
                <a:spcPts val="0"/>
              </a:spcAft>
              <a:buClr>
                <a:srgbClr val="000000"/>
              </a:buClr>
              <a:buSzPct val="100000"/>
              <a:buFont typeface="Times New Roman"/>
              <a:buChar char="➢"/>
            </a:pPr>
            <a:r>
              <a:rPr lang="en-US" sz="1600" b="1" i="0" u="none" strike="noStrike" cap="none" baseline="0">
                <a:solidFill>
                  <a:srgbClr val="000000"/>
                </a:solidFill>
                <a:latin typeface="Times New Roman"/>
                <a:ea typeface="Times New Roman"/>
                <a:cs typeface="Times New Roman"/>
                <a:sym typeface="Times New Roman"/>
              </a:rPr>
              <a:t>VDE 0636 NEOZED or DO type fuse: </a:t>
            </a:r>
          </a:p>
          <a:p>
            <a:pPr marL="1143000" marR="0" lvl="2" indent="-228600" algn="just" rtl="0">
              <a:lnSpc>
                <a:spcPct val="90000"/>
              </a:lnSpc>
              <a:spcBef>
                <a:spcPts val="0"/>
              </a:spcBef>
              <a:spcAft>
                <a:spcPts val="0"/>
              </a:spcAft>
              <a:buClr>
                <a:srgbClr val="000000"/>
              </a:buClr>
              <a:buSzPct val="100000"/>
              <a:buFont typeface="Times New Roman"/>
              <a:buChar char="•"/>
            </a:pPr>
            <a:r>
              <a:rPr lang="en-US" sz="1600" b="0" i="0" u="none" strike="noStrike" cap="none" baseline="0">
                <a:solidFill>
                  <a:srgbClr val="000000"/>
                </a:solidFill>
                <a:latin typeface="Times New Roman"/>
                <a:ea typeface="Times New Roman"/>
                <a:cs typeface="Times New Roman"/>
                <a:sym typeface="Times New Roman"/>
              </a:rPr>
              <a:t>This is also a cartridge type fuse available in three body sizes D01, D02 and D03 </a:t>
            </a:r>
          </a:p>
          <a:p>
            <a:pPr marL="1143000" marR="0" lvl="2" indent="-228600" algn="just" rtl="0">
              <a:lnSpc>
                <a:spcPct val="90000"/>
              </a:lnSpc>
              <a:spcBef>
                <a:spcPts val="0"/>
              </a:spcBef>
              <a:spcAft>
                <a:spcPts val="0"/>
              </a:spcAft>
              <a:buClr>
                <a:srgbClr val="000000"/>
              </a:buClr>
              <a:buSzPct val="100000"/>
              <a:buFont typeface="Times New Roman"/>
              <a:buChar char="•"/>
            </a:pPr>
            <a:r>
              <a:rPr lang="en-US" sz="1600" b="0" i="0" u="none" strike="noStrike" cap="none" baseline="0">
                <a:solidFill>
                  <a:srgbClr val="000000"/>
                </a:solidFill>
                <a:latin typeface="Times New Roman"/>
                <a:ea typeface="Times New Roman"/>
                <a:cs typeface="Times New Roman"/>
                <a:sym typeface="Times New Roman"/>
              </a:rPr>
              <a:t>Current ratings from 2 up to 100Amps. </a:t>
            </a:r>
          </a:p>
          <a:p>
            <a:pPr marL="1143000" marR="0" lvl="2" indent="-228600" algn="just" rtl="0">
              <a:lnSpc>
                <a:spcPct val="90000"/>
              </a:lnSpc>
              <a:spcBef>
                <a:spcPts val="0"/>
              </a:spcBef>
              <a:spcAft>
                <a:spcPts val="0"/>
              </a:spcAft>
              <a:buClr>
                <a:srgbClr val="000000"/>
              </a:buClr>
              <a:buSzPct val="100000"/>
              <a:buFont typeface="Times New Roman"/>
              <a:buChar char="•"/>
            </a:pPr>
            <a:r>
              <a:rPr lang="en-US" sz="1600" b="0" i="0" u="none" strike="noStrike" cap="none" baseline="0">
                <a:solidFill>
                  <a:srgbClr val="000000"/>
                </a:solidFill>
                <a:latin typeface="Times New Roman"/>
                <a:ea typeface="Times New Roman"/>
                <a:cs typeface="Times New Roman"/>
                <a:sym typeface="Times New Roman"/>
              </a:rPr>
              <a:t>Breaking capacity up to 50kA. </a:t>
            </a:r>
          </a:p>
          <a:p>
            <a:pPr marL="1143000" marR="0" lvl="2" indent="-127000" algn="just" rtl="0">
              <a:lnSpc>
                <a:spcPct val="90000"/>
              </a:lnSpc>
              <a:spcBef>
                <a:spcPts val="0"/>
              </a:spcBef>
              <a:spcAft>
                <a:spcPts val="0"/>
              </a:spcAft>
              <a:buClr>
                <a:schemeClr val="dk1"/>
              </a:buClr>
              <a:buFont typeface="Arial"/>
              <a:buNone/>
            </a:pPr>
            <a:endParaRPr sz="1600" b="0" i="0" u="none" strike="noStrike" cap="none" baseline="0">
              <a:solidFill>
                <a:srgbClr val="000000"/>
              </a:solidFill>
              <a:latin typeface="Times New Roman"/>
              <a:ea typeface="Times New Roman"/>
              <a:cs typeface="Times New Roman"/>
              <a:sym typeface="Times New Roman"/>
            </a:endParaRPr>
          </a:p>
          <a:p>
            <a:pPr marL="742950" marR="0" lvl="1" indent="-285750" algn="l" rtl="0">
              <a:lnSpc>
                <a:spcPct val="90000"/>
              </a:lnSpc>
              <a:spcBef>
                <a:spcPts val="320"/>
              </a:spcBef>
              <a:spcAft>
                <a:spcPts val="0"/>
              </a:spcAft>
              <a:buClr>
                <a:srgbClr val="000000"/>
              </a:buClr>
              <a:buSzPct val="100000"/>
              <a:buFont typeface="Times New Roman"/>
              <a:buChar char="➢"/>
            </a:pPr>
            <a:r>
              <a:rPr lang="en-US" sz="1600" b="1" i="0" u="none" strike="noStrike" cap="none" baseline="0">
                <a:solidFill>
                  <a:srgbClr val="000000"/>
                </a:solidFill>
                <a:latin typeface="Times New Roman"/>
                <a:ea typeface="Times New Roman"/>
                <a:cs typeface="Times New Roman"/>
                <a:sym typeface="Times New Roman"/>
              </a:rPr>
              <a:t>VDE 0636 NH type fuse: </a:t>
            </a:r>
          </a:p>
          <a:p>
            <a:pPr marL="1143000" marR="0" lvl="2" indent="-228600" algn="l" rtl="0">
              <a:lnSpc>
                <a:spcPct val="90000"/>
              </a:lnSpc>
              <a:spcBef>
                <a:spcPts val="320"/>
              </a:spcBef>
              <a:spcAft>
                <a:spcPts val="0"/>
              </a:spcAft>
              <a:buClr>
                <a:srgbClr val="000000"/>
              </a:buClr>
              <a:buSzPct val="100000"/>
              <a:buFont typeface="Times New Roman"/>
              <a:buChar char="•"/>
            </a:pPr>
            <a:r>
              <a:rPr lang="en-US" sz="1600" b="0" i="0" u="none" strike="noStrike" cap="none" baseline="0">
                <a:solidFill>
                  <a:srgbClr val="000000"/>
                </a:solidFill>
                <a:latin typeface="Times New Roman"/>
                <a:ea typeface="Times New Roman"/>
                <a:cs typeface="Times New Roman"/>
                <a:sym typeface="Times New Roman"/>
              </a:rPr>
              <a:t>Breaking capacity of 120kA. </a:t>
            </a:r>
          </a:p>
          <a:p>
            <a:pPr marL="1143000" marR="0" lvl="2" indent="-228600" algn="l" rtl="0">
              <a:lnSpc>
                <a:spcPct val="90000"/>
              </a:lnSpc>
              <a:spcBef>
                <a:spcPts val="320"/>
              </a:spcBef>
              <a:spcAft>
                <a:spcPts val="0"/>
              </a:spcAft>
              <a:buClr>
                <a:srgbClr val="000000"/>
              </a:buClr>
              <a:buSzPct val="100000"/>
              <a:buFont typeface="Times New Roman"/>
              <a:buChar char="•"/>
            </a:pPr>
            <a:r>
              <a:rPr lang="en-US" sz="1600" b="0" i="0" u="none" strike="noStrike" cap="none" baseline="0">
                <a:solidFill>
                  <a:srgbClr val="000000"/>
                </a:solidFill>
                <a:latin typeface="Times New Roman"/>
                <a:ea typeface="Times New Roman"/>
                <a:cs typeface="Times New Roman"/>
                <a:sym typeface="Times New Roman"/>
              </a:rPr>
              <a:t>They are not designed for replacement by unqualified personnel </a:t>
            </a:r>
          </a:p>
          <a:p>
            <a:pPr marL="1143000" marR="0" lvl="2" indent="-228600" algn="l" rtl="0">
              <a:lnSpc>
                <a:spcPct val="90000"/>
              </a:lnSpc>
              <a:spcBef>
                <a:spcPts val="320"/>
              </a:spcBef>
              <a:spcAft>
                <a:spcPts val="0"/>
              </a:spcAft>
              <a:buClr>
                <a:srgbClr val="000000"/>
              </a:buClr>
              <a:buSzPct val="100000"/>
              <a:buFont typeface="Times New Roman"/>
              <a:buChar char="•"/>
            </a:pPr>
            <a:r>
              <a:rPr lang="en-US" sz="1600" b="0" i="0" u="none" strike="noStrike" cap="none" baseline="0">
                <a:solidFill>
                  <a:srgbClr val="000000"/>
                </a:solidFill>
                <a:latin typeface="Times New Roman"/>
                <a:ea typeface="Times New Roman"/>
                <a:cs typeface="Times New Roman"/>
                <a:sym typeface="Times New Roman"/>
              </a:rPr>
              <a:t>They are available in ratings up to 1250Amps. </a:t>
            </a:r>
          </a:p>
          <a:p>
            <a:pPr marL="1143000" marR="0" lvl="2" indent="-127000" algn="l" rtl="0">
              <a:lnSpc>
                <a:spcPct val="90000"/>
              </a:lnSpc>
              <a:spcBef>
                <a:spcPts val="320"/>
              </a:spcBef>
              <a:spcAft>
                <a:spcPts val="0"/>
              </a:spcAft>
              <a:buClr>
                <a:schemeClr val="dk1"/>
              </a:buClr>
              <a:buFont typeface="Arial"/>
              <a:buNone/>
            </a:pPr>
            <a:endParaRPr sz="1600" b="0" i="0" u="none" strike="noStrike" cap="none" baseline="0">
              <a:solidFill>
                <a:srgbClr val="000000"/>
              </a:solidFill>
              <a:latin typeface="Times New Roman"/>
              <a:ea typeface="Times New Roman"/>
              <a:cs typeface="Times New Roman"/>
              <a:sym typeface="Times New Roman"/>
            </a:endParaRPr>
          </a:p>
          <a:p>
            <a:pPr marL="742950" marR="0" lvl="1" indent="-285750" algn="l" rtl="0">
              <a:lnSpc>
                <a:spcPct val="90000"/>
              </a:lnSpc>
              <a:spcBef>
                <a:spcPts val="320"/>
              </a:spcBef>
              <a:spcAft>
                <a:spcPts val="0"/>
              </a:spcAft>
              <a:buClr>
                <a:srgbClr val="000000"/>
              </a:buClr>
              <a:buSzPct val="100000"/>
              <a:buFont typeface="Times New Roman"/>
              <a:buChar char="➢"/>
            </a:pPr>
            <a:r>
              <a:rPr lang="en-US" sz="1600" b="1" i="0" u="none" strike="noStrike" cap="none" baseline="0">
                <a:solidFill>
                  <a:srgbClr val="000000"/>
                </a:solidFill>
                <a:latin typeface="Times New Roman"/>
                <a:ea typeface="Times New Roman"/>
                <a:cs typeface="Times New Roman"/>
                <a:sym typeface="Times New Roman"/>
              </a:rPr>
              <a:t>BS 1361 fuse: </a:t>
            </a:r>
          </a:p>
          <a:p>
            <a:pPr marL="1143000" marR="0" lvl="2" indent="-228600" algn="l" rtl="0">
              <a:lnSpc>
                <a:spcPct val="90000"/>
              </a:lnSpc>
              <a:spcBef>
                <a:spcPts val="320"/>
              </a:spcBef>
              <a:spcAft>
                <a:spcPts val="0"/>
              </a:spcAft>
              <a:buClr>
                <a:srgbClr val="000000"/>
              </a:buClr>
              <a:buSzPct val="100000"/>
              <a:buFont typeface="Times New Roman"/>
              <a:buChar char="•"/>
            </a:pPr>
            <a:r>
              <a:rPr lang="en-US" sz="1600" b="0" i="0" u="none" strike="noStrike" cap="none" baseline="0">
                <a:solidFill>
                  <a:srgbClr val="000000"/>
                </a:solidFill>
                <a:latin typeface="Times New Roman"/>
                <a:ea typeface="Times New Roman"/>
                <a:cs typeface="Times New Roman"/>
                <a:sym typeface="Times New Roman"/>
              </a:rPr>
              <a:t>This is a cartridge fuse available in ratings from 5 to 60 Amps. </a:t>
            </a:r>
          </a:p>
          <a:p>
            <a:pPr marL="1143000" marR="0" lvl="2" indent="-228600" algn="l" rtl="0">
              <a:lnSpc>
                <a:spcPct val="90000"/>
              </a:lnSpc>
              <a:spcBef>
                <a:spcPts val="320"/>
              </a:spcBef>
              <a:spcAft>
                <a:spcPts val="0"/>
              </a:spcAft>
              <a:buClr>
                <a:srgbClr val="000000"/>
              </a:buClr>
              <a:buSzPct val="100000"/>
              <a:buFont typeface="Times New Roman"/>
              <a:buChar char="•"/>
            </a:pPr>
            <a:r>
              <a:rPr lang="en-US" sz="1600" b="0" i="0" u="none" strike="noStrike" cap="none" baseline="0">
                <a:solidFill>
                  <a:srgbClr val="000000"/>
                </a:solidFill>
                <a:latin typeface="Times New Roman"/>
                <a:ea typeface="Times New Roman"/>
                <a:cs typeface="Times New Roman"/>
                <a:sym typeface="Times New Roman"/>
              </a:rPr>
              <a:t>They are most commonly used in domestic and similar installations and in supply authority cut-outs. </a:t>
            </a:r>
          </a:p>
          <a:p>
            <a:pPr marL="1143000" marR="0" lvl="2" indent="-228600" algn="l" rtl="0">
              <a:lnSpc>
                <a:spcPct val="90000"/>
              </a:lnSpc>
              <a:spcBef>
                <a:spcPts val="320"/>
              </a:spcBef>
              <a:spcAft>
                <a:spcPts val="0"/>
              </a:spcAft>
              <a:buClr>
                <a:srgbClr val="000000"/>
              </a:buClr>
              <a:buSzPct val="100000"/>
              <a:buFont typeface="Times New Roman"/>
              <a:buChar char="•"/>
            </a:pPr>
            <a:r>
              <a:rPr lang="en-US" sz="1600" b="0" i="0" u="none" strike="noStrike" cap="none" baseline="0">
                <a:solidFill>
                  <a:srgbClr val="000000"/>
                </a:solidFill>
                <a:latin typeface="Times New Roman"/>
                <a:ea typeface="Times New Roman"/>
                <a:cs typeface="Times New Roman"/>
                <a:sym typeface="Times New Roman"/>
              </a:rPr>
              <a:t>They have a breaking capacity of r16.5kA which is adequate for most domestic installation.</a:t>
            </a:r>
          </a:p>
          <a:p>
            <a:pPr marL="342900" marR="0" lvl="0" indent="-261620" algn="l" rtl="0">
              <a:lnSpc>
                <a:spcPct val="90000"/>
              </a:lnSpc>
              <a:spcBef>
                <a:spcPts val="320"/>
              </a:spcBef>
              <a:spcAft>
                <a:spcPts val="0"/>
              </a:spcAft>
              <a:buClr>
                <a:schemeClr val="accent1"/>
              </a:buClr>
              <a:buFont typeface="Arial"/>
              <a:buNone/>
            </a:pPr>
            <a:endParaRPr sz="1600" b="0" i="0" u="none" strike="noStrike" cap="none" baseline="0">
              <a:solidFill>
                <a:srgbClr val="000000"/>
              </a:solidFill>
              <a:latin typeface="Times New Roman"/>
              <a:ea typeface="Times New Roman"/>
              <a:cs typeface="Times New Roman"/>
              <a:sym typeface="Times New Roman"/>
            </a:endParaRPr>
          </a:p>
          <a:p>
            <a:pPr marL="342900" marR="0" lvl="0" indent="-241300" algn="l" rtl="0">
              <a:spcBef>
                <a:spcPts val="320"/>
              </a:spcBef>
              <a:spcAft>
                <a:spcPts val="0"/>
              </a:spcAft>
              <a:buClr>
                <a:schemeClr val="dk1"/>
              </a:buClr>
              <a:buFont typeface="Arial"/>
              <a:buNone/>
            </a:pPr>
            <a:endParaRPr sz="1600" b="0" i="0" u="none" strike="noStrike" cap="none" baseline="0">
              <a:solidFill>
                <a:srgbClr val="000000"/>
              </a:solidFill>
              <a:latin typeface="Times New Roman"/>
              <a:ea typeface="Times New Roman"/>
              <a:cs typeface="Times New Roman"/>
              <a:sym typeface="Times New Roman"/>
            </a:endParaRPr>
          </a:p>
        </p:txBody>
      </p:sp>
    </p:spTree>
  </p:cSld>
  <p:clrMapOvr>
    <a:masterClrMapping/>
  </p:clrMapOvr>
  <p:transition spd="slow">
    <p:cu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3</TotalTime>
  <Words>1659</Words>
  <Application>Microsoft Office PowerPoint</Application>
  <PresentationFormat>On-screen Show (4:3)</PresentationFormat>
  <Paragraphs>217</Paragraphs>
  <Slides>35</Slides>
  <Notes>35</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Equity</vt:lpstr>
      <vt:lpstr>PROTECTIVE DEVICES(FUSE,MCB,MCCB,ELCB)</vt:lpstr>
      <vt:lpstr>OUTLINE</vt:lpstr>
      <vt:lpstr>Introduction </vt:lpstr>
      <vt:lpstr>Overcurrents</vt:lpstr>
      <vt:lpstr>Overcurrents</vt:lpstr>
      <vt:lpstr>Overcurrents</vt:lpstr>
      <vt:lpstr>Fuse</vt:lpstr>
      <vt:lpstr>Types of fuses</vt:lpstr>
      <vt:lpstr>TYPES OF FUSES</vt:lpstr>
      <vt:lpstr>High Rupturing Capacity (HRC) Fuses</vt:lpstr>
      <vt:lpstr>Advantages of HRC Fuses</vt:lpstr>
      <vt:lpstr>Fuse Characteristics</vt:lpstr>
      <vt:lpstr>Fuse Characteristics: Discrimination</vt:lpstr>
      <vt:lpstr>Fuse Characteristics: Discrimination</vt:lpstr>
      <vt:lpstr>Circuit Breakers</vt:lpstr>
      <vt:lpstr>TYPES OF CIRCUIT BREAKERS</vt:lpstr>
      <vt:lpstr>Circuit Breakers</vt:lpstr>
      <vt:lpstr>OPERATION OF MCB AND MCCB</vt:lpstr>
      <vt:lpstr>Slide 19</vt:lpstr>
      <vt:lpstr>Time/current characteristics of an HRC fuse and MCCB </vt:lpstr>
      <vt:lpstr>ARC CHUTE</vt:lpstr>
      <vt:lpstr>ARC EXTINCTION</vt:lpstr>
      <vt:lpstr>INTERNAL VIEW</vt:lpstr>
      <vt:lpstr>SOLID STATE TRIP (OR)ELECTRONIC TRIP</vt:lpstr>
      <vt:lpstr>CHOOSING  AN  MCB </vt:lpstr>
      <vt:lpstr>Time/current characteristics</vt:lpstr>
      <vt:lpstr>Modern MCCB with Adjustable Characteristics</vt:lpstr>
      <vt:lpstr>MCB  AND  MCCB  COMPARISON</vt:lpstr>
      <vt:lpstr>Earth leakage circuit breaker</vt:lpstr>
      <vt:lpstr>purpose</vt:lpstr>
      <vt:lpstr>There are two main reasons why RCD’s are used:</vt:lpstr>
      <vt:lpstr>Residual Current Devices (RCD’s</vt:lpstr>
      <vt:lpstr>Discrimination between RCD’s:</vt:lpstr>
      <vt:lpstr>CONCLUSION</vt:lpstr>
      <vt:lpstr>REFERENCES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PROTECTIVE DEVICES(FUSE,MCB,MCCB,ELCB)</dc:title>
  <dc:creator>Harisree</dc:creator>
  <cp:lastModifiedBy>Harisree</cp:lastModifiedBy>
  <cp:revision>4</cp:revision>
  <dcterms:modified xsi:type="dcterms:W3CDTF">2014-06-30T16:27:25Z</dcterms:modified>
</cp:coreProperties>
</file>