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4BC3B3C2-AD9B-4B75-A335-FF2D6F3D5516}">
  <a:tblStyle styleId="{4BC3B3C2-AD9B-4B75-A335-FF2D6F3D5516}" styleName="Table_0"/>
  <a:tblStyle styleId="{C68A61F1-DB17-472D-BF0A-B254B1912B72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clipArt" idx="2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09999" cy="198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3"/>
          </p:nvPr>
        </p:nvSpPr>
        <p:spPr>
          <a:xfrm>
            <a:off x="4648200" y="4114800"/>
            <a:ext cx="3809999" cy="198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•"/>
              <a:defRPr/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–"/>
              <a:defRPr/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Char char="»"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09600" y="2286000"/>
            <a:ext cx="7772400" cy="160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Electrical Safety devices and Safety Measures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571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Effect of electric shock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 flipH="1">
            <a:off x="381000" y="1981200"/>
            <a:ext cx="76199" cy="388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168" name="Shape 168"/>
          <p:cNvGraphicFramePr/>
          <p:nvPr/>
        </p:nvGraphicFramePr>
        <p:xfrm>
          <a:off x="609600" y="1295400"/>
          <a:ext cx="7239000" cy="4994960"/>
        </p:xfrm>
        <a:graphic>
          <a:graphicData uri="http://schemas.openxmlformats.org/drawingml/2006/table">
            <a:tbl>
              <a:tblPr>
                <a:noFill/>
                <a:tableStyleId>{C68A61F1-DB17-472D-BF0A-B254B1912B72}</a:tableStyleId>
              </a:tblPr>
              <a:tblGrid>
                <a:gridCol w="1828800"/>
                <a:gridCol w="5410200"/>
              </a:tblGrid>
              <a:tr h="322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1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Current Value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1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Effects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Perception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– 5 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Sensation of shock, Not painful, individual can still let go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– 15mA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Painful shock, Reflex action, individual can still let go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endParaRPr sz="1300" b="0" i="0" u="none" strike="noStrike" cap="none" baseline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 – 20mA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Painful shock, Muscular control is lost in the current path, cannot let go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endParaRPr sz="1300" b="0" i="0" u="none" strike="noStrike" cap="none" baseline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 – 50mA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Painful muscular contraction leading to light /severe cramp, breathing difficult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endParaRPr sz="1300" b="0" i="0" u="none" strike="noStrike" cap="none" baseline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 – 100mA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Paralysis/suffocation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 – 200mA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Can bear for a very short time. Ventricular fibrillation possible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endParaRPr sz="1300" b="0" i="0" u="none" strike="noStrike" cap="none" baseline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200 – 500mA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Cardiac arrest possible. Even deaths are encountered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7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&gt;500mA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Fatal by longer contact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3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Death with internal burns. 	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endParaRPr sz="1300" b="0" i="0" u="none" strike="noStrike" cap="none" baseline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Preventing Electrical Hazards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Electrical accidents appear to be caused by a combination of three possible factors:</a:t>
            </a: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unsafe equipment and/or installation,</a:t>
            </a: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workplaces made unsafe by the environment,</a:t>
            </a: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unsafe work practices.</a:t>
            </a:r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9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Precautions to be taken against Electric shock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idx="1"/>
          </p:nvPr>
        </p:nvSpPr>
        <p:spPr>
          <a:xfrm>
            <a:off x="457200" y="1371600"/>
            <a:ext cx="8153399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Avoid working on live electrical parts </a:t>
            </a: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Wear proper insulating boots and gloves as necessary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Follow Lock-out tag-out procedures as required</a:t>
            </a: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working on high voltage, make sure that the floor is not made of any conducting material</a:t>
            </a: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 sure that no part of your body comes in contact with earth, metallic casing, metal plates or cross arms when working on high voltage</a:t>
            </a:r>
          </a:p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Avoid working at places where your head is liable to touch the live parts or mains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Never touch an energized person with your bare hands but rather use a wooden broom or other non-conductor to push them away from the source of current</a:t>
            </a: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 dirty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Safety Instructions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idx="1"/>
          </p:nvPr>
        </p:nvSpPr>
        <p:spPr>
          <a:xfrm>
            <a:off x="381000" y="1219200"/>
            <a:ext cx="8534399" cy="533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Only authorized, competent, and qualified persons are allowed to work on or around electrical equipment and/ or wiring.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person in-charge shall explain the precautions to be taken by the workman before issuing the permit.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Purchase up-to-standard electrical equipment equipped with appropriate protective devices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Proper maintenance of system and equipment</a:t>
            </a: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Exercise care: Place yourself in a safe and secure position to avoid slipping or stumbling. Make a habit of being cautious.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75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Think carefully before you act. Make sure you are right.</a:t>
            </a:r>
            <a:r>
              <a:rPr lang="en-US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Treat everything as live unless it is positively known to be dead and properly earthed. All voltages are dangerous. Even low voltage shocks may be fatal.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precautions should be taken when working in abnormally damp areas. 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Follow the DO’s and DON’Ts instructions. These should be displayed in all establishments at places of convenience and personnel trained repeatedly. </a:t>
            </a: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41300" algn="l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6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905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215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Fuse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idx="1"/>
          </p:nvPr>
        </p:nvSpPr>
        <p:spPr>
          <a:xfrm>
            <a:off x="685800" y="129540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Overcurrent protection device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thin strip of wire having low melting point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excess current flows, the fuse gets heated, melts &amp; breaks the circuit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Fuse element – silver, tin, lead, copper, zinc, aluminium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current &lt; 10A – alloy of lead &amp; tin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current &gt; 10A – copper wire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Fuse Unit consists of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Metal fuse element or link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Set of contacts between which it is fixed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Insulating body to support &amp; isolate them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 of Fuses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0" y="1295400"/>
            <a:ext cx="6096000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Rewirable or Kit kat type fuse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porcelain base with fixed contacts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Porcelain fuse carrier with fuse element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Catridge type fuse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Consists of an insulating container of tube shape sealed at its ends with metallic cap called catridge 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Container holds the fuse element and is filled with a granular material called filler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 abnormal conditions, the fuse gets heated to high temperature causing it to vapourise</a:t>
            </a:r>
          </a:p>
          <a:p>
            <a: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158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6" name="Shape 11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172200" y="2133600"/>
            <a:ext cx="2286000" cy="380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6553200" y="1600200"/>
            <a:ext cx="2349499" cy="23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5"/>
          <a:srcRect/>
          <a:stretch/>
        </p:blipFill>
        <p:spPr>
          <a:xfrm>
            <a:off x="6629400" y="4267200"/>
            <a:ext cx="1790699" cy="167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0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 baseline="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1524000"/>
            <a:ext cx="5029199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HRC Fuse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Rupturing Capacity Fuse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in Medium and High Voltage installations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Consists of ceramic tube with metal end caps and fixing tags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Fuse element is a silver strip with low melting point riveted in the center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 is surrounded by chemically purified silica</a:t>
            </a:r>
          </a:p>
          <a:p>
            <a:pPr marL="742950" marR="0" lvl="1" indent="-133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5" name="Shape 12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/>
          <a:stretch/>
        </p:blipFill>
        <p:spPr>
          <a:xfrm>
            <a:off x="5410200" y="2895600"/>
            <a:ext cx="2286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Earthing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idx="1"/>
          </p:nvPr>
        </p:nvSpPr>
        <p:spPr>
          <a:xfrm>
            <a:off x="685800" y="1447800"/>
            <a:ext cx="7772400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Connecting an equipment to the earth so as to ensure at all times an immediate &amp; safe discharge of electric energy due to leakage, faults etc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Earth potential is taken as zero for all practical purposes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Necessity of Earthing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provide greater safety to personnel &amp; equipment from the danger of current leakage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maintain a constant voltage in healthy phases in the event of a fault in one phase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serve as a return conductor in communication and traction works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69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Methods of Earthing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04800" y="1295400"/>
            <a:ext cx="4572000" cy="4830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Plate Earthing: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Normal size of the plate –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60cm x 60cm to 120cm x 120cm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Electrode is buried at a depth of at least 1.5m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Plate material Vs minimum thickness 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9" name="Shape 139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/>
          <a:stretch/>
        </p:blipFill>
        <p:spPr>
          <a:xfrm>
            <a:off x="5760130" y="1981200"/>
            <a:ext cx="1586139" cy="1981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8" name="Shape 138"/>
          <p:cNvGraphicFramePr/>
          <p:nvPr/>
        </p:nvGraphicFramePr>
        <p:xfrm>
          <a:off x="1219200" y="4191000"/>
          <a:ext cx="3200400" cy="2194600"/>
        </p:xfrm>
        <a:graphic>
          <a:graphicData uri="http://schemas.openxmlformats.org/drawingml/2006/table">
            <a:tbl>
              <a:tblPr>
                <a:noFill/>
                <a:tableStyleId>{4BC3B3C2-AD9B-4B75-A335-FF2D6F3D5516}</a:tableStyleId>
              </a:tblPr>
              <a:tblGrid>
                <a:gridCol w="1600200"/>
                <a:gridCol w="16002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Plate Material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Minimum thickness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Copper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3.15mm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Galvanized iron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6.3mm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Cast iron</a:t>
                      </a:r>
                    </a:p>
                  </a:txBody>
                  <a:tcPr marL="91450" marR="91450" marT="45725" marB="45725">
                    <a:lnL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000" b="0" i="0" u="none" strike="noStrike" cap="none" baseline="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12mm</a:t>
                      </a:r>
                    </a:p>
                  </a:txBody>
                  <a:tcPr marL="91450" marR="91450" marT="45725" marB="45725">
                    <a:lnL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685800" y="736600"/>
            <a:ext cx="7772400" cy="571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Pipe or Rod Earthing: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4495800" cy="460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286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in congested areas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normal size of the C.I. Pipe used is 2.5 to 3 meter long, 100 mm diameter and 13mm thickness.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rod is used, the length of the rod is between 1.22 to 2.4 pm. And the diameter varies between 13 to 19 mm.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pipe /rod is driven to a depth of approximately 3m in the ground. </a:t>
            </a:r>
          </a:p>
          <a:p>
            <a:pPr marL="342900" marR="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90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2"/>
          </p:nvPr>
        </p:nvSpPr>
        <p:spPr>
          <a:xfrm>
            <a:off x="5181600" y="1143000"/>
            <a:ext cx="3962399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65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334000" y="1371600"/>
            <a:ext cx="3505200" cy="3965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685800" y="736600"/>
            <a:ext cx="7772400" cy="571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Strip or Conductor Earthing:</a:t>
            </a:r>
            <a:r>
              <a:rPr lang="en-US" sz="4000" b="1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4800600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in places where the topsoil has got lower resistivity but underneath it has very high resistivity like a rock etc.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approximate length of the stripe is buried in the top soil at a depth of not less than 0.5m to give reasonably low earth resistance.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Copper strip if used shall not be less than 25mmx1.6mm in cross section.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5555"/>
              <a:buFont typeface="Times New Roman"/>
              <a:buChar char="•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Copper conductor shall not be less than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</a:p>
          <a:p>
            <a:pPr marL="342900" marR="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1651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914400" y="4876800"/>
            <a:ext cx="504824" cy="29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4"/>
          <a:srcRect/>
          <a:stretch/>
        </p:blipFill>
        <p:spPr>
          <a:xfrm>
            <a:off x="5715000" y="1295400"/>
            <a:ext cx="2971799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88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Hazards of Electricity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idx="1"/>
          </p:nvPr>
        </p:nvSpPr>
        <p:spPr>
          <a:xfrm>
            <a:off x="457200" y="1524000"/>
            <a:ext cx="8229600" cy="43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Primary hazards – Electrocution (Electric shock)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      - Fire and explosion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Secondary hazards – Burns 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Effect of shock depends on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Magnitude of the current</a:t>
            </a:r>
          </a:p>
          <a:p>
            <a:pPr marL="11430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Voltage</a:t>
            </a:r>
          </a:p>
          <a:p>
            <a:pPr marL="11430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1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Body Resistance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Current path through the body to the earth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Duration of contact</a:t>
            </a:r>
          </a:p>
          <a:p>
            <a: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2" name="Shape 162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562600" y="2133600"/>
            <a:ext cx="3362324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</TotalTime>
  <Words>916</Words>
  <Application>Microsoft Office PowerPoint</Application>
  <PresentationFormat>On-screen Show (4:3)</PresentationFormat>
  <Paragraphs>152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Aspect</vt:lpstr>
      <vt:lpstr>Electrical Safety devices and Safety Measures</vt:lpstr>
      <vt:lpstr>Fuse</vt:lpstr>
      <vt:lpstr>Types of Fuses</vt:lpstr>
      <vt:lpstr>Slide 4</vt:lpstr>
      <vt:lpstr>Earthing</vt:lpstr>
      <vt:lpstr>Methods of Earthing</vt:lpstr>
      <vt:lpstr>Pipe or Rod Earthing: </vt:lpstr>
      <vt:lpstr>Strip or Conductor Earthing: </vt:lpstr>
      <vt:lpstr>Hazards of Electricity</vt:lpstr>
      <vt:lpstr>Effect of electric shock</vt:lpstr>
      <vt:lpstr>Preventing Electrical Hazards</vt:lpstr>
      <vt:lpstr>Precautions to be taken against Electric shock</vt:lpstr>
      <vt:lpstr>General Safety Instructions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Safety devices and Safety Measures</dc:title>
  <dc:creator>Harisree</dc:creator>
  <cp:lastModifiedBy>Harisree</cp:lastModifiedBy>
  <cp:revision>4</cp:revision>
  <dcterms:modified xsi:type="dcterms:W3CDTF">2014-06-30T16:30:18Z</dcterms:modified>
</cp:coreProperties>
</file>