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79" r:id="rId3"/>
    <p:sldId id="257" r:id="rId4"/>
    <p:sldId id="258" r:id="rId5"/>
    <p:sldId id="259" r:id="rId6"/>
    <p:sldId id="260" r:id="rId7"/>
    <p:sldId id="261" r:id="rId8"/>
    <p:sldId id="262" r:id="rId9"/>
    <p:sldId id="263" r:id="rId10"/>
    <p:sldId id="264" r:id="rId11"/>
    <p:sldId id="265" r:id="rId12"/>
    <p:sldId id="266" r:id="rId13"/>
    <p:sldId id="267" r:id="rId14"/>
    <p:sldId id="269" r:id="rId15"/>
    <p:sldId id="270" r:id="rId16"/>
    <p:sldId id="271" r:id="rId17"/>
    <p:sldId id="272" r:id="rId18"/>
    <p:sldId id="273" r:id="rId19"/>
    <p:sldId id="274" r:id="rId20"/>
    <p:sldId id="275" r:id="rId21"/>
    <p:sldId id="276" r:id="rId22"/>
    <p:sldId id="27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0251" autoAdjust="0"/>
    <p:restoredTop sz="94660"/>
  </p:normalViewPr>
  <p:slideViewPr>
    <p:cSldViewPr>
      <p:cViewPr>
        <p:scale>
          <a:sx n="100" d="100"/>
          <a:sy n="100" d="100"/>
        </p:scale>
        <p:origin x="-1944" y="-3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ound Diagonal Corner Rectangle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Title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10" name="Date Placeholder 9"/>
          <p:cNvSpPr>
            <a:spLocks noGrp="1"/>
          </p:cNvSpPr>
          <p:nvPr>
            <p:ph type="dt" sz="half" idx="10"/>
          </p:nvPr>
        </p:nvSpPr>
        <p:spPr>
          <a:xfrm>
            <a:off x="5562600" y="6509004"/>
            <a:ext cx="3002280" cy="274320"/>
          </a:xfrm>
        </p:spPr>
        <p:txBody>
          <a:bodyPr vert="horz" rtlCol="0"/>
          <a:lstStyle>
            <a:extLst/>
          </a:lstStyle>
          <a:p>
            <a:fld id="{1D8BD707-D9CF-40AE-B4C6-C98DA3205C09}" type="datetimeFigureOut">
              <a:rPr lang="en-US" smtClean="0"/>
              <a:pPr/>
              <a:t>1/12/2011</a:t>
            </a:fld>
            <a:endParaRPr lang="en-US"/>
          </a:p>
        </p:txBody>
      </p:sp>
      <p:sp>
        <p:nvSpPr>
          <p:cNvPr id="11" name="Slide Number Placeholder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2" name="Footer Placeholder 11"/>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lvl1pPr algn="l">
              <a:defRPr/>
            </a:lvl1pPr>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D8BD707-D9CF-40AE-B4C6-C98DA3205C09}" type="datetimeFigureOut">
              <a:rPr lang="en-US" smtClean="0"/>
              <a:pPr/>
              <a:t>1/12/2011</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7" name="Rectangle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a:xfrm>
            <a:off x="5562600" y="6513670"/>
            <a:ext cx="3002280" cy="274320"/>
          </a:xfrm>
        </p:spPr>
        <p:txBody>
          <a:bodyPr vert="horz" rtlCol="0"/>
          <a:lstStyle>
            <a:extLst/>
          </a:lstStyle>
          <a:p>
            <a:fld id="{1D8BD707-D9CF-40AE-B4C6-C98DA3205C09}" type="datetimeFigureOut">
              <a:rPr lang="en-US" smtClean="0"/>
              <a:pPr/>
              <a:t>1/12/2011</a:t>
            </a:fld>
            <a:endParaRPr lang="en-US"/>
          </a:p>
        </p:txBody>
      </p:sp>
      <p:sp>
        <p:nvSpPr>
          <p:cNvPr id="9" name="Slide Number Placeholder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1D8BD707-D9CF-40AE-B4C6-C98DA3205C09}" type="datetimeFigureOut">
              <a:rPr lang="en-US" smtClean="0"/>
              <a:pPr/>
              <a:t>1/12/2011</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
        <p:nvSpPr>
          <p:cNvPr id="10" name="Rectangle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Rectangle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Title 1"/>
          <p:cNvSpPr>
            <a:spLocks noGrp="1"/>
          </p:cNvSpPr>
          <p:nvPr>
            <p:ph type="title"/>
          </p:nvPr>
        </p:nvSpPr>
        <p:spPr>
          <a:xfrm>
            <a:off x="457200" y="251948"/>
            <a:ext cx="8229600"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1D8BD707-D9CF-40AE-B4C6-C98DA3205C09}" type="datetimeFigureOut">
              <a:rPr lang="en-US" smtClean="0"/>
              <a:pPr/>
              <a:t>1/12/2011</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a:xfrm>
            <a:off x="8641080" y="6514568"/>
            <a:ext cx="464288" cy="274320"/>
          </a:xfrm>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53218"/>
            <a:ext cx="8229600"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1D8BD707-D9CF-40AE-B4C6-C98DA3205C09}" type="datetimeFigureOut">
              <a:rPr lang="en-US" smtClean="0"/>
              <a:pPr/>
              <a:t>1/12/2011</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6F15528-21DE-4FAA-801E-634DDDAF4B2B}" type="slidenum">
              <a:rPr lang="en-US" smtClean="0"/>
              <a:pPr/>
              <a:t>‹#›</a:t>
            </a:fld>
            <a:endParaRPr lang="en-US"/>
          </a:p>
        </p:txBody>
      </p:sp>
      <p:sp>
        <p:nvSpPr>
          <p:cNvPr id="7" name="Rectangle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1D8BD707-D9CF-40AE-B4C6-C98DA3205C09}" type="datetimeFigureOut">
              <a:rPr lang="en-US" smtClean="0"/>
              <a:pPr/>
              <a:t>1/12/2011</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2"/>
      </p:bgRef>
    </p:bg>
    <p:spTree>
      <p:nvGrpSpPr>
        <p:cNvPr id="1" name=""/>
        <p:cNvGrpSpPr/>
        <p:nvPr/>
      </p:nvGrpSpPr>
      <p:grpSpPr>
        <a:xfrm>
          <a:off x="0" y="0"/>
          <a:ext cx="0" cy="0"/>
          <a:chOff x="0" y="0"/>
          <a:chExt cx="0" cy="0"/>
        </a:xfrm>
      </p:grpSpPr>
      <p:sp>
        <p:nvSpPr>
          <p:cNvPr id="8" name="Rectangle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4963136" y="304800"/>
            <a:ext cx="3931920" cy="762000"/>
          </a:xfrm>
        </p:spPr>
        <p:txBody>
          <a:bodyPr anchor="b"/>
          <a:lstStyle>
            <a:lvl1pPr marL="0" algn="r">
              <a:buNone/>
              <a:defRPr sz="2000" b="1"/>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9" name="Date Placeholder 8"/>
          <p:cNvSpPr>
            <a:spLocks noGrp="1"/>
          </p:cNvSpPr>
          <p:nvPr>
            <p:ph type="dt" sz="half" idx="10"/>
          </p:nvPr>
        </p:nvSpPr>
        <p:spPr>
          <a:xfrm>
            <a:off x="5562600" y="6513670"/>
            <a:ext cx="3002280" cy="274320"/>
          </a:xfrm>
        </p:spPr>
        <p:txBody>
          <a:bodyPr vert="horz" rtlCol="0"/>
          <a:lstStyle>
            <a:extLst/>
          </a:lstStyle>
          <a:p>
            <a:fld id="{1D8BD707-D9CF-40AE-B4C6-C98DA3205C09}" type="datetimeFigureOut">
              <a:rPr lang="en-US" smtClean="0"/>
              <a:pPr/>
              <a:t>1/12/2011</a:t>
            </a:fld>
            <a:endParaRPr lang="en-US"/>
          </a:p>
        </p:txBody>
      </p:sp>
      <p:sp>
        <p:nvSpPr>
          <p:cNvPr id="10" name="Slide Number Placeholder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1" name="Footer Placeholder 10"/>
          <p:cNvSpPr>
            <a:spLocks noGrp="1"/>
          </p:cNvSpPr>
          <p:nvPr>
            <p:ph type="ftr" sz="quarter" idx="12"/>
          </p:nvPr>
        </p:nvSpPr>
        <p:spPr>
          <a:xfrm>
            <a:off x="1600200" y="6513670"/>
            <a:ext cx="3907464" cy="274320"/>
          </a:xfrm>
        </p:spPr>
        <p:txBody>
          <a:bodyPr vert="horz" rtlCol="0"/>
          <a:lstStyle>
            <a:extLst/>
          </a:lstStyle>
          <a:p>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0443" y="4724400"/>
            <a:ext cx="5486400" cy="664536"/>
          </a:xfrm>
        </p:spPr>
        <p:txBody>
          <a:bodyPr anchor="b"/>
          <a:lstStyle>
            <a:lvl1pPr marL="0" algn="r">
              <a:buNone/>
              <a:defRPr sz="2000" b="1"/>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13" name="Picture Placeholder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n-US"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8" name="Date Placeholder 7"/>
          <p:cNvSpPr>
            <a:spLocks noGrp="1"/>
          </p:cNvSpPr>
          <p:nvPr>
            <p:ph type="dt" sz="half" idx="10"/>
          </p:nvPr>
        </p:nvSpPr>
        <p:spPr>
          <a:xfrm>
            <a:off x="5562600" y="6509004"/>
            <a:ext cx="3002280" cy="274320"/>
          </a:xfrm>
        </p:spPr>
        <p:txBody>
          <a:bodyPr vert="horz" rtlCol="0"/>
          <a:lstStyle>
            <a:extLst/>
          </a:lstStyle>
          <a:p>
            <a:fld id="{1D8BD707-D9CF-40AE-B4C6-C98DA3205C09}" type="datetimeFigureOut">
              <a:rPr lang="en-US" smtClean="0"/>
              <a:pPr/>
              <a:t>1/12/2011</a:t>
            </a:fld>
            <a:endParaRPr lang="en-US"/>
          </a:p>
        </p:txBody>
      </p:sp>
      <p:sp>
        <p:nvSpPr>
          <p:cNvPr id="9" name="Slide Number Placeholder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B6F15528-21DE-4FAA-801E-634DDDAF4B2B}" type="slidenum">
              <a:rPr lang="en-US" smtClean="0"/>
              <a:pPr/>
              <a:t>‹#›</a:t>
            </a:fld>
            <a:endParaRPr lang="en-US"/>
          </a:p>
        </p:txBody>
      </p:sp>
      <p:sp>
        <p:nvSpPr>
          <p:cNvPr id="10" name="Footer Placeholder 9"/>
          <p:cNvSpPr>
            <a:spLocks noGrp="1"/>
          </p:cNvSpPr>
          <p:nvPr>
            <p:ph type="ftr" sz="quarter" idx="12"/>
          </p:nvPr>
        </p:nvSpPr>
        <p:spPr>
          <a:xfrm>
            <a:off x="1600200" y="6509004"/>
            <a:ext cx="3907464" cy="274320"/>
          </a:xfrm>
        </p:spPr>
        <p:txBody>
          <a:bodyPr vert="horz" rtlCol="0"/>
          <a:lstStyle>
            <a:extLst/>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ound Diagonal Corner Rectangle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Footer Placeholder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n-US"/>
          </a:p>
        </p:txBody>
      </p:sp>
      <p:sp>
        <p:nvSpPr>
          <p:cNvPr id="14" name="Date Placeholder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1D8BD707-D9CF-40AE-B4C6-C98DA3205C09}" type="datetimeFigureOut">
              <a:rPr lang="en-US" smtClean="0"/>
              <a:pPr/>
              <a:t>1/12/2011</a:t>
            </a:fld>
            <a:endParaRPr lang="en-US"/>
          </a:p>
        </p:txBody>
      </p:sp>
      <p:sp>
        <p:nvSpPr>
          <p:cNvPr id="23" name="Slide Number Placeholder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B6F15528-21DE-4FAA-801E-634DDDAF4B2B}" type="slidenum">
              <a:rPr lang="en-US" smtClean="0"/>
              <a:pPr/>
              <a:t>‹#›</a:t>
            </a:fld>
            <a:endParaRPr lang="en-US"/>
          </a:p>
        </p:txBody>
      </p:sp>
      <p:sp>
        <p:nvSpPr>
          <p:cNvPr id="22" name="Title Placeholder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6" Type="http://schemas.openxmlformats.org/officeDocument/2006/relationships/image" Target="../media/image2.wmf"/><Relationship Id="rId5" Type="http://schemas.openxmlformats.org/officeDocument/2006/relationships/image" Target="../media/image12.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a:spLocks noGrp="1" noChangeArrowheads="1"/>
          </p:cNvSpPr>
          <p:nvPr/>
        </p:nvSpPr>
        <p:spPr bwMode="auto">
          <a:xfrm>
            <a:off x="0" y="381000"/>
            <a:ext cx="9144000" cy="6324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marL="0" indent="0" algn="ctr" rtl="0" fontAlgn="base">
              <a:spcBef>
                <a:spcPct val="20000"/>
              </a:spcBef>
              <a:spcAft>
                <a:spcPct val="0"/>
              </a:spcAft>
              <a:buClr>
                <a:schemeClr val="hlink"/>
              </a:buClr>
              <a:buFontTx/>
              <a:buNone/>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tx2"/>
              </a:buClr>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folHlink"/>
              </a:buClr>
              <a:buChar char="•"/>
              <a:defRPr sz="2000">
                <a:solidFill>
                  <a:schemeClr val="tx1"/>
                </a:solidFill>
                <a:effectLst>
                  <a:outerShdw blurRad="38100" dist="38100" dir="2700000" algn="tl">
                    <a:srgbClr val="000000"/>
                  </a:outerShdw>
                </a:effectLst>
                <a:latin typeface="+mn-lt"/>
              </a:defRPr>
            </a:lvl9pPr>
          </a:lstStyle>
          <a:p>
            <a:pPr>
              <a:lnSpc>
                <a:spcPct val="80000"/>
              </a:lnSpc>
            </a:pPr>
            <a:r>
              <a:rPr lang="en-US" sz="5400" b="1" dirty="0">
                <a:latin typeface="Times New Roman" charset="0"/>
                <a:cs typeface="Times New Roman" charset="0"/>
              </a:rPr>
              <a:t> </a:t>
            </a:r>
            <a:endParaRPr lang="en-US" sz="5400" dirty="0">
              <a:latin typeface="Times New Roman" charset="0"/>
              <a:cs typeface="Times New Roman" charset="0"/>
            </a:endParaRPr>
          </a:p>
          <a:p>
            <a:pPr>
              <a:lnSpc>
                <a:spcPct val="80000"/>
              </a:lnSpc>
            </a:pPr>
            <a:endParaRPr lang="en-US" sz="5400" b="1" dirty="0">
              <a:latin typeface="Times New Roman" charset="0"/>
              <a:cs typeface="Times New Roman" charset="0"/>
            </a:endParaRPr>
          </a:p>
          <a:p>
            <a:pPr>
              <a:lnSpc>
                <a:spcPct val="80000"/>
              </a:lnSpc>
            </a:pPr>
            <a:r>
              <a:rPr lang="en-US" sz="5400" b="1" dirty="0" smtClean="0">
                <a:latin typeface="Times New Roman" charset="0"/>
                <a:cs typeface="Times New Roman" charset="0"/>
              </a:rPr>
              <a:t>“</a:t>
            </a:r>
            <a:r>
              <a:rPr lang="en-US" sz="5400" b="1" u="sng" dirty="0" smtClean="0">
                <a:cs typeface="Times New Roman" charset="0"/>
              </a:rPr>
              <a:t>AIR  POWERED VEHICLES</a:t>
            </a:r>
            <a:r>
              <a:rPr lang="en-US" sz="5400" b="1" dirty="0" smtClean="0">
                <a:latin typeface="Arial"/>
                <a:cs typeface="Times New Roman" charset="0"/>
              </a:rPr>
              <a:t>”</a:t>
            </a:r>
            <a:r>
              <a:rPr lang="en-US" sz="5400" b="1" dirty="0">
                <a:latin typeface="Arial"/>
                <a:cs typeface="Times New Roman" charset="0"/>
              </a:rPr>
              <a:t> </a:t>
            </a:r>
            <a:endParaRPr lang="en-US" sz="5400" b="1" dirty="0">
              <a:cs typeface="Times New Roman" charset="0"/>
            </a:endParaRPr>
          </a:p>
          <a:p>
            <a:pPr>
              <a:lnSpc>
                <a:spcPct val="80000"/>
              </a:lnSpc>
            </a:pPr>
            <a:endParaRPr lang="en-US" sz="5400" dirty="0" smtClean="0">
              <a:latin typeface="Times New Roman" charset="0"/>
              <a:cs typeface="Times New Roman"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6" descr="chasis_expo"/>
          <p:cNvPicPr>
            <a:picLocks noChangeAspect="1" noChangeArrowheads="1"/>
          </p:cNvPicPr>
          <p:nvPr/>
        </p:nvPicPr>
        <p:blipFill>
          <a:blip r:embed="rId2" cstate="print">
            <a:grayscl/>
          </a:blip>
          <a:srcRect/>
          <a:stretch>
            <a:fillRect/>
          </a:stretch>
        </p:blipFill>
        <p:spPr>
          <a:xfrm>
            <a:off x="533400" y="1239252"/>
            <a:ext cx="8077200" cy="5313947"/>
          </a:xfrm>
          <a:prstGeom prst="rect">
            <a:avLst/>
          </a:prstGeom>
          <a:noFill/>
        </p:spPr>
      </p:pic>
      <p:sp>
        <p:nvSpPr>
          <p:cNvPr id="3" name="Rectangle 2"/>
          <p:cNvSpPr/>
          <p:nvPr/>
        </p:nvSpPr>
        <p:spPr>
          <a:xfrm>
            <a:off x="152400" y="393807"/>
            <a:ext cx="8839200" cy="585097"/>
          </a:xfrm>
          <a:prstGeom prst="rect">
            <a:avLst/>
          </a:prstGeom>
        </p:spPr>
        <p:txBody>
          <a:bodyPr wrap="square">
            <a:spAutoFit/>
          </a:bodyPr>
          <a:lstStyle/>
          <a:p>
            <a:pPr algn="ctr">
              <a:lnSpc>
                <a:spcPct val="150000"/>
              </a:lnSpc>
              <a:defRPr/>
            </a:pPr>
            <a:r>
              <a:rPr lang="en-US" sz="24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Location of Air tank with a protective plate fixed on chassis</a:t>
            </a:r>
            <a:endPar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mdi16"/>
          <p:cNvPicPr>
            <a:picLocks noChangeAspect="1" noChangeArrowheads="1"/>
          </p:cNvPicPr>
          <p:nvPr/>
        </p:nvPicPr>
        <p:blipFill>
          <a:blip r:embed="rId2" cstate="print">
            <a:grayscl/>
          </a:blip>
          <a:srcRect/>
          <a:stretch>
            <a:fillRect/>
          </a:stretch>
        </p:blipFill>
        <p:spPr>
          <a:xfrm>
            <a:off x="1752600" y="1447800"/>
            <a:ext cx="5486399" cy="4648200"/>
          </a:xfrm>
          <a:prstGeom prst="rect">
            <a:avLst/>
          </a:prstGeom>
          <a:noFill/>
          <a:ln>
            <a:solidFill>
              <a:schemeClr val="bg1">
                <a:lumMod val="50000"/>
                <a:lumOff val="50000"/>
                <a:alpha val="0"/>
              </a:schemeClr>
            </a:solidFill>
          </a:ln>
        </p:spPr>
      </p:pic>
      <p:sp>
        <p:nvSpPr>
          <p:cNvPr id="3" name="Rectangle 2"/>
          <p:cNvSpPr/>
          <p:nvPr/>
        </p:nvSpPr>
        <p:spPr>
          <a:xfrm>
            <a:off x="152400" y="393807"/>
            <a:ext cx="8839200" cy="646331"/>
          </a:xfrm>
          <a:prstGeom prst="rect">
            <a:avLst/>
          </a:prstGeom>
        </p:spPr>
        <p:txBody>
          <a:bodyPr wrap="square">
            <a:spAutoFit/>
          </a:bodyPr>
          <a:lstStyle/>
          <a:p>
            <a:pPr algn="ctr">
              <a:lnSpc>
                <a:spcPct val="150000"/>
              </a:lnSpc>
              <a:defRPr/>
            </a:pPr>
            <a:r>
              <a:rPr lang="en-US" sz="24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Location of Engine &amp; Air tank on Chassis</a:t>
            </a:r>
            <a:endPar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5043688"/>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AIR FILTERS</a:t>
            </a:r>
          </a:p>
          <a:p>
            <a:pPr>
              <a:lnSpc>
                <a:spcPct val="150000"/>
              </a:lnSpc>
              <a:defRPr/>
            </a:pPr>
            <a:endParaRPr lang="en-US" sz="1050" b="1" dirty="0" smtClean="0">
              <a:ln w="17780" cmpd="sng">
                <a:solidFill>
                  <a:srgbClr val="FFFFFF"/>
                </a:solidFill>
                <a:prstDash val="solid"/>
                <a:miter lim="800000"/>
              </a:ln>
              <a:effectLst>
                <a:outerShdw blurRad="50800" algn="tl" rotWithShape="0">
                  <a:srgbClr val="000000"/>
                </a:outerShdw>
              </a:effectLst>
            </a:endParaRPr>
          </a:p>
          <a:p>
            <a:pPr>
              <a:lnSpc>
                <a:spcPct val="150000"/>
              </a:lnSpc>
              <a:buFont typeface="Wingdings" pitchFamily="2" charset="2"/>
              <a:buChar char="q"/>
              <a:defRPr/>
            </a:pPr>
            <a:r>
              <a:rPr lang="en-US" sz="2200" dirty="0" smtClean="0">
                <a:latin typeface="Times New Roman" pitchFamily="18" charset="0"/>
              </a:rPr>
              <a:t>  The MDI engine works with air that is taken from the atmosphere and air </a:t>
            </a:r>
          </a:p>
          <a:p>
            <a:pPr>
              <a:lnSpc>
                <a:spcPct val="150000"/>
              </a:lnSpc>
              <a:defRPr/>
            </a:pPr>
            <a:r>
              <a:rPr lang="en-US" sz="2200" dirty="0" smtClean="0">
                <a:latin typeface="Times New Roman" pitchFamily="18" charset="0"/>
              </a:rPr>
              <a:t>      pre-compressed in tanks.</a:t>
            </a:r>
          </a:p>
          <a:p>
            <a:pPr>
              <a:lnSpc>
                <a:spcPct val="150000"/>
              </a:lnSpc>
              <a:buFont typeface="Wingdings" pitchFamily="2" charset="2"/>
              <a:buChar char="q"/>
              <a:defRPr/>
            </a:pPr>
            <a:r>
              <a:rPr lang="en-US" sz="2200" dirty="0" smtClean="0">
                <a:latin typeface="Times New Roman" pitchFamily="18" charset="0"/>
              </a:rPr>
              <a:t>  Air is compressed by the on-board compressor or at service stations </a:t>
            </a:r>
          </a:p>
          <a:p>
            <a:pPr>
              <a:lnSpc>
                <a:spcPct val="150000"/>
              </a:lnSpc>
              <a:defRPr/>
            </a:pPr>
            <a:r>
              <a:rPr lang="en-US" sz="2200" dirty="0" smtClean="0">
                <a:latin typeface="Times New Roman" pitchFamily="18" charset="0"/>
              </a:rPr>
              <a:t>      equipped with a high-pressure compressor.</a:t>
            </a:r>
          </a:p>
          <a:p>
            <a:pPr>
              <a:lnSpc>
                <a:spcPct val="150000"/>
              </a:lnSpc>
              <a:buFont typeface="Wingdings" pitchFamily="2" charset="2"/>
              <a:buChar char="q"/>
              <a:defRPr/>
            </a:pPr>
            <a:r>
              <a:rPr lang="en-US" sz="2200" dirty="0" smtClean="0">
                <a:latin typeface="Times New Roman" pitchFamily="18" charset="0"/>
              </a:rPr>
              <a:t>  Before compression, the air must be filtered to get rid of any impurities </a:t>
            </a:r>
          </a:p>
          <a:p>
            <a:pPr>
              <a:lnSpc>
                <a:spcPct val="150000"/>
              </a:lnSpc>
              <a:defRPr/>
            </a:pPr>
            <a:r>
              <a:rPr lang="en-US" sz="2200" dirty="0" smtClean="0">
                <a:latin typeface="Times New Roman" pitchFamily="18" charset="0"/>
              </a:rPr>
              <a:t>      that could damage the engine.</a:t>
            </a:r>
          </a:p>
          <a:p>
            <a:pPr>
              <a:lnSpc>
                <a:spcPct val="150000"/>
              </a:lnSpc>
              <a:buFont typeface="Wingdings" pitchFamily="2" charset="2"/>
              <a:buChar char="q"/>
              <a:defRPr/>
            </a:pPr>
            <a:r>
              <a:rPr lang="en-US" sz="2200" dirty="0" smtClean="0">
                <a:latin typeface="Times New Roman" pitchFamily="18" charset="0"/>
              </a:rPr>
              <a:t>  Carbon filters are used to eliminate dirt, dust, humidity and other </a:t>
            </a:r>
          </a:p>
          <a:p>
            <a:pPr>
              <a:lnSpc>
                <a:spcPct val="150000"/>
              </a:lnSpc>
              <a:defRPr/>
            </a:pPr>
            <a:r>
              <a:rPr lang="en-US" sz="2200" dirty="0" smtClean="0">
                <a:latin typeface="Times New Roman" pitchFamily="18" charset="0"/>
              </a:rPr>
              <a:t>      particles which, unfortunately, are found in the air in our cities.</a:t>
            </a:r>
            <a:endParaRPr lang="en-US" sz="2200" b="1" dirty="0" smtClean="0">
              <a:ln w="6350">
                <a:solidFill>
                  <a:schemeClr val="accent4"/>
                </a:solidFill>
              </a:ln>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ENGINE OF AIR CAR</a:t>
            </a:r>
          </a:p>
        </p:txBody>
      </p:sp>
      <p:sp>
        <p:nvSpPr>
          <p:cNvPr id="3" name="Rectangle 2"/>
          <p:cNvSpPr/>
          <p:nvPr/>
        </p:nvSpPr>
        <p:spPr>
          <a:xfrm>
            <a:off x="5029200" y="1219200"/>
            <a:ext cx="3733800" cy="5386090"/>
          </a:xfrm>
          <a:prstGeom prst="rect">
            <a:avLst/>
          </a:prstGeom>
        </p:spPr>
        <p:txBody>
          <a:bodyPr wrap="square">
            <a:spAutoFit/>
          </a:bodyPr>
          <a:lstStyle/>
          <a:p>
            <a:pPr marL="457200" indent="-457200">
              <a:buFont typeface="+mj-lt"/>
              <a:buAutoNum type="alphaLcPeriod"/>
            </a:pPr>
            <a:r>
              <a:rPr lang="en-US" sz="2000" dirty="0" smtClean="0">
                <a:latin typeface="Times New Roman" pitchFamily="18" charset="0"/>
              </a:rPr>
              <a:t>Characteristics: Single energy bi-cylindrical 1200cc engine with a pause at the Peak Rest Point for 70°, variable volume expansion chamber, Power limited to 25cv.</a:t>
            </a:r>
          </a:p>
          <a:p>
            <a:pPr marL="457200" indent="-457200">
              <a:buFont typeface="+mj-lt"/>
              <a:buAutoNum type="alphaLcPeriod"/>
            </a:pPr>
            <a:endParaRPr lang="en-US" sz="1400" dirty="0" smtClean="0">
              <a:latin typeface="Times New Roman" pitchFamily="18" charset="0"/>
            </a:endParaRPr>
          </a:p>
          <a:p>
            <a:pPr marL="457200" indent="-457200">
              <a:buFont typeface="+mj-lt"/>
              <a:buAutoNum type="alphaLcPeriod"/>
            </a:pPr>
            <a:r>
              <a:rPr lang="en-US" sz="2000" dirty="0" smtClean="0">
                <a:latin typeface="Times New Roman" pitchFamily="18" charset="0"/>
              </a:rPr>
              <a:t>Expansion cylinder: 1200cc</a:t>
            </a:r>
          </a:p>
          <a:p>
            <a:pPr marL="457200" indent="-457200">
              <a:buFont typeface="+mj-lt"/>
              <a:buAutoNum type="alphaLcPeriod"/>
            </a:pPr>
            <a:endParaRPr lang="en-US" sz="1400" dirty="0" smtClean="0">
              <a:latin typeface="Times New Roman" pitchFamily="18" charset="0"/>
            </a:endParaRPr>
          </a:p>
          <a:p>
            <a:pPr marL="457200" indent="-457200">
              <a:buFont typeface="+mj-lt"/>
              <a:buAutoNum type="alphaLcPeriod"/>
            </a:pPr>
            <a:r>
              <a:rPr lang="en-US" sz="2000" dirty="0" smtClean="0">
                <a:latin typeface="Times New Roman" pitchFamily="18" charset="0"/>
              </a:rPr>
              <a:t>Year of invention: 2000/01</a:t>
            </a:r>
          </a:p>
          <a:p>
            <a:pPr marL="457200" indent="-457200">
              <a:buFont typeface="+mj-lt"/>
              <a:buAutoNum type="alphaLcPeriod"/>
            </a:pPr>
            <a:endParaRPr lang="en-US" sz="1400" dirty="0" smtClean="0">
              <a:latin typeface="Times New Roman" pitchFamily="18" charset="0"/>
            </a:endParaRPr>
          </a:p>
          <a:p>
            <a:pPr marL="457200" indent="-457200">
              <a:buFont typeface="+mj-lt"/>
              <a:buAutoNum type="alphaLcPeriod"/>
            </a:pPr>
            <a:r>
              <a:rPr lang="en-US" sz="2000" dirty="0" smtClean="0">
                <a:latin typeface="Times New Roman" pitchFamily="18" charset="0"/>
              </a:rPr>
              <a:t>Advantage: Impressive torque motor curve.</a:t>
            </a:r>
          </a:p>
          <a:p>
            <a:pPr marL="457200" indent="-457200">
              <a:buFont typeface="+mj-lt"/>
              <a:buAutoNum type="alphaLcPeriod"/>
            </a:pPr>
            <a:endParaRPr lang="en-US" sz="1400" dirty="0" smtClean="0">
              <a:latin typeface="Times New Roman" pitchFamily="18" charset="0"/>
            </a:endParaRPr>
          </a:p>
          <a:p>
            <a:pPr marL="457200" indent="-457200">
              <a:buFont typeface="+mj-lt"/>
              <a:buAutoNum type="alphaLcPeriod"/>
            </a:pPr>
            <a:r>
              <a:rPr lang="en-US" sz="2000" dirty="0" smtClean="0">
                <a:latin typeface="Times New Roman" pitchFamily="18" charset="0"/>
              </a:rPr>
              <a:t>Disadvantage: The utilization of two connecting crank-shafts for gears caused vibration problems.</a:t>
            </a:r>
          </a:p>
        </p:txBody>
      </p:sp>
      <p:pic>
        <p:nvPicPr>
          <p:cNvPr id="6" name="Picture 4" descr="engine"/>
          <p:cNvPicPr>
            <a:picLocks noChangeAspect="1" noChangeArrowheads="1"/>
          </p:cNvPicPr>
          <p:nvPr/>
        </p:nvPicPr>
        <p:blipFill>
          <a:blip r:embed="rId2" cstate="print"/>
          <a:srcRect/>
          <a:stretch>
            <a:fillRect/>
          </a:stretch>
        </p:blipFill>
        <p:spPr bwMode="auto">
          <a:xfrm>
            <a:off x="381000" y="1066800"/>
            <a:ext cx="4114800" cy="3429000"/>
          </a:xfrm>
          <a:prstGeom prst="rect">
            <a:avLst/>
          </a:prstGeom>
          <a:noFill/>
          <a:ln w="9525">
            <a:noFill/>
            <a:miter lim="800000"/>
            <a:headEnd/>
            <a:tailEnd/>
          </a:ln>
        </p:spPr>
      </p:pic>
      <p:pic>
        <p:nvPicPr>
          <p:cNvPr id="7" name="Picture 5" descr="moteur_20_p04_02"/>
          <p:cNvPicPr>
            <a:picLocks noChangeAspect="1" noChangeArrowheads="1"/>
          </p:cNvPicPr>
          <p:nvPr/>
        </p:nvPicPr>
        <p:blipFill>
          <a:blip r:embed="rId3" cstate="print"/>
          <a:srcRect/>
          <a:stretch>
            <a:fillRect/>
          </a:stretch>
        </p:blipFill>
        <p:spPr bwMode="auto">
          <a:xfrm>
            <a:off x="381000" y="4495800"/>
            <a:ext cx="4114800" cy="2133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BODY OF AIR CAR</a:t>
            </a:r>
          </a:p>
        </p:txBody>
      </p:sp>
      <p:sp>
        <p:nvSpPr>
          <p:cNvPr id="3" name="Rectangle 3"/>
          <p:cNvSpPr txBox="1">
            <a:spLocks noRot="1" noChangeArrowheads="1"/>
          </p:cNvSpPr>
          <p:nvPr/>
        </p:nvSpPr>
        <p:spPr>
          <a:xfrm>
            <a:off x="4495800" y="1676400"/>
            <a:ext cx="4346575" cy="4422775"/>
          </a:xfrm>
          <a:prstGeom prst="rect">
            <a:avLst/>
          </a:prstGeom>
        </p:spPr>
        <p:txBody>
          <a:bodyPr/>
          <a:lstStyle/>
          <a:p>
            <a:pPr marL="292100" marR="0" lvl="0" indent="-292100" algn="l" defTabSz="914400" rtl="0" eaLnBrk="1" fontAlgn="auto" latinLnBrk="0" hangingPunct="1">
              <a:lnSpc>
                <a:spcPct val="150000"/>
              </a:lnSpc>
              <a:spcBef>
                <a:spcPts val="0"/>
              </a:spcBef>
              <a:spcAft>
                <a:spcPts val="0"/>
              </a:spcAft>
              <a:buClr>
                <a:schemeClr val="tx1"/>
              </a:buClr>
              <a:buSzPct val="70000"/>
              <a:buFont typeface="Wingdings" pitchFamily="2" charset="2"/>
              <a:buChar char="Ø"/>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mn-cs"/>
              </a:rPr>
              <a:t>The MDI Car Body is built with fibre and injected</a:t>
            </a:r>
            <a:r>
              <a:rPr kumimoji="0" lang="en-US" sz="2400" b="0" i="0" u="none" strike="noStrike" kern="1200" cap="none" spc="0" normalizeH="0" noProof="0" dirty="0" smtClean="0">
                <a:ln>
                  <a:noFill/>
                </a:ln>
                <a:solidFill>
                  <a:schemeClr val="tx1"/>
                </a:solidFill>
                <a:effectLst/>
                <a:uLnTx/>
                <a:uFillTx/>
                <a:latin typeface="Times New Roman" pitchFamily="18" charset="0"/>
                <a:ea typeface="+mn-ea"/>
                <a:cs typeface="+mn-cs"/>
              </a:rPr>
              <a:t> foam, as are most of the cars on the market today.</a:t>
            </a:r>
          </a:p>
          <a:p>
            <a:pPr marL="292100" marR="0" lvl="0" indent="-292100" algn="l" defTabSz="914400" rtl="0" eaLnBrk="1" fontAlgn="auto" latinLnBrk="0" hangingPunct="1">
              <a:lnSpc>
                <a:spcPct val="150000"/>
              </a:lnSpc>
              <a:spcBef>
                <a:spcPts val="0"/>
              </a:spcBef>
              <a:spcAft>
                <a:spcPts val="0"/>
              </a:spcAft>
              <a:buClr>
                <a:schemeClr val="tx1"/>
              </a:buClr>
              <a:buSzPct val="70000"/>
              <a:buFont typeface="Wingdings" pitchFamily="2" charset="2"/>
              <a:buChar char="Ø"/>
              <a:tabLst/>
              <a:defRPr/>
            </a:pPr>
            <a:r>
              <a:rPr lang="en-US" sz="2400" baseline="0" dirty="0" smtClean="0">
                <a:latin typeface="Times New Roman" pitchFamily="18" charset="0"/>
              </a:rPr>
              <a:t>This technology has two main advantages:</a:t>
            </a:r>
          </a:p>
          <a:p>
            <a:pPr marL="292100" marR="0" lvl="0" indent="-292100" algn="l" defTabSz="914400" rtl="0" eaLnBrk="1" fontAlgn="auto" latinLnBrk="0" hangingPunct="1">
              <a:lnSpc>
                <a:spcPct val="150000"/>
              </a:lnSpc>
              <a:spcBef>
                <a:spcPts val="0"/>
              </a:spcBef>
              <a:spcAft>
                <a:spcPts val="0"/>
              </a:spcAft>
              <a:buClr>
                <a:schemeClr val="accent1"/>
              </a:buClr>
              <a:buSzPct val="70000"/>
              <a:tabLst/>
              <a:defRPr/>
            </a:pPr>
            <a:r>
              <a:rPr kumimoji="0" lang="en-US" sz="2400" b="0" i="0" u="none" strike="noStrike" kern="1200" cap="none" spc="0" normalizeH="0" noProof="0" dirty="0" smtClean="0">
                <a:ln>
                  <a:noFill/>
                </a:ln>
                <a:solidFill>
                  <a:schemeClr val="tx1"/>
                </a:solidFill>
                <a:effectLst/>
                <a:uLnTx/>
                <a:uFillTx/>
                <a:latin typeface="Times New Roman" pitchFamily="18" charset="0"/>
                <a:ea typeface="+mn-ea"/>
                <a:cs typeface="+mn-cs"/>
              </a:rPr>
              <a:t>	low cost and reduced weight.</a:t>
            </a:r>
            <a:endPar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mn-cs"/>
            </a:endParaRPr>
          </a:p>
        </p:txBody>
      </p:sp>
      <p:pic>
        <p:nvPicPr>
          <p:cNvPr id="5" name="Picture 4" descr="mdi16"/>
          <p:cNvPicPr>
            <a:picLocks noChangeAspect="1" noChangeArrowheads="1"/>
          </p:cNvPicPr>
          <p:nvPr/>
        </p:nvPicPr>
        <p:blipFill>
          <a:blip r:embed="rId2" cstate="print">
            <a:grayscl/>
          </a:blip>
          <a:srcRect/>
          <a:stretch>
            <a:fillRect/>
          </a:stretch>
        </p:blipFill>
        <p:spPr bwMode="auto">
          <a:xfrm>
            <a:off x="457200" y="1219200"/>
            <a:ext cx="3886200" cy="5334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3935693"/>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BASIC PRINCIPLE</a:t>
            </a:r>
          </a:p>
          <a:p>
            <a:pPr>
              <a:lnSpc>
                <a:spcPct val="150000"/>
              </a:lnSpc>
              <a:defRPr/>
            </a:pPr>
            <a:endParaRPr lang="en-US" sz="1050" b="1" dirty="0" smtClean="0">
              <a:ln w="17780" cmpd="sng">
                <a:solidFill>
                  <a:srgbClr val="FFFFFF"/>
                </a:solidFill>
                <a:prstDash val="solid"/>
                <a:miter lim="800000"/>
              </a:ln>
              <a:effectLst>
                <a:outerShdw blurRad="50800" algn="tl" rotWithShape="0">
                  <a:srgbClr val="000000"/>
                </a:outerShdw>
              </a:effectLst>
            </a:endParaRPr>
          </a:p>
          <a:p>
            <a:pPr>
              <a:lnSpc>
                <a:spcPct val="200000"/>
              </a:lnSpc>
              <a:buFont typeface="Wingdings" pitchFamily="2" charset="2"/>
              <a:buChar char="q"/>
              <a:defRPr/>
            </a:pPr>
            <a:r>
              <a:rPr lang="en-US" sz="2400" dirty="0" smtClean="0">
                <a:latin typeface="Times New Roman" pitchFamily="18" charset="0"/>
              </a:rPr>
              <a:t>  Air at 100 degree Celsius and 300 bar pressure is used as a fuel.</a:t>
            </a:r>
          </a:p>
          <a:p>
            <a:pPr>
              <a:lnSpc>
                <a:spcPct val="200000"/>
              </a:lnSpc>
              <a:buFont typeface="Wingdings" pitchFamily="2" charset="2"/>
              <a:buChar char="q"/>
              <a:defRPr/>
            </a:pPr>
            <a:r>
              <a:rPr lang="en-US" sz="2400" dirty="0" smtClean="0">
                <a:latin typeface="Times New Roman" pitchFamily="18" charset="0"/>
              </a:rPr>
              <a:t> When this air is allowed to expand at atmospheric conditions its </a:t>
            </a:r>
          </a:p>
          <a:p>
            <a:pPr>
              <a:lnSpc>
                <a:spcPct val="200000"/>
              </a:lnSpc>
              <a:defRPr/>
            </a:pPr>
            <a:r>
              <a:rPr lang="en-US" sz="2400" dirty="0" smtClean="0">
                <a:latin typeface="Times New Roman" pitchFamily="18" charset="0"/>
              </a:rPr>
              <a:t>     volume increases and this energy produced is used to </a:t>
            </a:r>
          </a:p>
          <a:p>
            <a:pPr>
              <a:lnSpc>
                <a:spcPct val="200000"/>
              </a:lnSpc>
              <a:defRPr/>
            </a:pPr>
            <a:r>
              <a:rPr lang="en-US" sz="2400" dirty="0" smtClean="0">
                <a:latin typeface="Times New Roman" pitchFamily="18" charset="0"/>
              </a:rPr>
              <a:t>     drive pistons of air powered car.</a:t>
            </a:r>
            <a:endParaRPr lang="en-US" sz="2400" dirty="0" smtClean="0">
              <a:ln w="6350">
                <a:solidFill>
                  <a:schemeClr val="accent4"/>
                </a:solidFill>
              </a:ln>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Group 63"/>
          <p:cNvGraphicFramePr>
            <a:graphicFrameLocks/>
          </p:cNvGraphicFramePr>
          <p:nvPr/>
        </p:nvGraphicFramePr>
        <p:xfrm>
          <a:off x="304800" y="1524000"/>
          <a:ext cx="8382000" cy="5107941"/>
        </p:xfrm>
        <a:graphic>
          <a:graphicData uri="http://schemas.openxmlformats.org/drawingml/2006/table">
            <a:tbl>
              <a:tblPr/>
              <a:tblGrid>
                <a:gridCol w="2514600"/>
                <a:gridCol w="2286000"/>
                <a:gridCol w="1752600"/>
                <a:gridCol w="1828800"/>
              </a:tblGrid>
              <a:tr h="10509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rPr>
                        <a:t>Comparison Chart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2000 Nissan Altra EV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2001 Toyota Rav 4EV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2001 City C.A.T</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258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Fuel type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Electric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Electric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Compressed Air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448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rPr>
                        <a:t>MPG Avg.</a:t>
                      </a:r>
                      <a:r>
                        <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rPr>
                        <a:t>123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104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108</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448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Annual fuel cost</a:t>
                      </a: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Rs 13275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Rs 15680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Rs 8850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5723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Annual green house gas emissions</a:t>
                      </a: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3.5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4.1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4488">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Range</a:t>
                      </a: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129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126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120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4290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Top speed</a:t>
                      </a: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rPr>
                        <a:t>75 kmph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dirty="0" smtClean="0">
                          <a:ln>
                            <a:noFill/>
                          </a:ln>
                          <a:solidFill>
                            <a:schemeClr val="tx1"/>
                          </a:solidFill>
                          <a:effectLst>
                            <a:outerShdw blurRad="38100" dist="38100" dir="2700000" algn="tl">
                              <a:srgbClr val="000000"/>
                            </a:outerShdw>
                          </a:effectLst>
                          <a:latin typeface="Times New Roman" pitchFamily="18" charset="0"/>
                        </a:rPr>
                        <a:t>78 kmph</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60 kmph</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8417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Engine characteristics</a:t>
                      </a: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62kw AC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50 kw DC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Compressed  air</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Recharge time</a:t>
                      </a: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5 Hrs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6.75 Hrs</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4 Hrs</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19125">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Price (MSRP)</a:t>
                      </a: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 </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Rs 20,45,000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0" i="0" u="none" strike="noStrike" cap="none" normalizeH="0" baseline="0" smtClean="0">
                          <a:ln>
                            <a:noFill/>
                          </a:ln>
                          <a:solidFill>
                            <a:schemeClr val="tx1"/>
                          </a:solidFill>
                          <a:effectLst>
                            <a:outerShdw blurRad="38100" dist="38100" dir="2700000" algn="tl">
                              <a:srgbClr val="000000"/>
                            </a:outerShdw>
                          </a:effectLst>
                          <a:latin typeface="Times New Roman" pitchFamily="18" charset="0"/>
                        </a:rPr>
                        <a:t>Rs 16,84,200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Tx/>
                        <a:buFont typeface="Wingdings" pitchFamily="2" charset="2"/>
                        <a:buNone/>
                        <a:tabLst/>
                      </a:pPr>
                      <a:r>
                        <a:rPr kumimoji="0" lang="en-US" sz="1800" b="1" i="0" u="none" strike="noStrike" cap="none" normalizeH="0" baseline="0" dirty="0" smtClean="0">
                          <a:ln>
                            <a:noFill/>
                          </a:ln>
                          <a:solidFill>
                            <a:srgbClr val="F83D18"/>
                          </a:solidFill>
                          <a:effectLst>
                            <a:outerShdw blurRad="38100" dist="38100" dir="2700000" algn="tl">
                              <a:srgbClr val="000000"/>
                            </a:outerShdw>
                          </a:effectLst>
                          <a:latin typeface="Times New Roman" pitchFamily="18" charset="0"/>
                        </a:rPr>
                        <a:t>Rs 5,61,400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3" name="Rectangle 2"/>
          <p:cNvSpPr/>
          <p:nvPr/>
        </p:nvSpPr>
        <p:spPr>
          <a:xfrm>
            <a:off x="152400" y="393807"/>
            <a:ext cx="8839200" cy="1015663"/>
          </a:xfrm>
          <a:prstGeom prst="rect">
            <a:avLst/>
          </a:prstGeom>
        </p:spPr>
        <p:txBody>
          <a:bodyPr wrap="square">
            <a:spAutoFit/>
          </a:bodyPr>
          <a:lstStyle/>
          <a:p>
            <a:pPr algn="ctr">
              <a:lnSpc>
                <a:spcPct val="150000"/>
              </a:lnSpc>
              <a:defRPr/>
            </a:pPr>
            <a:r>
              <a:rPr lang="en-US" sz="20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Following table shows comparative study for different features of Air cars with the Electric cars in market today</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ADVANTAGES OF AIR CARS</a:t>
            </a:r>
          </a:p>
        </p:txBody>
      </p:sp>
      <p:sp>
        <p:nvSpPr>
          <p:cNvPr id="4" name="Rectangle 3"/>
          <p:cNvSpPr/>
          <p:nvPr/>
        </p:nvSpPr>
        <p:spPr>
          <a:xfrm>
            <a:off x="228600" y="1266885"/>
            <a:ext cx="8763000" cy="5016758"/>
          </a:xfrm>
          <a:prstGeom prst="rect">
            <a:avLst/>
          </a:prstGeom>
        </p:spPr>
        <p:txBody>
          <a:bodyPr wrap="square">
            <a:spAutoFit/>
          </a:bodyPr>
          <a:lstStyle/>
          <a:p>
            <a:pPr marL="342900" indent="-342900">
              <a:buFont typeface="Wingdings" pitchFamily="2" charset="2"/>
              <a:buChar char="v"/>
            </a:pPr>
            <a:r>
              <a:rPr lang="en-US" sz="2000" dirty="0" smtClean="0">
                <a:latin typeface="Times New Roman" pitchFamily="18" charset="0"/>
              </a:rPr>
              <a:t>Uses air which is naturally and cheaply available. </a:t>
            </a:r>
          </a:p>
          <a:p>
            <a:pPr marL="342900" indent="-342900">
              <a:buFont typeface="Wingdings" pitchFamily="2" charset="2"/>
              <a:buChar char="v"/>
            </a:pPr>
            <a:r>
              <a:rPr lang="en-US" sz="2000" dirty="0" smtClean="0">
                <a:latin typeface="Times New Roman" pitchFamily="18" charset="0"/>
              </a:rPr>
              <a:t>Also </a:t>
            </a:r>
            <a:r>
              <a:rPr lang="en-US" sz="2000" b="1" dirty="0" smtClean="0">
                <a:solidFill>
                  <a:srgbClr val="00B0F0"/>
                </a:solidFill>
                <a:latin typeface="Times New Roman" pitchFamily="18" charset="0"/>
              </a:rPr>
              <a:t>light in weight</a:t>
            </a:r>
            <a:r>
              <a:rPr lang="en-US" sz="2000" dirty="0" smtClean="0">
                <a:latin typeface="Times New Roman" pitchFamily="18" charset="0"/>
              </a:rPr>
              <a:t> (approx 800 kg) due to use of composite material, with attractive looks.</a:t>
            </a:r>
          </a:p>
          <a:p>
            <a:pPr marL="342900" indent="-342900">
              <a:buFont typeface="Wingdings" pitchFamily="2" charset="2"/>
              <a:buChar char="v"/>
            </a:pPr>
            <a:r>
              <a:rPr lang="en-US" sz="2000" dirty="0" smtClean="0">
                <a:latin typeface="Times New Roman" pitchFamily="18" charset="0"/>
              </a:rPr>
              <a:t>In conjunction with compressed air it also </a:t>
            </a:r>
            <a:r>
              <a:rPr lang="en-US" sz="2000" b="1" dirty="0" smtClean="0">
                <a:solidFill>
                  <a:srgbClr val="00B0F0"/>
                </a:solidFill>
                <a:latin typeface="Times New Roman" pitchFamily="18" charset="0"/>
              </a:rPr>
              <a:t>runs on traditional fuel</a:t>
            </a:r>
            <a:r>
              <a:rPr lang="en-US" sz="2000" dirty="0" smtClean="0">
                <a:latin typeface="Times New Roman" pitchFamily="18" charset="0"/>
              </a:rPr>
              <a:t>  i.e. when car runs below 60 kmph it runs on compressed air and above 60 kmph it runs on traditional fuel like gasoline, diesel, etc  which is electronically controlled.</a:t>
            </a:r>
          </a:p>
          <a:p>
            <a:pPr marL="342900" indent="-342900">
              <a:buFont typeface="Wingdings" pitchFamily="2" charset="2"/>
              <a:buChar char="v"/>
            </a:pPr>
            <a:r>
              <a:rPr lang="en-US" sz="2000" dirty="0" smtClean="0">
                <a:latin typeface="Times New Roman" pitchFamily="18" charset="0"/>
              </a:rPr>
              <a:t>The air powered cars are equipped with a range of modern systems. For example, </a:t>
            </a:r>
            <a:r>
              <a:rPr lang="en-US" sz="2000" u="dash" dirty="0" smtClean="0">
                <a:solidFill>
                  <a:srgbClr val="00B0F0"/>
                </a:solidFill>
                <a:uFill>
                  <a:solidFill>
                    <a:schemeClr val="tx1"/>
                  </a:solidFill>
                </a:uFill>
                <a:latin typeface="Times New Roman" pitchFamily="18" charset="0"/>
              </a:rPr>
              <a:t>one mechanism stops the engine when the car is stationary</a:t>
            </a:r>
            <a:r>
              <a:rPr lang="en-US" sz="2000" dirty="0" smtClean="0">
                <a:latin typeface="Times New Roman" pitchFamily="18" charset="0"/>
              </a:rPr>
              <a:t> i.e. at traffic lights, junctions etc. Unlike conventional cars, the engine does not operate in traffic jams, which thus saves on fuel.</a:t>
            </a:r>
          </a:p>
          <a:p>
            <a:pPr marL="342900" indent="-342900">
              <a:buFont typeface="Wingdings" pitchFamily="2" charset="2"/>
              <a:buChar char="v"/>
            </a:pPr>
            <a:r>
              <a:rPr lang="en-US" sz="2000" dirty="0" smtClean="0">
                <a:latin typeface="Times New Roman" pitchFamily="18" charset="0"/>
              </a:rPr>
              <a:t>Another interesting feature is the </a:t>
            </a:r>
            <a:r>
              <a:rPr lang="en-US" sz="2000" b="1" dirty="0" smtClean="0">
                <a:solidFill>
                  <a:srgbClr val="00B0F0"/>
                </a:solidFill>
                <a:latin typeface="Times New Roman" pitchFamily="18" charset="0"/>
              </a:rPr>
              <a:t>pneumatic system</a:t>
            </a:r>
            <a:r>
              <a:rPr lang="en-US" sz="2000" dirty="0" smtClean="0">
                <a:latin typeface="Times New Roman" pitchFamily="18" charset="0"/>
              </a:rPr>
              <a:t>. When the car brakes, the kinetic energy from braking is used to drive a pump that helps to restore some of the lost pressure.</a:t>
            </a:r>
          </a:p>
          <a:p>
            <a:pPr marL="342900" indent="-342900">
              <a:buFont typeface="Wingdings" pitchFamily="2" charset="2"/>
              <a:buChar char="v"/>
            </a:pPr>
            <a:r>
              <a:rPr lang="en-US" sz="2000" dirty="0" smtClean="0">
                <a:latin typeface="Times New Roman" pitchFamily="18" charset="0"/>
              </a:rPr>
              <a:t>During refueling the natural air is passed through carbon filter where the impurities of the air are removed and henceforth the air expelled from the car gives </a:t>
            </a:r>
            <a:r>
              <a:rPr lang="en-US" sz="2000" b="1" dirty="0" smtClean="0">
                <a:solidFill>
                  <a:srgbClr val="00B0F0"/>
                </a:solidFill>
                <a:latin typeface="Times New Roman" pitchFamily="18" charset="0"/>
              </a:rPr>
              <a:t>negative pollution </a:t>
            </a:r>
            <a:r>
              <a:rPr lang="en-US" sz="2000" dirty="0" smtClean="0">
                <a:latin typeface="Times New Roman" pitchFamily="18" charset="0"/>
              </a:rPr>
              <a:t>i.e. it removes pollution from the surrounding air.</a:t>
            </a:r>
            <a:endParaRPr lang="en-US" sz="2000" dirty="0">
              <a:latin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DIS-ADVANTAGES OF AIR CARS</a:t>
            </a:r>
          </a:p>
        </p:txBody>
      </p:sp>
      <p:sp>
        <p:nvSpPr>
          <p:cNvPr id="3" name="Rectangle 3"/>
          <p:cNvSpPr txBox="1">
            <a:spLocks noRot="1" noChangeArrowheads="1"/>
          </p:cNvSpPr>
          <p:nvPr/>
        </p:nvSpPr>
        <p:spPr>
          <a:xfrm>
            <a:off x="152400" y="1295400"/>
            <a:ext cx="8839200" cy="4953000"/>
          </a:xfrm>
          <a:prstGeom prst="rect">
            <a:avLst/>
          </a:prstGeom>
        </p:spPr>
        <p:txBody>
          <a:bodyPr/>
          <a:lstStyle/>
          <a:p>
            <a:pPr marL="609600" marR="0" lvl="0" indent="-609600" algn="l" defTabSz="914400" rtl="0" eaLnBrk="1" fontAlgn="auto" latinLnBrk="0" hangingPunct="1">
              <a:lnSpc>
                <a:spcPct val="150000"/>
              </a:lnSpc>
              <a:spcBef>
                <a:spcPts val="0"/>
              </a:spcBef>
              <a:spcAft>
                <a:spcPts val="0"/>
              </a:spcAft>
              <a:buClr>
                <a:schemeClr val="tx1"/>
              </a:buClr>
              <a:buSzPct val="70000"/>
              <a:buFont typeface="Wingdings" pitchFamily="2" charset="2"/>
              <a:buChar char="v"/>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mn-cs"/>
              </a:rPr>
              <a:t>The power needed to develop compressed air is electricity, and for generation of electricity fuels are used which creates pollution at power stations.</a:t>
            </a:r>
          </a:p>
          <a:p>
            <a:pPr marL="609600" marR="0" lvl="0" indent="-609600" algn="l" defTabSz="914400" rtl="0" eaLnBrk="1" fontAlgn="auto" latinLnBrk="0" hangingPunct="1">
              <a:lnSpc>
                <a:spcPct val="150000"/>
              </a:lnSpc>
              <a:spcBef>
                <a:spcPts val="0"/>
              </a:spcBef>
              <a:spcAft>
                <a:spcPts val="0"/>
              </a:spcAft>
              <a:buClr>
                <a:schemeClr val="tx1"/>
              </a:buClr>
              <a:buSzPct val="70000"/>
              <a:buFont typeface="Wingdings" pitchFamily="2" charset="2"/>
              <a:buChar char="v"/>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mn-cs"/>
              </a:rPr>
              <a:t>While operation the engine creates noise due to sudden expansion of air.</a:t>
            </a:r>
          </a:p>
          <a:p>
            <a:pPr marL="609600" marR="0" lvl="0" indent="-609600" algn="l" defTabSz="914400" rtl="0" eaLnBrk="1" fontAlgn="auto" latinLnBrk="0" hangingPunct="1">
              <a:lnSpc>
                <a:spcPct val="150000"/>
              </a:lnSpc>
              <a:spcBef>
                <a:spcPts val="0"/>
              </a:spcBef>
              <a:spcAft>
                <a:spcPts val="0"/>
              </a:spcAft>
              <a:buClr>
                <a:schemeClr val="tx1"/>
              </a:buClr>
              <a:buSzPct val="70000"/>
              <a:buFont typeface="Wingdings" pitchFamily="2" charset="2"/>
              <a:buChar char="v"/>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mn-cs"/>
              </a:rPr>
              <a:t>Considering power point of view air powered cars are still behind gasoline cars.</a:t>
            </a:r>
          </a:p>
          <a:p>
            <a:pPr marL="609600" marR="0" lvl="0" indent="-609600" algn="l" defTabSz="914400" rtl="0" eaLnBrk="1" fontAlgn="auto" latinLnBrk="0" hangingPunct="1">
              <a:lnSpc>
                <a:spcPct val="150000"/>
              </a:lnSpc>
              <a:spcBef>
                <a:spcPts val="0"/>
              </a:spcBef>
              <a:spcAft>
                <a:spcPts val="0"/>
              </a:spcAft>
              <a:buClr>
                <a:schemeClr val="tx1"/>
              </a:buClr>
              <a:buSzPct val="70000"/>
              <a:buFont typeface="Wingdings" pitchFamily="2" charset="2"/>
              <a:buChar char="v"/>
              <a:tabLst/>
              <a:defRPr/>
            </a:pPr>
            <a:r>
              <a:rPr kumimoji="0" lang="en-US" sz="2000" b="1" u="none" strike="noStrike" kern="1200" cap="all" spc="0" normalizeH="0" noProof="0" dirty="0" smtClean="0">
                <a:ln>
                  <a:noFill/>
                </a:ln>
                <a:solidFill>
                  <a:srgbClr val="00B0F0"/>
                </a:solidFill>
                <a:effectLst/>
                <a:uLnTx/>
                <a:uFillTx/>
                <a:latin typeface="Times New Roman" pitchFamily="18" charset="0"/>
                <a:ea typeface="+mn-ea"/>
                <a:cs typeface="+mn-cs"/>
              </a:rPr>
              <a:t>But these drawbacks are not much serious and can be removed by,</a:t>
            </a:r>
          </a:p>
          <a:p>
            <a:pPr marL="609600" marR="0" lvl="0" indent="-609600" algn="l" defTabSz="914400" rtl="0" eaLnBrk="1" fontAlgn="auto" latinLnBrk="0" hangingPunct="1">
              <a:lnSpc>
                <a:spcPct val="150000"/>
              </a:lnSpc>
              <a:spcBef>
                <a:spcPts val="0"/>
              </a:spcBef>
              <a:spcAft>
                <a:spcPts val="0"/>
              </a:spcAft>
              <a:buClr>
                <a:schemeClr val="tx1"/>
              </a:buClr>
              <a:buSzPct val="70000"/>
              <a:buFont typeface="Wingdings" pitchFamily="2" charset="2"/>
              <a:buChar char="v"/>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mn-cs"/>
              </a:rPr>
              <a:t>Using wind, hydraulic systems, fuel cells and photovoltaic to fill up air tanks.</a:t>
            </a:r>
          </a:p>
          <a:p>
            <a:pPr marL="609600" marR="0" lvl="0" indent="-609600" algn="l" defTabSz="914400" rtl="0" eaLnBrk="1" fontAlgn="auto" latinLnBrk="0" hangingPunct="1">
              <a:lnSpc>
                <a:spcPct val="150000"/>
              </a:lnSpc>
              <a:spcBef>
                <a:spcPts val="0"/>
              </a:spcBef>
              <a:spcAft>
                <a:spcPts val="0"/>
              </a:spcAft>
              <a:buClr>
                <a:schemeClr val="tx1"/>
              </a:buClr>
              <a:buSzPct val="70000"/>
              <a:buFont typeface="Wingdings" pitchFamily="2" charset="2"/>
              <a:buChar char="v"/>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mn-cs"/>
              </a:rPr>
              <a:t>By encasing the engine to reduce noise.</a:t>
            </a:r>
          </a:p>
          <a:p>
            <a:pPr marL="609600" marR="0" lvl="0" indent="-609600" algn="l" defTabSz="914400" rtl="0" eaLnBrk="1" fontAlgn="auto" latinLnBrk="0" hangingPunct="1">
              <a:lnSpc>
                <a:spcPct val="150000"/>
              </a:lnSpc>
              <a:spcBef>
                <a:spcPts val="0"/>
              </a:spcBef>
              <a:spcAft>
                <a:spcPts val="0"/>
              </a:spcAft>
              <a:buClr>
                <a:schemeClr val="tx1"/>
              </a:buClr>
              <a:buSzPct val="70000"/>
              <a:buFont typeface="Wingdings" pitchFamily="2" charset="2"/>
              <a:buChar char="v"/>
              <a:tabLst/>
              <a:defRPr/>
            </a:pPr>
            <a:r>
              <a:rPr kumimoji="0" lang="en-US" sz="2000" b="0" i="0" u="none" strike="noStrike" kern="1200" cap="none" spc="0" normalizeH="0" baseline="0" noProof="0" dirty="0" smtClean="0">
                <a:ln>
                  <a:noFill/>
                </a:ln>
                <a:solidFill>
                  <a:schemeClr val="tx1"/>
                </a:solidFill>
                <a:effectLst/>
                <a:uLnTx/>
                <a:uFillTx/>
                <a:latin typeface="Times New Roman" pitchFamily="18" charset="0"/>
                <a:ea typeface="+mn-ea"/>
                <a:cs typeface="+mn-cs"/>
              </a:rPr>
              <a:t>By increasing air carrying capacity we can increase power output of air car.</a:t>
            </a:r>
          </a:p>
          <a:p>
            <a:pPr marL="609600" marR="0" lvl="0" indent="-609600" algn="l" defTabSz="914400" rtl="0" eaLnBrk="1" fontAlgn="auto" latinLnBrk="0" hangingPunct="1">
              <a:lnSpc>
                <a:spcPct val="150000"/>
              </a:lnSpc>
              <a:spcBef>
                <a:spcPts val="0"/>
              </a:spcBef>
              <a:spcAft>
                <a:spcPts val="0"/>
              </a:spcAft>
              <a:buClr>
                <a:schemeClr val="tx1"/>
              </a:buClr>
              <a:buSzPct val="70000"/>
              <a:buFont typeface="Wingdings" pitchFamily="2" charset="2"/>
              <a:buChar char="v"/>
              <a:tabLst/>
              <a:defRPr/>
            </a:pPr>
            <a:r>
              <a:rPr kumimoji="0" lang="en-US" sz="2000" b="1" i="1" u="none" strike="noStrike" kern="1200" cap="none" spc="0" normalizeH="0" noProof="0" dirty="0" smtClean="0">
                <a:ln>
                  <a:noFill/>
                </a:ln>
                <a:solidFill>
                  <a:srgbClr val="00B0F0"/>
                </a:solidFill>
                <a:effectLst/>
                <a:uLnTx/>
                <a:uFillTx/>
                <a:latin typeface="Times New Roman" pitchFamily="18" charset="0"/>
                <a:ea typeface="+mn-ea"/>
                <a:cs typeface="+mn-cs"/>
              </a:rPr>
              <a:t>Thus air cars are the best options suitable to current conditions around us.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4" descr="Photo of the family model"/>
          <p:cNvPicPr>
            <a:picLocks noChangeAspect="1" noChangeArrowheads="1"/>
          </p:cNvPicPr>
          <p:nvPr/>
        </p:nvPicPr>
        <p:blipFill>
          <a:blip r:embed="rId2" cstate="print">
            <a:grayscl/>
          </a:blip>
          <a:srcRect/>
          <a:stretch>
            <a:fillRect/>
          </a:stretch>
        </p:blipFill>
        <p:spPr bwMode="auto">
          <a:xfrm>
            <a:off x="5562600" y="1143000"/>
            <a:ext cx="3276600" cy="3048000"/>
          </a:xfrm>
          <a:prstGeom prst="rect">
            <a:avLst/>
          </a:prstGeom>
          <a:noFill/>
          <a:ln w="9525">
            <a:noFill/>
            <a:miter lim="800000"/>
            <a:headEnd/>
            <a:tailEnd/>
          </a:ln>
        </p:spPr>
      </p:pic>
      <p:pic>
        <p:nvPicPr>
          <p:cNvPr id="3" name="Picture 15" descr="Photo of the MDI Van"/>
          <p:cNvPicPr>
            <a:picLocks noChangeAspect="1" noChangeArrowheads="1"/>
          </p:cNvPicPr>
          <p:nvPr/>
        </p:nvPicPr>
        <p:blipFill>
          <a:blip r:embed="rId3" cstate="print">
            <a:grayscl/>
          </a:blip>
          <a:srcRect/>
          <a:stretch>
            <a:fillRect/>
          </a:stretch>
        </p:blipFill>
        <p:spPr bwMode="auto">
          <a:xfrm>
            <a:off x="146685" y="1268819"/>
            <a:ext cx="2977515" cy="2769781"/>
          </a:xfrm>
          <a:prstGeom prst="rect">
            <a:avLst/>
          </a:prstGeom>
          <a:noFill/>
          <a:ln w="9525">
            <a:noFill/>
            <a:miter lim="800000"/>
            <a:headEnd/>
            <a:tailEnd/>
          </a:ln>
        </p:spPr>
      </p:pic>
      <p:pic>
        <p:nvPicPr>
          <p:cNvPr id="4" name="Picture 16" descr="Photo of the MDI taxiI"/>
          <p:cNvPicPr>
            <a:picLocks noChangeAspect="1" noChangeArrowheads="1"/>
          </p:cNvPicPr>
          <p:nvPr/>
        </p:nvPicPr>
        <p:blipFill>
          <a:blip r:embed="rId4" cstate="print">
            <a:grayscl/>
          </a:blip>
          <a:srcRect/>
          <a:stretch>
            <a:fillRect/>
          </a:stretch>
        </p:blipFill>
        <p:spPr bwMode="auto">
          <a:xfrm>
            <a:off x="152400" y="4038600"/>
            <a:ext cx="3124200" cy="2667000"/>
          </a:xfrm>
          <a:prstGeom prst="rect">
            <a:avLst/>
          </a:prstGeom>
          <a:noFill/>
          <a:ln w="9525">
            <a:noFill/>
            <a:miter lim="800000"/>
            <a:headEnd/>
            <a:tailEnd/>
          </a:ln>
        </p:spPr>
      </p:pic>
      <p:pic>
        <p:nvPicPr>
          <p:cNvPr id="5" name="Picture 17" descr="Photo of the MDI pick-up"/>
          <p:cNvPicPr>
            <a:picLocks noChangeAspect="1" noChangeArrowheads="1"/>
          </p:cNvPicPr>
          <p:nvPr/>
        </p:nvPicPr>
        <p:blipFill>
          <a:blip r:embed="rId5" cstate="print">
            <a:grayscl/>
          </a:blip>
          <a:srcRect/>
          <a:stretch>
            <a:fillRect/>
          </a:stretch>
        </p:blipFill>
        <p:spPr bwMode="auto">
          <a:xfrm>
            <a:off x="3276600" y="4038600"/>
            <a:ext cx="3429000" cy="2667000"/>
          </a:xfrm>
          <a:prstGeom prst="rect">
            <a:avLst/>
          </a:prstGeom>
          <a:noFill/>
          <a:ln w="9525">
            <a:noFill/>
            <a:miter lim="800000"/>
            <a:headEnd/>
            <a:tailEnd/>
          </a:ln>
        </p:spPr>
      </p:pic>
      <p:pic>
        <p:nvPicPr>
          <p:cNvPr id="6" name="Picture 24" descr="MiniCats"/>
          <p:cNvPicPr>
            <a:picLocks noChangeAspect="1" noChangeArrowheads="1"/>
          </p:cNvPicPr>
          <p:nvPr/>
        </p:nvPicPr>
        <p:blipFill>
          <a:blip r:embed="rId6" cstate="print">
            <a:grayscl/>
          </a:blip>
          <a:srcRect/>
          <a:stretch>
            <a:fillRect/>
          </a:stretch>
        </p:blipFill>
        <p:spPr bwMode="auto">
          <a:xfrm>
            <a:off x="6705600" y="4114801"/>
            <a:ext cx="2133600" cy="2590800"/>
          </a:xfrm>
          <a:prstGeom prst="rect">
            <a:avLst/>
          </a:prstGeom>
          <a:noFill/>
          <a:ln w="9525">
            <a:noFill/>
            <a:miter lim="800000"/>
            <a:headEnd/>
            <a:tailEnd/>
          </a:ln>
        </p:spPr>
      </p:pic>
      <p:sp>
        <p:nvSpPr>
          <p:cNvPr id="7" name="Rectangle 6"/>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APPLICATIONS</a:t>
            </a:r>
          </a:p>
        </p:txBody>
      </p:sp>
      <p:sp>
        <p:nvSpPr>
          <p:cNvPr id="8" name="Rectangle 7"/>
          <p:cNvSpPr/>
          <p:nvPr/>
        </p:nvSpPr>
        <p:spPr>
          <a:xfrm>
            <a:off x="3352800" y="1600200"/>
            <a:ext cx="1905000" cy="2123658"/>
          </a:xfrm>
          <a:prstGeom prst="rect">
            <a:avLst/>
          </a:prstGeom>
        </p:spPr>
        <p:txBody>
          <a:bodyPr wrap="square">
            <a:spAutoFit/>
          </a:bodyPr>
          <a:lstStyle/>
          <a:p>
            <a:r>
              <a:rPr lang="en-US" sz="2200" b="1" dirty="0" smtClean="0">
                <a:latin typeface="Times New Roman" pitchFamily="18" charset="0"/>
              </a:rPr>
              <a:t>1. Family </a:t>
            </a:r>
          </a:p>
          <a:p>
            <a:r>
              <a:rPr lang="en-US" sz="2200" b="1" dirty="0" smtClean="0">
                <a:latin typeface="Times New Roman" pitchFamily="18" charset="0"/>
              </a:rPr>
              <a:t>    Cars</a:t>
            </a:r>
          </a:p>
          <a:p>
            <a:r>
              <a:rPr lang="en-US" sz="2200" b="1" dirty="0" smtClean="0">
                <a:latin typeface="Times New Roman" pitchFamily="18" charset="0"/>
              </a:rPr>
              <a:t>2. Vans</a:t>
            </a:r>
          </a:p>
          <a:p>
            <a:r>
              <a:rPr lang="en-US" sz="2200" b="1" dirty="0" smtClean="0">
                <a:latin typeface="Times New Roman" pitchFamily="18" charset="0"/>
              </a:rPr>
              <a:t>3. Taxis</a:t>
            </a:r>
          </a:p>
          <a:p>
            <a:r>
              <a:rPr lang="en-US" sz="2200" b="1" dirty="0" smtClean="0">
                <a:latin typeface="Times New Roman" pitchFamily="18" charset="0"/>
              </a:rPr>
              <a:t>4. Pick-Ups</a:t>
            </a:r>
          </a:p>
          <a:p>
            <a:r>
              <a:rPr lang="en-US" sz="2200" b="1" dirty="0" smtClean="0">
                <a:latin typeface="Times New Roman" pitchFamily="18" charset="0"/>
              </a:rPr>
              <a:t>5. Mini-Cats</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457200"/>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CONTENTS</a:t>
            </a:r>
          </a:p>
        </p:txBody>
      </p:sp>
      <p:sp>
        <p:nvSpPr>
          <p:cNvPr id="4" name="Rectangle 3"/>
          <p:cNvSpPr/>
          <p:nvPr/>
        </p:nvSpPr>
        <p:spPr>
          <a:xfrm>
            <a:off x="152400" y="1447800"/>
            <a:ext cx="8839200" cy="4524315"/>
          </a:xfrm>
          <a:prstGeom prst="rect">
            <a:avLst/>
          </a:prstGeom>
        </p:spPr>
        <p:txBody>
          <a:bodyPr wrap="square">
            <a:spAutoFit/>
          </a:bodyPr>
          <a:lstStyle/>
          <a:p>
            <a:pPr marL="457200" indent="-457200">
              <a:buFont typeface="+mj-lt"/>
              <a:buAutoNum type="arabicParenR"/>
            </a:pPr>
            <a:r>
              <a:rPr lang="en-US" sz="2400" b="1" dirty="0" smtClean="0">
                <a:latin typeface="Times New Roman" pitchFamily="18" charset="0"/>
              </a:rPr>
              <a:t>Introduction</a:t>
            </a:r>
          </a:p>
          <a:p>
            <a:pPr marL="457200" indent="-457200">
              <a:buFont typeface="+mj-lt"/>
              <a:buAutoNum type="arabicParenR"/>
            </a:pPr>
            <a:r>
              <a:rPr lang="en-US" sz="2400" b="1" dirty="0" smtClean="0">
                <a:latin typeface="Times New Roman" pitchFamily="18" charset="0"/>
              </a:rPr>
              <a:t>Historical Development</a:t>
            </a:r>
          </a:p>
          <a:p>
            <a:pPr marL="457200" indent="-457200">
              <a:buFont typeface="+mj-lt"/>
              <a:buAutoNum type="arabicParenR"/>
            </a:pPr>
            <a:r>
              <a:rPr lang="en-US" sz="2400" b="1" dirty="0" smtClean="0">
                <a:latin typeface="Times New Roman" pitchFamily="18" charset="0"/>
              </a:rPr>
              <a:t>Details of Air Car</a:t>
            </a:r>
          </a:p>
          <a:p>
            <a:pPr marL="914400" lvl="1" indent="-457200">
              <a:buFont typeface="Wingdings" pitchFamily="2" charset="2"/>
              <a:buChar char="§"/>
            </a:pPr>
            <a:r>
              <a:rPr lang="en-US" sz="2400" b="1" dirty="0" smtClean="0">
                <a:latin typeface="Times New Roman" pitchFamily="18" charset="0"/>
              </a:rPr>
              <a:t>Air Tank</a:t>
            </a:r>
          </a:p>
          <a:p>
            <a:pPr marL="914400" lvl="1" indent="-457200">
              <a:buFont typeface="Wingdings" pitchFamily="2" charset="2"/>
              <a:buChar char="§"/>
            </a:pPr>
            <a:r>
              <a:rPr lang="en-US" sz="2400" b="1" dirty="0" smtClean="0">
                <a:latin typeface="Times New Roman" pitchFamily="18" charset="0"/>
              </a:rPr>
              <a:t>Chassis</a:t>
            </a:r>
          </a:p>
          <a:p>
            <a:pPr marL="914400" lvl="1" indent="-457200">
              <a:buFont typeface="Wingdings" pitchFamily="2" charset="2"/>
              <a:buChar char="§"/>
            </a:pPr>
            <a:r>
              <a:rPr lang="en-US" sz="2400" b="1" dirty="0" smtClean="0">
                <a:latin typeface="Times New Roman" pitchFamily="18" charset="0"/>
              </a:rPr>
              <a:t>Air Filters</a:t>
            </a:r>
          </a:p>
          <a:p>
            <a:pPr marL="914400" lvl="1" indent="-457200">
              <a:buFont typeface="Wingdings" pitchFamily="2" charset="2"/>
              <a:buChar char="§"/>
            </a:pPr>
            <a:r>
              <a:rPr lang="en-US" sz="2400" b="1" dirty="0" smtClean="0">
                <a:latin typeface="Times New Roman" pitchFamily="18" charset="0"/>
              </a:rPr>
              <a:t>Engine of Air Car</a:t>
            </a:r>
          </a:p>
          <a:p>
            <a:pPr marL="914400" lvl="1" indent="-457200">
              <a:buFont typeface="Wingdings" pitchFamily="2" charset="2"/>
              <a:buChar char="§"/>
            </a:pPr>
            <a:r>
              <a:rPr lang="en-US" sz="2400" b="1" dirty="0" smtClean="0">
                <a:latin typeface="Times New Roman" pitchFamily="18" charset="0"/>
              </a:rPr>
              <a:t>Body of Air Car</a:t>
            </a:r>
          </a:p>
          <a:p>
            <a:pPr marL="457200" indent="-457200">
              <a:buAutoNum type="arabicParenR" startAt="4"/>
            </a:pPr>
            <a:r>
              <a:rPr lang="en-US" sz="2400" b="1" dirty="0" smtClean="0">
                <a:latin typeface="Times New Roman" pitchFamily="18" charset="0"/>
              </a:rPr>
              <a:t>Principle of Working</a:t>
            </a:r>
          </a:p>
          <a:p>
            <a:pPr marL="457200" indent="-457200">
              <a:buAutoNum type="arabicParenR" startAt="4"/>
            </a:pPr>
            <a:r>
              <a:rPr lang="en-US" sz="2400" b="1" dirty="0" smtClean="0">
                <a:latin typeface="Times New Roman" pitchFamily="18" charset="0"/>
              </a:rPr>
              <a:t>Advantages of Air Car</a:t>
            </a:r>
          </a:p>
          <a:p>
            <a:pPr marL="457200" indent="-457200">
              <a:buAutoNum type="arabicParenR" startAt="4"/>
            </a:pPr>
            <a:r>
              <a:rPr lang="en-US" sz="2400" b="1" dirty="0" smtClean="0">
                <a:latin typeface="Times New Roman" pitchFamily="18" charset="0"/>
              </a:rPr>
              <a:t>Disadvantages of Air Car</a:t>
            </a:r>
          </a:p>
          <a:p>
            <a:pPr marL="457200" indent="-457200">
              <a:buAutoNum type="arabicParenR" startAt="4"/>
            </a:pPr>
            <a:r>
              <a:rPr lang="en-US" sz="2400" b="1" dirty="0" smtClean="0">
                <a:latin typeface="Times New Roman" pitchFamily="18" charset="0"/>
              </a:rPr>
              <a:t>Applications</a:t>
            </a:r>
            <a:endParaRPr lang="en-IN" sz="2400" b="1"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CONCEPT (FUTURE) APPLICATIONS</a:t>
            </a:r>
          </a:p>
        </p:txBody>
      </p:sp>
      <p:pic>
        <p:nvPicPr>
          <p:cNvPr id="3" name="Picture 6" descr="MDI Air Bus"/>
          <p:cNvPicPr>
            <a:picLocks noChangeAspect="1" noChangeArrowheads="1"/>
          </p:cNvPicPr>
          <p:nvPr/>
        </p:nvPicPr>
        <p:blipFill>
          <a:blip r:embed="rId2" cstate="print">
            <a:lum bright="-20000" contrast="20000"/>
            <a:grayscl/>
          </a:blip>
          <a:srcRect/>
          <a:stretch>
            <a:fillRect/>
          </a:stretch>
        </p:blipFill>
        <p:spPr bwMode="auto">
          <a:xfrm>
            <a:off x="4343400" y="1371600"/>
            <a:ext cx="4495800" cy="2971800"/>
          </a:xfrm>
          <a:prstGeom prst="rect">
            <a:avLst/>
          </a:prstGeom>
          <a:noFill/>
          <a:ln w="9525">
            <a:noFill/>
            <a:miter lim="800000"/>
            <a:headEnd/>
            <a:tailEnd/>
          </a:ln>
        </p:spPr>
      </p:pic>
      <p:pic>
        <p:nvPicPr>
          <p:cNvPr id="4" name="Picture 10" descr="El MultiCats, un vehículo modular para las ciudades de hoy y mañana."/>
          <p:cNvPicPr>
            <a:picLocks noChangeAspect="1" noChangeArrowheads="1"/>
          </p:cNvPicPr>
          <p:nvPr/>
        </p:nvPicPr>
        <p:blipFill>
          <a:blip r:embed="rId3" cstate="print">
            <a:lum bright="-20000" contrast="20000"/>
            <a:grayscl/>
          </a:blip>
          <a:srcRect l="19200" r="960"/>
          <a:stretch>
            <a:fillRect/>
          </a:stretch>
        </p:blipFill>
        <p:spPr bwMode="auto">
          <a:xfrm>
            <a:off x="3429000" y="4419600"/>
            <a:ext cx="5410200" cy="2209800"/>
          </a:xfrm>
          <a:prstGeom prst="rect">
            <a:avLst/>
          </a:prstGeom>
          <a:noFill/>
          <a:ln w="9525">
            <a:noFill/>
            <a:miter lim="800000"/>
            <a:headEnd/>
            <a:tailEnd/>
          </a:ln>
        </p:spPr>
      </p:pic>
      <p:sp>
        <p:nvSpPr>
          <p:cNvPr id="5" name="Rectangle 4"/>
          <p:cNvSpPr/>
          <p:nvPr/>
        </p:nvSpPr>
        <p:spPr>
          <a:xfrm>
            <a:off x="228600" y="1295400"/>
            <a:ext cx="3200400" cy="5016758"/>
          </a:xfrm>
          <a:prstGeom prst="rect">
            <a:avLst/>
          </a:prstGeom>
        </p:spPr>
        <p:txBody>
          <a:bodyPr wrap="square">
            <a:spAutoFit/>
          </a:bodyPr>
          <a:lstStyle/>
          <a:p>
            <a:pPr>
              <a:buFont typeface="Wingdings" pitchFamily="2" charset="2"/>
              <a:buChar char="Ø"/>
              <a:defRPr/>
            </a:pPr>
            <a:r>
              <a:rPr lang="en-US" sz="2000" dirty="0" smtClean="0">
                <a:latin typeface="Times New Roman" pitchFamily="18" charset="0"/>
              </a:rPr>
              <a:t>MDI has developed various   </a:t>
            </a:r>
          </a:p>
          <a:p>
            <a:pPr>
              <a:defRPr/>
            </a:pPr>
            <a:r>
              <a:rPr lang="en-US" sz="2000" dirty="0" smtClean="0">
                <a:latin typeface="Times New Roman" pitchFamily="18" charset="0"/>
              </a:rPr>
              <a:t>   vehicles and systems </a:t>
            </a:r>
          </a:p>
          <a:p>
            <a:pPr>
              <a:defRPr/>
            </a:pPr>
            <a:r>
              <a:rPr lang="en-US" sz="2000" dirty="0" smtClean="0">
                <a:latin typeface="Times New Roman" pitchFamily="18" charset="0"/>
              </a:rPr>
              <a:t>   which promise to </a:t>
            </a:r>
          </a:p>
          <a:p>
            <a:pPr>
              <a:defRPr/>
            </a:pPr>
            <a:r>
              <a:rPr lang="en-US" sz="2000" dirty="0" smtClean="0">
                <a:latin typeface="Times New Roman" pitchFamily="18" charset="0"/>
              </a:rPr>
              <a:t>   drastically change the </a:t>
            </a:r>
          </a:p>
          <a:p>
            <a:pPr>
              <a:defRPr/>
            </a:pPr>
            <a:r>
              <a:rPr lang="en-US" sz="2000" dirty="0" smtClean="0">
                <a:latin typeface="Times New Roman" pitchFamily="18" charset="0"/>
              </a:rPr>
              <a:t>   outlook of public </a:t>
            </a:r>
          </a:p>
          <a:p>
            <a:pPr>
              <a:defRPr/>
            </a:pPr>
            <a:r>
              <a:rPr lang="en-US" sz="2000" dirty="0" smtClean="0">
                <a:latin typeface="Times New Roman" pitchFamily="18" charset="0"/>
              </a:rPr>
              <a:t>   transportation and energy  </a:t>
            </a:r>
          </a:p>
          <a:p>
            <a:pPr>
              <a:defRPr/>
            </a:pPr>
            <a:r>
              <a:rPr lang="en-US" sz="2000" dirty="0" smtClean="0">
                <a:latin typeface="Times New Roman" pitchFamily="18" charset="0"/>
              </a:rPr>
              <a:t>   use.</a:t>
            </a:r>
          </a:p>
          <a:p>
            <a:pPr>
              <a:buFont typeface="Wingdings" pitchFamily="2" charset="2"/>
              <a:buChar char="Ø"/>
              <a:defRPr/>
            </a:pPr>
            <a:r>
              <a:rPr lang="en-US" sz="2000" dirty="0" smtClean="0">
                <a:latin typeface="Times New Roman" pitchFamily="18" charset="0"/>
              </a:rPr>
              <a:t>A new concept in public </a:t>
            </a:r>
          </a:p>
          <a:p>
            <a:pPr>
              <a:defRPr/>
            </a:pPr>
            <a:r>
              <a:rPr lang="en-US" sz="2000" dirty="0" smtClean="0">
                <a:latin typeface="Times New Roman" pitchFamily="18" charset="0"/>
              </a:rPr>
              <a:t>   transportation, the </a:t>
            </a:r>
          </a:p>
          <a:p>
            <a:pPr>
              <a:defRPr/>
            </a:pPr>
            <a:r>
              <a:rPr lang="en-US" sz="2000" dirty="0" smtClean="0">
                <a:latin typeface="Times New Roman" pitchFamily="18" charset="0"/>
              </a:rPr>
              <a:t>   MULTICAT is a train, </a:t>
            </a:r>
          </a:p>
          <a:p>
            <a:pPr>
              <a:defRPr/>
            </a:pPr>
            <a:r>
              <a:rPr lang="en-US" sz="2000" dirty="0" smtClean="0">
                <a:latin typeface="Times New Roman" pitchFamily="18" charset="0"/>
              </a:rPr>
              <a:t>   consisting of a number of </a:t>
            </a:r>
          </a:p>
          <a:p>
            <a:pPr>
              <a:defRPr/>
            </a:pPr>
            <a:r>
              <a:rPr lang="en-US" sz="2000" dirty="0" smtClean="0">
                <a:latin typeface="Times New Roman" pitchFamily="18" charset="0"/>
              </a:rPr>
              <a:t>   carriages:</a:t>
            </a:r>
          </a:p>
          <a:p>
            <a:pPr marL="457200" indent="-457200">
              <a:defRPr/>
            </a:pPr>
            <a:r>
              <a:rPr lang="en-US" sz="2000" dirty="0" smtClean="0">
                <a:latin typeface="Times New Roman" pitchFamily="18" charset="0"/>
              </a:rPr>
              <a:t>	1. The driver’s car </a:t>
            </a:r>
          </a:p>
          <a:p>
            <a:pPr marL="457200" indent="-457200">
              <a:defRPr/>
            </a:pPr>
            <a:r>
              <a:rPr lang="en-US" sz="2000" dirty="0" smtClean="0">
                <a:latin typeface="Times New Roman" pitchFamily="18" charset="0"/>
              </a:rPr>
              <a:t>		(Locomotive)</a:t>
            </a:r>
          </a:p>
          <a:p>
            <a:pPr marL="457200" indent="-457200">
              <a:defRPr/>
            </a:pPr>
            <a:r>
              <a:rPr lang="en-US" sz="2000" dirty="0" smtClean="0">
                <a:latin typeface="Times New Roman" pitchFamily="18" charset="0"/>
              </a:rPr>
              <a:t>	2. Passenger carriages 	(Wagons)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CONCLUSION</a:t>
            </a:r>
          </a:p>
        </p:txBody>
      </p:sp>
      <p:sp>
        <p:nvSpPr>
          <p:cNvPr id="3" name="Rectangle 2"/>
          <p:cNvSpPr/>
          <p:nvPr/>
        </p:nvSpPr>
        <p:spPr>
          <a:xfrm>
            <a:off x="152400" y="1524000"/>
            <a:ext cx="8839200" cy="3323987"/>
          </a:xfrm>
          <a:prstGeom prst="rect">
            <a:avLst/>
          </a:prstGeom>
        </p:spPr>
        <p:txBody>
          <a:bodyPr wrap="square">
            <a:spAutoFit/>
          </a:bodyPr>
          <a:lstStyle/>
          <a:p>
            <a:pPr>
              <a:lnSpc>
                <a:spcPct val="150000"/>
              </a:lnSpc>
              <a:buFont typeface="Wingdings" pitchFamily="2" charset="2"/>
              <a:buChar char="Ø"/>
            </a:pPr>
            <a:r>
              <a:rPr lang="en-US" sz="2000" dirty="0" smtClean="0">
                <a:latin typeface="Times New Roman" pitchFamily="18" charset="0"/>
              </a:rPr>
              <a:t> The AIR POWERED CARS are the best options which provide most </a:t>
            </a:r>
          </a:p>
          <a:p>
            <a:pPr>
              <a:lnSpc>
                <a:spcPct val="150000"/>
              </a:lnSpc>
            </a:pPr>
            <a:r>
              <a:rPr lang="en-US" sz="2000" dirty="0" smtClean="0">
                <a:latin typeface="Times New Roman" pitchFamily="18" charset="0"/>
              </a:rPr>
              <a:t>    comprehensive answer to the present urban pollution problems in simple, </a:t>
            </a:r>
          </a:p>
          <a:p>
            <a:pPr>
              <a:lnSpc>
                <a:spcPct val="150000"/>
              </a:lnSpc>
            </a:pPr>
            <a:r>
              <a:rPr lang="en-US" sz="2000" dirty="0" smtClean="0">
                <a:latin typeface="Times New Roman" pitchFamily="18" charset="0"/>
              </a:rPr>
              <a:t>    economic and inoffensive manner. </a:t>
            </a:r>
          </a:p>
          <a:p>
            <a:pPr>
              <a:lnSpc>
                <a:spcPct val="150000"/>
              </a:lnSpc>
              <a:buFont typeface="Wingdings" pitchFamily="2" charset="2"/>
              <a:buChar char="Ø"/>
            </a:pPr>
            <a:r>
              <a:rPr lang="en-US" sz="2000" dirty="0" smtClean="0">
                <a:latin typeface="Times New Roman" pitchFamily="18" charset="0"/>
              </a:rPr>
              <a:t>These are clean, easy to drive, comparatively low cost and does not take a life time </a:t>
            </a:r>
          </a:p>
          <a:p>
            <a:pPr>
              <a:lnSpc>
                <a:spcPct val="150000"/>
              </a:lnSpc>
            </a:pPr>
            <a:r>
              <a:rPr lang="en-US" sz="2000" dirty="0" smtClean="0">
                <a:latin typeface="Times New Roman" pitchFamily="18" charset="0"/>
              </a:rPr>
              <a:t>    to pay off. </a:t>
            </a:r>
          </a:p>
          <a:p>
            <a:pPr>
              <a:lnSpc>
                <a:spcPct val="150000"/>
              </a:lnSpc>
              <a:buFont typeface="Wingdings" pitchFamily="2" charset="2"/>
              <a:buChar char="Ø"/>
            </a:pPr>
            <a:r>
              <a:rPr lang="en-US" sz="2000" dirty="0" smtClean="0">
                <a:latin typeface="Times New Roman" pitchFamily="18" charset="0"/>
              </a:rPr>
              <a:t>Thus these vehicles are safe to manufacture, safe to use, safe to users and also </a:t>
            </a:r>
          </a:p>
          <a:p>
            <a:pPr>
              <a:lnSpc>
                <a:spcPct val="150000"/>
              </a:lnSpc>
            </a:pPr>
            <a:r>
              <a:rPr lang="en-US" sz="2000" dirty="0" smtClean="0">
                <a:latin typeface="Times New Roman" pitchFamily="18" charset="0"/>
              </a:rPr>
              <a:t>    environment friendly.</a:t>
            </a:r>
            <a:endParaRPr lang="en-IN" sz="2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1" y="2133600"/>
            <a:ext cx="8839200" cy="1862048"/>
          </a:xfrm>
          <a:prstGeom prst="rect">
            <a:avLst/>
          </a:prstGeom>
        </p:spPr>
        <p:txBody>
          <a:bodyPr wrap="square">
            <a:spAutoFit/>
          </a:bodyPr>
          <a:lstStyle/>
          <a:p>
            <a:pPr algn="ctr"/>
            <a:r>
              <a:rPr lang="en-US" sz="11500" dirty="0" smtClean="0">
                <a:latin typeface="Algerian" pitchFamily="82" charset="0"/>
              </a:rPr>
              <a:t>THANK YOU</a:t>
            </a:r>
            <a:endParaRPr lang="en-IN" sz="11500" dirty="0">
              <a:latin typeface="Algerian" pitchFamily="82"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5856219"/>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INTRODUCTION</a:t>
            </a:r>
          </a:p>
          <a:p>
            <a:pPr>
              <a:lnSpc>
                <a:spcPct val="150000"/>
              </a:lnSpc>
              <a:defRPr/>
            </a:pPr>
            <a:endParaRPr lang="en-US" sz="1050" b="1" dirty="0" smtClean="0">
              <a:ln w="17780" cmpd="sng">
                <a:solidFill>
                  <a:srgbClr val="FFFFFF"/>
                </a:solidFill>
                <a:prstDash val="solid"/>
                <a:miter lim="800000"/>
              </a:ln>
              <a:effectLst>
                <a:outerShdw blurRad="50800" algn="tl" rotWithShape="0">
                  <a:srgbClr val="000000"/>
                </a:outerShdw>
              </a:effectLst>
            </a:endParaRPr>
          </a:p>
          <a:p>
            <a:pPr marL="609600" indent="-609600">
              <a:lnSpc>
                <a:spcPct val="80000"/>
              </a:lnSpc>
              <a:buFont typeface="Wingdings" pitchFamily="2" charset="2"/>
              <a:buChar char="v"/>
            </a:pPr>
            <a:r>
              <a:rPr lang="en-US" sz="2200" dirty="0" smtClean="0">
                <a:latin typeface="Times New Roman" pitchFamily="18" charset="0"/>
              </a:rPr>
              <a:t>One of the major problems most developing countries facing today is air pollution and the major source of which is automobiles running on road. </a:t>
            </a:r>
          </a:p>
          <a:p>
            <a:pPr marL="609600" indent="-609600">
              <a:lnSpc>
                <a:spcPct val="80000"/>
              </a:lnSpc>
              <a:buFont typeface="Wingdings" pitchFamily="2" charset="2"/>
              <a:buChar char="v"/>
            </a:pPr>
            <a:endParaRPr lang="en-US" sz="2200" dirty="0" smtClean="0">
              <a:latin typeface="Times New Roman" pitchFamily="18" charset="0"/>
            </a:endParaRPr>
          </a:p>
          <a:p>
            <a:pPr marL="609600" indent="-609600">
              <a:lnSpc>
                <a:spcPct val="80000"/>
              </a:lnSpc>
              <a:buFont typeface="Wingdings" pitchFamily="2" charset="2"/>
              <a:buChar char="v"/>
            </a:pPr>
            <a:r>
              <a:rPr lang="en-US" sz="2200" dirty="0" smtClean="0">
                <a:latin typeface="Times New Roman" pitchFamily="18" charset="0"/>
              </a:rPr>
              <a:t>Concerning resource availability there has been a strong warning indicating that petroleum resources may be depleted in the relative near future.</a:t>
            </a:r>
          </a:p>
          <a:p>
            <a:pPr marL="609600" indent="-609600">
              <a:lnSpc>
                <a:spcPct val="80000"/>
              </a:lnSpc>
              <a:buFont typeface="Wingdings" pitchFamily="2" charset="2"/>
              <a:buChar char="v"/>
            </a:pPr>
            <a:endParaRPr lang="en-US" sz="2200" dirty="0" smtClean="0">
              <a:latin typeface="Times New Roman" pitchFamily="18" charset="0"/>
            </a:endParaRPr>
          </a:p>
          <a:p>
            <a:pPr marL="609600" indent="-609600">
              <a:lnSpc>
                <a:spcPct val="80000"/>
              </a:lnSpc>
              <a:buFont typeface="Wingdings" pitchFamily="2" charset="2"/>
              <a:buChar char="v"/>
            </a:pPr>
            <a:r>
              <a:rPr lang="en-US" sz="2200" dirty="0" smtClean="0">
                <a:latin typeface="Times New Roman" pitchFamily="18" charset="0"/>
              </a:rPr>
              <a:t>Gasoline which has been the main source of fuel for the history of cars. It produces carbon monoxide, Nitrogen oxides and unburned hydrocarbons which are the main pollutants and are responsible for bad effects of pollution.</a:t>
            </a:r>
          </a:p>
          <a:p>
            <a:pPr marL="609600" indent="-609600">
              <a:lnSpc>
                <a:spcPct val="80000"/>
              </a:lnSpc>
            </a:pPr>
            <a:r>
              <a:rPr lang="en-US" sz="2200" dirty="0" smtClean="0">
                <a:latin typeface="Times New Roman" pitchFamily="18" charset="0"/>
              </a:rPr>
              <a:t> </a:t>
            </a:r>
          </a:p>
          <a:p>
            <a:pPr marL="609600" indent="-609600">
              <a:lnSpc>
                <a:spcPct val="80000"/>
              </a:lnSpc>
              <a:buFont typeface="Wingdings" pitchFamily="2" charset="2"/>
              <a:buChar char="v"/>
            </a:pPr>
            <a:r>
              <a:rPr lang="en-US" sz="2200" dirty="0" smtClean="0">
                <a:latin typeface="Times New Roman" pitchFamily="18" charset="0"/>
              </a:rPr>
              <a:t>There comes need to think about alternatives such as Biodiesel and natural gas, Electric cars, Hybrid cars, Hydrogen fuel cells but, these alternative fuels also have some drawbacks.</a:t>
            </a:r>
          </a:p>
          <a:p>
            <a:pPr marL="609600" indent="-609600">
              <a:lnSpc>
                <a:spcPct val="80000"/>
              </a:lnSpc>
              <a:buFont typeface="Wingdings" pitchFamily="2" charset="2"/>
              <a:buChar char="v"/>
            </a:pPr>
            <a:endParaRPr lang="en-US" sz="2200" dirty="0" smtClean="0">
              <a:latin typeface="Times New Roman" pitchFamily="18" charset="0"/>
            </a:endParaRPr>
          </a:p>
          <a:p>
            <a:pPr marL="609600" indent="-609600">
              <a:lnSpc>
                <a:spcPct val="80000"/>
              </a:lnSpc>
              <a:buFont typeface="Wingdings" pitchFamily="2" charset="2"/>
              <a:buChar char="v"/>
            </a:pPr>
            <a:r>
              <a:rPr lang="en-US" sz="2200" dirty="0" smtClean="0">
                <a:latin typeface="Times New Roman" pitchFamily="18" charset="0"/>
              </a:rPr>
              <a:t>One possible alternative fuel is the </a:t>
            </a:r>
            <a:r>
              <a:rPr lang="en-US" sz="2200" b="1" dirty="0" smtClean="0">
                <a:latin typeface="Times New Roman" pitchFamily="18" charset="0"/>
              </a:rPr>
              <a:t>compressed air.</a:t>
            </a:r>
            <a:endParaRPr lang="en-US" sz="2200" b="1" dirty="0" smtClean="0">
              <a:ln w="6350">
                <a:solidFill>
                  <a:schemeClr val="accent4"/>
                </a:solidFill>
              </a:ln>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5016758"/>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HISTORICAL DEVELOPMENT</a:t>
            </a:r>
          </a:p>
          <a:p>
            <a:pPr algn="ctr">
              <a:lnSpc>
                <a:spcPct val="150000"/>
              </a:lnSpc>
              <a:defRPr/>
            </a:pPr>
            <a:endParaRPr lang="en-US" sz="2400" dirty="0" smtClean="0">
              <a:ln w="17780" cmpd="sng">
                <a:solidFill>
                  <a:srgbClr val="FFFFFF"/>
                </a:solidFill>
                <a:prstDash val="solid"/>
                <a:miter lim="800000"/>
              </a:ln>
              <a:solidFill>
                <a:schemeClr val="bg1"/>
              </a:solidFill>
              <a:effectLst>
                <a:outerShdw blurRad="50800" algn="tl" rotWithShape="0">
                  <a:srgbClr val="000000"/>
                </a:outerShdw>
              </a:effectLst>
              <a:latin typeface="Algerian" pitchFamily="82" charset="0"/>
            </a:endParaRPr>
          </a:p>
          <a:p>
            <a:pPr>
              <a:buFont typeface="Wingdings" pitchFamily="2" charset="2"/>
              <a:buChar char="v"/>
            </a:pPr>
            <a:r>
              <a:rPr lang="en-US" sz="2200" dirty="0" smtClean="0">
                <a:latin typeface="Times New Roman" pitchFamily="18" charset="0"/>
              </a:rPr>
              <a:t>One of the versions of an air-powered car is being developed by Abe Hertzberg.</a:t>
            </a:r>
          </a:p>
          <a:p>
            <a:endParaRPr lang="en-US" sz="2200" dirty="0" smtClean="0">
              <a:latin typeface="Times New Roman" pitchFamily="18" charset="0"/>
            </a:endParaRPr>
          </a:p>
          <a:p>
            <a:pPr>
              <a:buFont typeface="Wingdings" pitchFamily="2" charset="2"/>
              <a:buChar char="v"/>
            </a:pPr>
            <a:r>
              <a:rPr lang="en-US" sz="2200" dirty="0" smtClean="0">
                <a:latin typeface="Times New Roman" pitchFamily="18" charset="0"/>
              </a:rPr>
              <a:t>The Washington researchers use liquid nitrogen as the propellant for their LN2000 prototype air car. </a:t>
            </a:r>
          </a:p>
          <a:p>
            <a:endParaRPr lang="en-US" sz="2200" dirty="0" smtClean="0">
              <a:latin typeface="Times New Roman" pitchFamily="18" charset="0"/>
            </a:endParaRPr>
          </a:p>
          <a:p>
            <a:pPr>
              <a:buFont typeface="Wingdings" pitchFamily="2" charset="2"/>
              <a:buChar char="v"/>
            </a:pPr>
            <a:r>
              <a:rPr lang="en-US" sz="2200" dirty="0" smtClean="0">
                <a:latin typeface="Times New Roman" pitchFamily="18" charset="0"/>
              </a:rPr>
              <a:t>The researchers decided to use nitrogen because nitrogen makes up about 78 percent of the Earth's atmosphere. </a:t>
            </a:r>
          </a:p>
          <a:p>
            <a:endParaRPr lang="en-US" sz="2200" dirty="0" smtClean="0">
              <a:latin typeface="Times New Roman" pitchFamily="18" charset="0"/>
            </a:endParaRPr>
          </a:p>
          <a:p>
            <a:pPr>
              <a:buFont typeface="Wingdings" pitchFamily="2" charset="2"/>
              <a:buChar char="v"/>
            </a:pPr>
            <a:r>
              <a:rPr lang="en-US" sz="2200" dirty="0" smtClean="0">
                <a:latin typeface="Times New Roman" pitchFamily="18" charset="0"/>
              </a:rPr>
              <a:t>The liquid nitrogen, stored at -320 degrees Fahrenheit (-196 degrees Celsius), is vaporized by the heat exchanger.</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5712333"/>
          </a:xfrm>
          <a:prstGeom prst="rect">
            <a:avLst/>
          </a:prstGeom>
        </p:spPr>
        <p:txBody>
          <a:bodyPr wrap="square">
            <a:spAutoFit/>
          </a:bodyPr>
          <a:lstStyle/>
          <a:p>
            <a:pPr algn="ctr">
              <a:lnSpc>
                <a:spcPct val="150000"/>
              </a:lnSpc>
              <a:defRPr/>
            </a:pPr>
            <a:r>
              <a:rPr lang="en-US" sz="2800" i="1" dirty="0" smtClean="0">
                <a:ln w="17780" cmpd="sng">
                  <a:solidFill>
                    <a:srgbClr val="FFFFFF"/>
                  </a:solidFill>
                  <a:prstDash val="solid"/>
                  <a:miter lim="800000"/>
                </a:ln>
                <a:effectLst>
                  <a:outerShdw blurRad="50800" algn="tl" rotWithShape="0">
                    <a:srgbClr val="000000"/>
                  </a:outerShdw>
                </a:effectLst>
                <a:latin typeface="Comic Sans MS" pitchFamily="66" charset="0"/>
              </a:rPr>
              <a:t>Contd….</a:t>
            </a:r>
          </a:p>
          <a:p>
            <a:pPr algn="ctr">
              <a:lnSpc>
                <a:spcPct val="150000"/>
              </a:lnSpc>
              <a:defRPr/>
            </a:pPr>
            <a:endParaRPr lang="en-US" sz="1600" dirty="0" smtClean="0">
              <a:ln w="17780" cmpd="sng">
                <a:solidFill>
                  <a:srgbClr val="FFFFFF"/>
                </a:solidFill>
                <a:prstDash val="solid"/>
                <a:miter lim="800000"/>
              </a:ln>
              <a:solidFill>
                <a:schemeClr val="bg1"/>
              </a:solidFill>
              <a:effectLst>
                <a:outerShdw blurRad="50800" algn="tl" rotWithShape="0">
                  <a:srgbClr val="000000"/>
                </a:outerShdw>
              </a:effectLst>
              <a:latin typeface="Algerian" pitchFamily="82" charset="0"/>
            </a:endParaRPr>
          </a:p>
          <a:p>
            <a:pPr>
              <a:lnSpc>
                <a:spcPct val="80000"/>
              </a:lnSpc>
              <a:buFont typeface="Wingdings" pitchFamily="2" charset="2"/>
              <a:buChar char="v"/>
            </a:pPr>
            <a:r>
              <a:rPr lang="en-US" sz="2200" dirty="0" smtClean="0">
                <a:latin typeface="Times New Roman" pitchFamily="18" charset="0"/>
              </a:rPr>
              <a:t> But LN2000 had developed some drawbacks like</a:t>
            </a:r>
          </a:p>
          <a:p>
            <a:pPr>
              <a:lnSpc>
                <a:spcPct val="80000"/>
              </a:lnSpc>
            </a:pPr>
            <a:endParaRPr lang="en-US" sz="2200" dirty="0" smtClean="0">
              <a:latin typeface="Times New Roman" pitchFamily="18" charset="0"/>
            </a:endParaRPr>
          </a:p>
          <a:p>
            <a:pPr>
              <a:buFont typeface="Arial" pitchFamily="34" charset="0"/>
              <a:buChar char="•"/>
            </a:pPr>
            <a:r>
              <a:rPr lang="en-US" sz="2200" dirty="0" smtClean="0">
                <a:latin typeface="Times New Roman" pitchFamily="18" charset="0"/>
              </a:rPr>
              <a:t>   Reduces the efficiency of the car.</a:t>
            </a:r>
          </a:p>
          <a:p>
            <a:pPr>
              <a:buFont typeface="Arial" pitchFamily="34" charset="0"/>
              <a:buChar char="•"/>
            </a:pPr>
            <a:r>
              <a:rPr lang="en-US" sz="2200" dirty="0" smtClean="0">
                <a:latin typeface="Times New Roman" pitchFamily="18" charset="0"/>
              </a:rPr>
              <a:t>   It consumes about 5gallons of nitrogen fuel per mile also it reaches a top                              </a:t>
            </a:r>
          </a:p>
          <a:p>
            <a:r>
              <a:rPr lang="en-US" sz="2200" dirty="0" smtClean="0">
                <a:latin typeface="Times New Roman" pitchFamily="18" charset="0"/>
              </a:rPr>
              <a:t>    speed of only 22 mph and fails to accelerate  up on  the hills.</a:t>
            </a:r>
          </a:p>
          <a:p>
            <a:pPr>
              <a:buFont typeface="Arial" pitchFamily="34" charset="0"/>
              <a:buChar char="•"/>
            </a:pPr>
            <a:r>
              <a:rPr lang="en-US" sz="2200" dirty="0" smtClean="0">
                <a:latin typeface="Times New Roman" pitchFamily="18" charset="0"/>
              </a:rPr>
              <a:t>   Also the motor operates at less than 20 percent of efficiency.</a:t>
            </a:r>
          </a:p>
          <a:p>
            <a:pPr>
              <a:lnSpc>
                <a:spcPct val="80000"/>
              </a:lnSpc>
              <a:buFont typeface="Wingdings" pitchFamily="2" charset="2"/>
              <a:buNone/>
            </a:pPr>
            <a:endParaRPr lang="en-US" sz="2200" dirty="0" smtClean="0">
              <a:latin typeface="Times New Roman" pitchFamily="18" charset="0"/>
            </a:endParaRPr>
          </a:p>
          <a:p>
            <a:pPr>
              <a:buFont typeface="Wingdings" pitchFamily="2" charset="2"/>
              <a:buChar char="v"/>
            </a:pPr>
            <a:r>
              <a:rPr lang="en-US" sz="2200" dirty="0" smtClean="0">
                <a:latin typeface="Times New Roman" pitchFamily="18" charset="0"/>
              </a:rPr>
              <a:t> Thus LN2000 has failed due to lack of power output, performance and  </a:t>
            </a:r>
          </a:p>
          <a:p>
            <a:r>
              <a:rPr lang="en-US" sz="2200" dirty="0" smtClean="0">
                <a:latin typeface="Times New Roman" pitchFamily="18" charset="0"/>
              </a:rPr>
              <a:t>     fuel economy.</a:t>
            </a:r>
          </a:p>
          <a:p>
            <a:pPr>
              <a:lnSpc>
                <a:spcPct val="80000"/>
              </a:lnSpc>
              <a:buFont typeface="Wingdings" pitchFamily="2" charset="2"/>
              <a:buChar char="v"/>
            </a:pPr>
            <a:endParaRPr lang="en-US" sz="2200" dirty="0" smtClean="0">
              <a:latin typeface="Times New Roman" pitchFamily="18" charset="0"/>
            </a:endParaRPr>
          </a:p>
          <a:p>
            <a:pPr>
              <a:buFont typeface="Wingdings" pitchFamily="2" charset="2"/>
              <a:buChar char="v"/>
            </a:pPr>
            <a:r>
              <a:rPr lang="en-US" sz="2200" dirty="0" smtClean="0">
                <a:latin typeface="Times New Roman" pitchFamily="18" charset="0"/>
              </a:rPr>
              <a:t>With the same basic principle the next version of air car has been </a:t>
            </a:r>
          </a:p>
          <a:p>
            <a:r>
              <a:rPr lang="en-US" sz="2200" dirty="0" smtClean="0">
                <a:latin typeface="Times New Roman" pitchFamily="18" charset="0"/>
              </a:rPr>
              <a:t>    developed  by Guy Negre.</a:t>
            </a:r>
          </a:p>
          <a:p>
            <a:pPr>
              <a:lnSpc>
                <a:spcPct val="80000"/>
              </a:lnSpc>
              <a:buFont typeface="Wingdings" pitchFamily="2" charset="2"/>
              <a:buChar char="v"/>
            </a:pPr>
            <a:endParaRPr lang="en-US" sz="2200" dirty="0" smtClean="0">
              <a:latin typeface="Times New Roman" pitchFamily="18" charset="0"/>
            </a:endParaRPr>
          </a:p>
          <a:p>
            <a:pPr>
              <a:lnSpc>
                <a:spcPct val="80000"/>
              </a:lnSpc>
              <a:buFont typeface="Wingdings" pitchFamily="2" charset="2"/>
              <a:buChar char="v"/>
            </a:pPr>
            <a:r>
              <a:rPr lang="en-US" sz="2200" dirty="0" smtClean="0">
                <a:latin typeface="Times New Roman" pitchFamily="18" charset="0"/>
              </a:rPr>
              <a:t>His used fuel has the compressed air for operating  an engine.</a:t>
            </a:r>
          </a:p>
          <a:p>
            <a:pPr>
              <a:lnSpc>
                <a:spcPct val="80000"/>
              </a:lnSpc>
              <a:buFont typeface="Wingdings" pitchFamily="2" charset="2"/>
              <a:buChar char="v"/>
            </a:pPr>
            <a:endParaRPr lang="en-US" sz="2200" dirty="0" smtClean="0">
              <a:ln w="6350">
                <a:solidFill>
                  <a:schemeClr val="accent4"/>
                </a:solidFill>
              </a:ln>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152400" y="457200"/>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Details of air powered car</a:t>
            </a:r>
          </a:p>
        </p:txBody>
      </p:sp>
      <p:sp>
        <p:nvSpPr>
          <p:cNvPr id="4" name="Rectangle 3"/>
          <p:cNvSpPr/>
          <p:nvPr/>
        </p:nvSpPr>
        <p:spPr>
          <a:xfrm>
            <a:off x="6019800" y="2163901"/>
            <a:ext cx="2743200" cy="3170099"/>
          </a:xfrm>
          <a:prstGeom prst="rect">
            <a:avLst/>
          </a:prstGeom>
        </p:spPr>
        <p:txBody>
          <a:bodyPr wrap="square">
            <a:spAutoFit/>
          </a:bodyPr>
          <a:lstStyle/>
          <a:p>
            <a:r>
              <a:rPr lang="en-US" sz="2500" b="1" dirty="0" smtClean="0">
                <a:latin typeface="Times New Roman" pitchFamily="18" charset="0"/>
              </a:rPr>
              <a:t>1. Air Tanks</a:t>
            </a:r>
          </a:p>
          <a:p>
            <a:r>
              <a:rPr lang="en-US" sz="2500" b="1" dirty="0" smtClean="0">
                <a:latin typeface="Times New Roman" pitchFamily="18" charset="0"/>
              </a:rPr>
              <a:t>2. Chassis</a:t>
            </a:r>
          </a:p>
          <a:p>
            <a:r>
              <a:rPr lang="en-US" sz="2500" b="1" dirty="0" smtClean="0">
                <a:latin typeface="Times New Roman" pitchFamily="18" charset="0"/>
              </a:rPr>
              <a:t>3. Air Filter</a:t>
            </a:r>
          </a:p>
          <a:p>
            <a:r>
              <a:rPr lang="en-US" sz="2500" b="1" dirty="0" smtClean="0">
                <a:latin typeface="Times New Roman" pitchFamily="18" charset="0"/>
              </a:rPr>
              <a:t>4. Electrical    </a:t>
            </a:r>
          </a:p>
          <a:p>
            <a:r>
              <a:rPr lang="en-US" sz="2500" b="1" dirty="0" smtClean="0">
                <a:latin typeface="Times New Roman" pitchFamily="18" charset="0"/>
              </a:rPr>
              <a:t>    System</a:t>
            </a:r>
          </a:p>
          <a:p>
            <a:r>
              <a:rPr lang="en-US" sz="2500" b="1" dirty="0" smtClean="0">
                <a:latin typeface="Times New Roman" pitchFamily="18" charset="0"/>
              </a:rPr>
              <a:t>5. Engine of the </a:t>
            </a:r>
          </a:p>
          <a:p>
            <a:r>
              <a:rPr lang="en-US" sz="2500" b="1" dirty="0" smtClean="0">
                <a:latin typeface="Times New Roman" pitchFamily="18" charset="0"/>
              </a:rPr>
              <a:t>    Car</a:t>
            </a:r>
          </a:p>
          <a:p>
            <a:r>
              <a:rPr lang="en-US" sz="2500" b="1" dirty="0" smtClean="0">
                <a:latin typeface="Times New Roman" pitchFamily="18" charset="0"/>
              </a:rPr>
              <a:t>6. Body</a:t>
            </a:r>
          </a:p>
        </p:txBody>
      </p:sp>
      <p:pic>
        <p:nvPicPr>
          <p:cNvPr id="5" name="Picture 4" descr="MiniCats"/>
          <p:cNvPicPr>
            <a:picLocks noChangeAspect="1" noChangeArrowheads="1"/>
          </p:cNvPicPr>
          <p:nvPr/>
        </p:nvPicPr>
        <p:blipFill>
          <a:blip r:embed="rId2" cstate="print">
            <a:grayscl/>
          </a:blip>
          <a:srcRect/>
          <a:stretch>
            <a:fillRect/>
          </a:stretch>
        </p:blipFill>
        <p:spPr bwMode="auto">
          <a:xfrm>
            <a:off x="381000" y="1371600"/>
            <a:ext cx="54102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AIR TANKS</a:t>
            </a:r>
          </a:p>
        </p:txBody>
      </p:sp>
      <p:sp>
        <p:nvSpPr>
          <p:cNvPr id="3" name="Rectangle 2"/>
          <p:cNvSpPr/>
          <p:nvPr/>
        </p:nvSpPr>
        <p:spPr>
          <a:xfrm>
            <a:off x="5029200" y="1371601"/>
            <a:ext cx="3733800" cy="5170646"/>
          </a:xfrm>
          <a:prstGeom prst="rect">
            <a:avLst/>
          </a:prstGeom>
        </p:spPr>
        <p:txBody>
          <a:bodyPr wrap="square">
            <a:spAutoFit/>
          </a:bodyPr>
          <a:lstStyle/>
          <a:p>
            <a:pPr marL="457200" indent="-457200">
              <a:buFont typeface="+mj-lt"/>
              <a:buAutoNum type="alphaLcPeriod"/>
            </a:pPr>
            <a:r>
              <a:rPr lang="en-US" sz="2200" dirty="0" smtClean="0">
                <a:latin typeface="Times New Roman" pitchFamily="18" charset="0"/>
              </a:rPr>
              <a:t>The air tanks in air powered cars are composed of an interior thermoplastic container which ensures it is airtight.</a:t>
            </a:r>
          </a:p>
          <a:p>
            <a:pPr marL="457200" indent="-457200">
              <a:buFont typeface="+mj-lt"/>
              <a:buAutoNum type="alphaLcPeriod"/>
            </a:pPr>
            <a:endParaRPr lang="en-US" sz="2200" dirty="0" smtClean="0">
              <a:latin typeface="Times New Roman" pitchFamily="18" charset="0"/>
            </a:endParaRPr>
          </a:p>
          <a:p>
            <a:pPr marL="457200" indent="-457200">
              <a:buFont typeface="+mj-lt"/>
              <a:buAutoNum type="alphaLcPeriod"/>
            </a:pPr>
            <a:r>
              <a:rPr lang="en-US" sz="2200" dirty="0" smtClean="0">
                <a:latin typeface="Times New Roman" pitchFamily="18" charset="0"/>
              </a:rPr>
              <a:t>This is held in a coiled and crossed carbon fibre shell.</a:t>
            </a:r>
          </a:p>
          <a:p>
            <a:pPr marL="457200" indent="-457200">
              <a:buFont typeface="+mj-lt"/>
              <a:buAutoNum type="alphaLcPeriod"/>
            </a:pPr>
            <a:endParaRPr lang="en-US" sz="2200" dirty="0" smtClean="0">
              <a:latin typeface="Times New Roman" pitchFamily="18" charset="0"/>
            </a:endParaRPr>
          </a:p>
          <a:p>
            <a:pPr marL="457200" indent="-457200">
              <a:buFont typeface="+mj-lt"/>
              <a:buAutoNum type="alphaLcPeriod"/>
            </a:pPr>
            <a:r>
              <a:rPr lang="en-US" sz="2200" dirty="0" smtClean="0">
                <a:latin typeface="Times New Roman" pitchFamily="18" charset="0"/>
              </a:rPr>
              <a:t>This technique is the result of many studies into factors such as: mechanical specifications, density of material, choice of fibres etc.</a:t>
            </a:r>
          </a:p>
        </p:txBody>
      </p:sp>
      <p:sp>
        <p:nvSpPr>
          <p:cNvPr id="4" name="Rectangle 3"/>
          <p:cNvSpPr/>
          <p:nvPr/>
        </p:nvSpPr>
        <p:spPr>
          <a:xfrm>
            <a:off x="304800" y="1219200"/>
            <a:ext cx="4572000" cy="430887"/>
          </a:xfrm>
          <a:prstGeom prst="rect">
            <a:avLst/>
          </a:prstGeom>
        </p:spPr>
        <p:txBody>
          <a:bodyPr>
            <a:spAutoFit/>
          </a:bodyPr>
          <a:lstStyle/>
          <a:p>
            <a:r>
              <a:rPr lang="en-US" sz="2200" b="1" dirty="0" smtClean="0">
                <a:latin typeface="Times New Roman" pitchFamily="18" charset="0"/>
              </a:rPr>
              <a:t>Composition of Air Tank:</a:t>
            </a:r>
          </a:p>
        </p:txBody>
      </p:sp>
      <p:pic>
        <p:nvPicPr>
          <p:cNvPr id="5" name="Picture 4" descr="Detail of the interior of the storage tank"/>
          <p:cNvPicPr>
            <a:picLocks noChangeAspect="1" noChangeArrowheads="1"/>
          </p:cNvPicPr>
          <p:nvPr/>
        </p:nvPicPr>
        <p:blipFill>
          <a:blip r:embed="rId2" cstate="print">
            <a:grayscl/>
          </a:blip>
          <a:srcRect/>
          <a:stretch>
            <a:fillRect/>
          </a:stretch>
        </p:blipFill>
        <p:spPr bwMode="auto">
          <a:xfrm>
            <a:off x="381000" y="1752600"/>
            <a:ext cx="4572000" cy="4572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1295400"/>
            <a:ext cx="8839200" cy="1785104"/>
          </a:xfrm>
          <a:prstGeom prst="rect">
            <a:avLst/>
          </a:prstGeom>
        </p:spPr>
        <p:txBody>
          <a:bodyPr wrap="square">
            <a:spAutoFit/>
          </a:bodyPr>
          <a:lstStyle/>
          <a:p>
            <a:pPr>
              <a:buClr>
                <a:schemeClr val="hlink"/>
              </a:buClr>
            </a:pPr>
            <a:r>
              <a:rPr lang="en-US" sz="2200" dirty="0" smtClean="0">
                <a:latin typeface="Times New Roman" pitchFamily="18" charset="0"/>
              </a:rPr>
              <a:t>The specifications of tank are,</a:t>
            </a:r>
          </a:p>
          <a:p>
            <a:pPr>
              <a:buClr>
                <a:schemeClr val="hlink"/>
              </a:buClr>
            </a:pPr>
            <a:endParaRPr lang="en-US" sz="2200" dirty="0" smtClean="0">
              <a:latin typeface="Times New Roman" pitchFamily="18" charset="0"/>
            </a:endParaRPr>
          </a:p>
          <a:p>
            <a:pPr>
              <a:buClr>
                <a:schemeClr val="tx1"/>
              </a:buClr>
              <a:buFont typeface="Wingdings" pitchFamily="2" charset="2"/>
              <a:buChar char="ü"/>
            </a:pPr>
            <a:r>
              <a:rPr lang="en-US" sz="2200" dirty="0" smtClean="0">
                <a:latin typeface="Times New Roman" pitchFamily="18" charset="0"/>
              </a:rPr>
              <a:t>  Maximum effective pressure: (300 bars) </a:t>
            </a:r>
          </a:p>
          <a:p>
            <a:pPr>
              <a:buClr>
                <a:schemeClr val="tx1"/>
              </a:buClr>
              <a:buFont typeface="Wingdings" pitchFamily="2" charset="2"/>
              <a:buChar char="ü"/>
            </a:pPr>
            <a:r>
              <a:rPr lang="en-US" sz="2200" dirty="0" smtClean="0">
                <a:latin typeface="Times New Roman" pitchFamily="18" charset="0"/>
              </a:rPr>
              <a:t>  Temperature of use: (–40°C to 60°C)</a:t>
            </a:r>
          </a:p>
          <a:p>
            <a:pPr>
              <a:buClr>
                <a:schemeClr val="tx1"/>
              </a:buClr>
              <a:buFont typeface="Wingdings" pitchFamily="2" charset="2"/>
              <a:buChar char="ü"/>
            </a:pPr>
            <a:r>
              <a:rPr lang="en-US" sz="2200" dirty="0" smtClean="0">
                <a:latin typeface="Times New Roman" pitchFamily="18" charset="0"/>
              </a:rPr>
              <a:t>  The tanks weigh 35 - 40 kg for 100 liters of air at 300 bars.</a:t>
            </a:r>
            <a:endParaRPr lang="en-IN" sz="2200" dirty="0"/>
          </a:p>
        </p:txBody>
      </p:sp>
      <p:sp>
        <p:nvSpPr>
          <p:cNvPr id="3" name="Rectangle 2"/>
          <p:cNvSpPr/>
          <p:nvPr/>
        </p:nvSpPr>
        <p:spPr>
          <a:xfrm>
            <a:off x="152400" y="3219033"/>
            <a:ext cx="8839200" cy="3139321"/>
          </a:xfrm>
          <a:prstGeom prst="rect">
            <a:avLst/>
          </a:prstGeom>
        </p:spPr>
        <p:txBody>
          <a:bodyPr wrap="square">
            <a:spAutoFit/>
          </a:bodyPr>
          <a:lstStyle/>
          <a:p>
            <a:pPr>
              <a:buClr>
                <a:schemeClr val="hlink"/>
              </a:buClr>
            </a:pPr>
            <a:r>
              <a:rPr lang="en-US" sz="2200" dirty="0" smtClean="0">
                <a:latin typeface="Times New Roman" pitchFamily="18" charset="0"/>
              </a:rPr>
              <a:t>The tanks are submitted to numerous tests to meet official approval such as:</a:t>
            </a:r>
          </a:p>
          <a:p>
            <a:pPr>
              <a:buClr>
                <a:schemeClr val="hlink"/>
              </a:buClr>
            </a:pPr>
            <a:r>
              <a:rPr lang="en-US" sz="2200" dirty="0" smtClean="0">
                <a:latin typeface="Times New Roman" pitchFamily="18" charset="0"/>
              </a:rPr>
              <a:t>                                                                  </a:t>
            </a:r>
          </a:p>
          <a:p>
            <a:r>
              <a:rPr lang="en-US" sz="2200" dirty="0" smtClean="0">
                <a:latin typeface="Times New Roman" pitchFamily="18" charset="0"/>
              </a:rPr>
              <a:t>1) Pressure testing 		                       </a:t>
            </a:r>
          </a:p>
          <a:p>
            <a:r>
              <a:rPr lang="en-US" sz="2200" dirty="0" smtClean="0">
                <a:latin typeface="Times New Roman" pitchFamily="18" charset="0"/>
              </a:rPr>
              <a:t>2) Rupture testing </a:t>
            </a:r>
          </a:p>
          <a:p>
            <a:r>
              <a:rPr lang="en-US" sz="2200" dirty="0" smtClean="0">
                <a:latin typeface="Times New Roman" pitchFamily="18" charset="0"/>
              </a:rPr>
              <a:t>3) Cycles at ambient and extreme temperatures         </a:t>
            </a:r>
          </a:p>
          <a:p>
            <a:r>
              <a:rPr lang="en-US" sz="2200" dirty="0" smtClean="0">
                <a:latin typeface="Times New Roman" pitchFamily="18" charset="0"/>
              </a:rPr>
              <a:t>4) Fire-resistance testing</a:t>
            </a:r>
          </a:p>
          <a:p>
            <a:r>
              <a:rPr lang="en-US" sz="2200" dirty="0" smtClean="0">
                <a:latin typeface="Times New Roman" pitchFamily="18" charset="0"/>
              </a:rPr>
              <a:t>5) Resistance to cuts	</a:t>
            </a:r>
          </a:p>
          <a:p>
            <a:r>
              <a:rPr lang="en-US" sz="2200" dirty="0" smtClean="0">
                <a:latin typeface="Times New Roman" pitchFamily="18" charset="0"/>
              </a:rPr>
              <a:t>6) Shock and fall testing</a:t>
            </a:r>
          </a:p>
          <a:p>
            <a:r>
              <a:rPr lang="en-US" sz="2200" dirty="0" smtClean="0">
                <a:latin typeface="Times New Roman" pitchFamily="18" charset="0"/>
              </a:rPr>
              <a:t>7) Airtight testing</a:t>
            </a:r>
            <a:endParaRPr lang="en-US" sz="2200" dirty="0">
              <a:latin typeface="Times New Roman" pitchFamily="18" charset="0"/>
            </a:endParaRPr>
          </a:p>
        </p:txBody>
      </p:sp>
      <p:sp>
        <p:nvSpPr>
          <p:cNvPr id="6" name="Rectangle 5"/>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AIR TANKS</a:t>
            </a:r>
            <a:r>
              <a:rPr lang="en-US" sz="2800" dirty="0" smtClean="0">
                <a:ln w="17780" cmpd="sng">
                  <a:solidFill>
                    <a:srgbClr val="FFFFFF"/>
                  </a:solidFill>
                  <a:prstDash val="solid"/>
                  <a:miter lim="800000"/>
                </a:ln>
                <a:effectLst>
                  <a:outerShdw blurRad="50800" algn="tl" rotWithShape="0">
                    <a:srgbClr val="000000"/>
                  </a:outerShdw>
                </a:effectLst>
                <a:latin typeface="Comic Sans MS" pitchFamily="66" charset="0"/>
              </a:rPr>
              <a:t> (Contd….)</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52400" y="393807"/>
            <a:ext cx="8839200" cy="667170"/>
          </a:xfrm>
          <a:prstGeom prst="rect">
            <a:avLst/>
          </a:prstGeom>
        </p:spPr>
        <p:txBody>
          <a:bodyPr wrap="square">
            <a:spAutoFit/>
          </a:bodyPr>
          <a:lstStyle/>
          <a:p>
            <a:pPr algn="ctr">
              <a:lnSpc>
                <a:spcPct val="150000"/>
              </a:lnSpc>
              <a:defRPr/>
            </a:pPr>
            <a:r>
              <a:rPr lang="en-US" sz="2800" u="sng" dirty="0" smtClean="0">
                <a:ln w="17780" cmpd="sng">
                  <a:solidFill>
                    <a:srgbClr val="FFFFFF"/>
                  </a:solidFill>
                  <a:prstDash val="solid"/>
                  <a:miter lim="800000"/>
                </a:ln>
                <a:effectLst>
                  <a:outerShdw blurRad="50800" algn="tl" rotWithShape="0">
                    <a:srgbClr val="000000"/>
                  </a:outerShdw>
                </a:effectLst>
                <a:latin typeface="Comic Sans MS" pitchFamily="66" charset="0"/>
              </a:rPr>
              <a:t>CHASSIS</a:t>
            </a:r>
          </a:p>
        </p:txBody>
      </p:sp>
      <p:sp>
        <p:nvSpPr>
          <p:cNvPr id="6" name="Rectangle 3"/>
          <p:cNvSpPr txBox="1">
            <a:spLocks noRot="1" noChangeArrowheads="1"/>
          </p:cNvSpPr>
          <p:nvPr/>
        </p:nvSpPr>
        <p:spPr>
          <a:xfrm>
            <a:off x="4495800" y="1676400"/>
            <a:ext cx="4346575" cy="4422775"/>
          </a:xfrm>
          <a:prstGeom prst="rect">
            <a:avLst/>
          </a:prstGeom>
        </p:spPr>
        <p:txBody>
          <a:bodyPr/>
          <a:lstStyle/>
          <a:p>
            <a:pPr marL="292100" marR="0" lvl="0" indent="-292100" algn="l" defTabSz="914400" rtl="0" eaLnBrk="1" fontAlgn="auto" latinLnBrk="0" hangingPunct="1">
              <a:spcBef>
                <a:spcPts val="0"/>
              </a:spcBef>
              <a:spcAft>
                <a:spcPts val="0"/>
              </a:spcAft>
              <a:buClr>
                <a:schemeClr val="accent1"/>
              </a:buClr>
              <a:buSzPct val="70000"/>
              <a:tabLst/>
              <a:defRPr/>
            </a:pP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mn-cs"/>
              </a:rPr>
              <a:t>	Based on its experience in aeronautics, MDI has put together highly-resistant, yet light chassis</a:t>
            </a:r>
            <a:r>
              <a:rPr lang="en-US" sz="2400" dirty="0" smtClean="0">
                <a:latin typeface="Times New Roman" pitchFamily="18" charset="0"/>
              </a:rPr>
              <a:t>.</a:t>
            </a:r>
            <a:r>
              <a:rPr kumimoji="0" lang="en-US" sz="2400" b="0" i="0" u="none" strike="noStrike" kern="1200" cap="none" spc="0" normalizeH="0" baseline="0" noProof="0" dirty="0" smtClean="0">
                <a:ln>
                  <a:noFill/>
                </a:ln>
                <a:solidFill>
                  <a:schemeClr val="tx1"/>
                </a:solidFill>
                <a:effectLst/>
                <a:uLnTx/>
                <a:uFillTx/>
                <a:latin typeface="Times New Roman" pitchFamily="18" charset="0"/>
                <a:ea typeface="+mn-ea"/>
                <a:cs typeface="+mn-cs"/>
              </a:rPr>
              <a:t> Aluminium rods glued together. Using rods enables us to build a more shock-resistant chassis than regular chassis. Additionally, the rods are glued in the same way as aircraft, allowing quick assembly and a more secure join than with welding.</a:t>
            </a:r>
          </a:p>
        </p:txBody>
      </p:sp>
      <p:pic>
        <p:nvPicPr>
          <p:cNvPr id="7" name="Picture 6" descr="chasis_verde"/>
          <p:cNvPicPr>
            <a:picLocks noChangeAspect="1" noChangeArrowheads="1"/>
          </p:cNvPicPr>
          <p:nvPr/>
        </p:nvPicPr>
        <p:blipFill>
          <a:blip r:embed="rId2" cstate="print"/>
          <a:srcRect/>
          <a:stretch>
            <a:fillRect/>
          </a:stretch>
        </p:blipFill>
        <p:spPr bwMode="auto">
          <a:xfrm>
            <a:off x="381000" y="1295400"/>
            <a:ext cx="4038600" cy="5181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undry">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Foundry</Template>
  <TotalTime>187</TotalTime>
  <Words>1338</Words>
  <Application>Microsoft Office PowerPoint</Application>
  <PresentationFormat>On-screen Show (4:3)</PresentationFormat>
  <Paragraphs>206</Paragraphs>
  <Slides>22</Slides>
  <Notes>0</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Foundry</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HarsHa</dc:creator>
  <cp:lastModifiedBy>abc</cp:lastModifiedBy>
  <cp:revision>35</cp:revision>
  <dcterms:created xsi:type="dcterms:W3CDTF">2006-08-16T00:00:00Z</dcterms:created>
  <dcterms:modified xsi:type="dcterms:W3CDTF">2011-01-12T05:43:47Z</dcterms:modified>
</cp:coreProperties>
</file>