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2E818-9D65-4E47-9901-E64DFA48B45B}" type="datetimeFigureOut">
              <a:rPr lang="en-US" smtClean="0"/>
              <a:pPr/>
              <a:t>4/3/2012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DBED95-2570-46CD-AAF3-905D9122EA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22E818-9D65-4E47-9901-E64DFA48B45B}" type="datetimeFigureOut">
              <a:rPr lang="en-US" smtClean="0"/>
              <a:pPr/>
              <a:t>4/3/2012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DBED95-2570-46CD-AAF3-905D9122EA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5000" r="-25000"/>
          </a:stretch>
        </a:blipFill>
        <a:effectLst/>
      </p:bgPr>
    </p:bg>
    <p:spTree>
      <p:nvGrpSpPr>
        <p:cNvPr id="1" name=""/>
        <p:cNvGrpSpPr/>
        <p:nvPr/>
      </p:nvGrpSpPr>
      <p:grpSpPr>
        <a:xfrm>
          <a:off x="0" y="0"/>
          <a:ext cx="0" cy="0"/>
          <a:chOff x="0" y="0"/>
          <a:chExt cx="0" cy="0"/>
        </a:xfrm>
      </p:grpSpPr>
      <p:sp>
        <p:nvSpPr>
          <p:cNvPr id="4" name="Rectangle 3"/>
          <p:cNvSpPr/>
          <p:nvPr/>
        </p:nvSpPr>
        <p:spPr>
          <a:xfrm>
            <a:off x="609600" y="2362200"/>
            <a:ext cx="7700570" cy="918865"/>
          </a:xfrm>
          <a:prstGeom prst="rect">
            <a:avLst/>
          </a:prstGeom>
          <a:noFill/>
          <a:ln>
            <a:solidFill>
              <a:schemeClr val="accent1"/>
            </a:solidFill>
          </a:ln>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solidFill>
                  <a:srgbClr val="FF0000"/>
                </a:solidFill>
              </a:rPr>
              <a:t>PROCESSING OF POLYMER</a:t>
            </a:r>
            <a:endParaRPr lang="en-US" sz="5400" b="1" cap="none" spc="0" dirty="0">
              <a:ln w="10541" cmpd="sng">
                <a:solidFill>
                  <a:schemeClr val="accent1">
                    <a:shade val="88000"/>
                    <a:satMod val="110000"/>
                  </a:schemeClr>
                </a:solidFill>
                <a:prstDash val="solid"/>
              </a:ln>
              <a:solidFill>
                <a:srgbClr val="FF0000"/>
              </a:solidFill>
              <a:effectLst/>
            </a:endParaRPr>
          </a:p>
        </p:txBody>
      </p:sp>
      <p:sp>
        <p:nvSpPr>
          <p:cNvPr id="6" name="Rectangle 5"/>
          <p:cNvSpPr/>
          <p:nvPr/>
        </p:nvSpPr>
        <p:spPr>
          <a:xfrm>
            <a:off x="4038600" y="4343400"/>
            <a:ext cx="4817688" cy="1477328"/>
          </a:xfrm>
          <a:prstGeom prst="rect">
            <a:avLst/>
          </a:prstGeom>
          <a:noFill/>
        </p:spPr>
        <p:txBody>
          <a:bodyPr wrap="square" lIns="91440" tIns="45720" rIns="91440" bIns="45720">
            <a:spAutoFit/>
          </a:bodyPr>
          <a:lstStyle/>
          <a:p>
            <a:pPr algn="ctr"/>
            <a:r>
              <a:rPr lang="en-US" sz="3000" b="1" i="1" dirty="0" smtClean="0">
                <a:ln w="1905"/>
                <a:solidFill>
                  <a:srgbClr val="010B02"/>
                </a:solidFill>
                <a:effectLst>
                  <a:innerShdw blurRad="69850" dist="43180" dir="5400000">
                    <a:srgbClr val="000000">
                      <a:alpha val="65000"/>
                    </a:srgbClr>
                  </a:innerShdw>
                </a:effectLst>
              </a:rPr>
              <a:t>SHAMNAD E A</a:t>
            </a:r>
          </a:p>
          <a:p>
            <a:pPr algn="ctr"/>
            <a:r>
              <a:rPr lang="en-US" sz="3000" b="1" i="1" cap="none" spc="0" dirty="0" smtClean="0">
                <a:ln w="1905"/>
                <a:solidFill>
                  <a:srgbClr val="010B02"/>
                </a:solidFill>
                <a:effectLst>
                  <a:innerShdw blurRad="69850" dist="43180" dir="5400000">
                    <a:srgbClr val="000000">
                      <a:alpha val="65000"/>
                    </a:srgbClr>
                  </a:innerShdw>
                </a:effectLst>
              </a:rPr>
              <a:t>R.NO:53</a:t>
            </a:r>
          </a:p>
          <a:p>
            <a:pPr algn="ctr"/>
            <a:r>
              <a:rPr lang="en-US" sz="3000" b="1" i="1" dirty="0" smtClean="0">
                <a:ln w="1905"/>
                <a:solidFill>
                  <a:srgbClr val="010B02"/>
                </a:solidFill>
                <a:effectLst>
                  <a:innerShdw blurRad="69850" dist="43180" dir="5400000">
                    <a:srgbClr val="000000">
                      <a:alpha val="65000"/>
                    </a:srgbClr>
                  </a:innerShdw>
                </a:effectLst>
              </a:rPr>
              <a:t>S4-ME</a:t>
            </a:r>
            <a:endParaRPr lang="en-US" sz="3000" b="1" i="1" cap="none" spc="0" dirty="0">
              <a:ln w="1905"/>
              <a:solidFill>
                <a:srgbClr val="010B02"/>
              </a:solidFill>
              <a:effectLst>
                <a:innerShdw blurRad="69850" dist="43180" dir="5400000">
                  <a:srgbClr val="000000">
                    <a:alpha val="65000"/>
                  </a:srgbClr>
                </a:innerShdw>
              </a:effectLs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28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by="(-#ppt_w*2)" calcmode="lin" valueType="num">
                                      <p:cBhvr rctx="PPT">
                                        <p:cTn id="13" dur="500" autoRev="1" fill="hold">
                                          <p:stCondLst>
                                            <p:cond delay="0"/>
                                          </p:stCondLst>
                                        </p:cTn>
                                        <p:tgtEl>
                                          <p:spTgt spid="6"/>
                                        </p:tgtEl>
                                        <p:attrNameLst>
                                          <p:attrName>ppt_w</p:attrName>
                                        </p:attrNameLst>
                                      </p:cBhvr>
                                    </p:anim>
                                    <p:anim by="(#ppt_w*0.50)" calcmode="lin" valueType="num">
                                      <p:cBhvr>
                                        <p:cTn id="14" dur="500" decel="50000" autoRev="1" fill="hold">
                                          <p:stCondLst>
                                            <p:cond delay="0"/>
                                          </p:stCondLst>
                                        </p:cTn>
                                        <p:tgtEl>
                                          <p:spTgt spid="6"/>
                                        </p:tgtEl>
                                        <p:attrNameLst>
                                          <p:attrName>ppt_x</p:attrName>
                                        </p:attrNameLst>
                                      </p:cBhvr>
                                    </p:anim>
                                    <p:anim from="(-#ppt_h/2)" to="(#ppt_y)" calcmode="lin" valueType="num">
                                      <p:cBhvr>
                                        <p:cTn id="15" dur="1000" fill="hold">
                                          <p:stCondLst>
                                            <p:cond delay="0"/>
                                          </p:stCondLst>
                                        </p:cTn>
                                        <p:tgtEl>
                                          <p:spTgt spid="6"/>
                                        </p:tgtEl>
                                        <p:attrNameLst>
                                          <p:attrName>ppt_y</p:attrName>
                                        </p:attrNameLst>
                                      </p:cBhvr>
                                    </p:anim>
                                    <p:animRot by="21600000">
                                      <p:cBhvr>
                                        <p:cTn id="16" dur="1000" fill="hold">
                                          <p:stCondLst>
                                            <p:cond delay="0"/>
                                          </p:stCondLst>
                                        </p:cTn>
                                        <p:tgtEl>
                                          <p:spTgt spid="6"/>
                                        </p:tgtEl>
                                        <p:attrNameLst>
                                          <p:attrName>r</p:attrName>
                                        </p:attrNameLst>
                                      </p:cBhvr>
                                    </p:animRot>
                                  </p:childTnLst>
                                  <p:subTnLst>
                                    <p:audio>
                                      <p:cMediaNode>
                                        <p:cTn display="0" masterRel="sameClick">
                                          <p:stCondLst>
                                            <p:cond evt="begin" delay="0">
                                              <p:tn val="11"/>
                                            </p:cond>
                                          </p:stCondLst>
                                          <p:endCondLst>
                                            <p:cond evt="onStopAudio" delay="0">
                                              <p:tgtEl>
                                                <p:sldTgt/>
                                              </p:tgtEl>
                                            </p:cond>
                                          </p:endCondLst>
                                        </p:cTn>
                                        <p:tgtEl>
                                          <p:sndTgt r:embed="rId2" name="chimes.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6000"/>
          </a:blip>
          <a:srcRec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0"/>
            <a:ext cx="9144000" cy="5493812"/>
          </a:xfrm>
          <a:prstGeom prst="rect">
            <a:avLst/>
          </a:prstGeom>
          <a:noFill/>
        </p:spPr>
        <p:txBody>
          <a:bodyPr wrap="square" rtlCol="0">
            <a:spAutoFit/>
          </a:bodyPr>
          <a:lstStyle/>
          <a:p>
            <a:pPr algn="ctr"/>
            <a:r>
              <a:rPr lang="en-US" sz="5000" u="dbl" dirty="0" smtClean="0">
                <a:latin typeface="Algerian" pitchFamily="82" charset="0"/>
              </a:rPr>
              <a:t>POLYMERS</a:t>
            </a:r>
          </a:p>
          <a:p>
            <a:pPr algn="just"/>
            <a:r>
              <a:rPr lang="en-US" sz="4300" dirty="0">
                <a:latin typeface="Arial Narrow" pitchFamily="34" charset="0"/>
              </a:rPr>
              <a:t> </a:t>
            </a:r>
            <a:r>
              <a:rPr lang="en-US" sz="4300" dirty="0" smtClean="0">
                <a:latin typeface="Arial Narrow" pitchFamily="34" charset="0"/>
              </a:rPr>
              <a:t>        Polymers belongs to the family of organic materials are those materials which are derived directly  from carbon. They consist of carbon chemically  combined with hydrogen oxygen and other non metallic substances and their structure in most cases are fairly complex.</a:t>
            </a:r>
            <a:endParaRPr lang="en-US" sz="4300" dirty="0">
              <a:latin typeface="Arial Narrow" pitchFamily="34" charset="0"/>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8" presetClass="exit" presetSubtype="0" accel="50000" fill="hold" grpId="1" nodeType="clickEffect">
                                  <p:stCondLst>
                                    <p:cond delay="0"/>
                                  </p:stCondLst>
                                  <p:iterate type="wd">
                                    <p:tmPct val="50000"/>
                                  </p:iterate>
                                  <p:childTnLst>
                                    <p:anim calcmode="lin" valueType="num">
                                      <p:cBhvr>
                                        <p:cTn id="14" dur="500">
                                          <p:stCondLst>
                                            <p:cond delay="0"/>
                                          </p:stCondLst>
                                        </p:cTn>
                                        <p:tgtEl>
                                          <p:spTgt spid="2"/>
                                        </p:tgtEl>
                                        <p:attrNameLst>
                                          <p:attrName>style.rotation</p:attrName>
                                        </p:attrNameLst>
                                      </p:cBhvr>
                                      <p:tavLst>
                                        <p:tav tm="0">
                                          <p:val>
                                            <p:fltVal val="0"/>
                                          </p:val>
                                        </p:tav>
                                        <p:tav tm="100000">
                                          <p:val>
                                            <p:fltVal val="45"/>
                                          </p:val>
                                        </p:tav>
                                      </p:tavLst>
                                    </p:anim>
                                    <p:anim calcmode="lin" valueType="num">
                                      <p:cBhvr>
                                        <p:cTn id="15" dur="500">
                                          <p:stCondLst>
                                            <p:cond delay="0"/>
                                          </p:stCondLst>
                                        </p:cTn>
                                        <p:tgtEl>
                                          <p:spTgt spid="2"/>
                                        </p:tgtEl>
                                        <p:attrNameLst>
                                          <p:attrName>ppt_y</p:attrName>
                                        </p:attrNameLst>
                                      </p:cBhvr>
                                      <p:tavLst>
                                        <p:tav tm="0">
                                          <p:val>
                                            <p:strVal val="ppt_y"/>
                                          </p:val>
                                        </p:tav>
                                        <p:tav tm="100000">
                                          <p:val>
                                            <p:strVal val="ppt_y+1"/>
                                          </p:val>
                                        </p:tav>
                                      </p:tavLst>
                                    </p:anim>
                                    <p:set>
                                      <p:cBhvr>
                                        <p:cTn id="1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1066800"/>
            <a:ext cx="9144000" cy="4724370"/>
          </a:xfrm>
          <a:prstGeom prst="rect">
            <a:avLst/>
          </a:prstGeom>
          <a:noFill/>
        </p:spPr>
        <p:txBody>
          <a:bodyPr wrap="square" rtlCol="0">
            <a:spAutoFit/>
          </a:bodyPr>
          <a:lstStyle/>
          <a:p>
            <a:pPr algn="ctr"/>
            <a:r>
              <a:rPr lang="en-US" sz="4300" dirty="0" smtClean="0">
                <a:latin typeface="Arial Narrow" pitchFamily="34" charset="0"/>
              </a:rPr>
              <a:t>   The polymers are composed of a large number of repeating units called monomer. The monomer are </a:t>
            </a:r>
            <a:r>
              <a:rPr lang="en-US" sz="4300" dirty="0">
                <a:latin typeface="Arial Narrow" pitchFamily="34" charset="0"/>
              </a:rPr>
              <a:t>j</a:t>
            </a:r>
            <a:r>
              <a:rPr lang="en-US" sz="4300" dirty="0" smtClean="0">
                <a:latin typeface="Arial Narrow" pitchFamily="34" charset="0"/>
              </a:rPr>
              <a:t>oined together end to end in polymerization reaction. A polymer is there for made up of thousands of monomer joined together to form a large molecule of colloidal dimension called macromolecule.</a:t>
            </a:r>
            <a:endParaRPr lang="en-US" sz="4300" dirty="0">
              <a:latin typeface="Arial Narrow" pitchFamily="34" charset="0"/>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xit" presetSubtype="0" fill="hold" grpId="1" nodeType="clickEffect">
                                  <p:stCondLst>
                                    <p:cond delay="0"/>
                                  </p:stCondLst>
                                  <p:iterate type="wd">
                                    <p:tmPct val="10000"/>
                                  </p:iterate>
                                  <p:childTnLst>
                                    <p:anim from="(ppt_w)" to="(-ppt_w*2)" calcmode="lin" valueType="num">
                                      <p:cBhvr rctx="PPT">
                                        <p:cTn id="14" dur="500" autoRev="1">
                                          <p:stCondLst>
                                            <p:cond delay="0"/>
                                          </p:stCondLst>
                                        </p:cTn>
                                        <p:tgtEl>
                                          <p:spTgt spid="2"/>
                                        </p:tgtEl>
                                        <p:attrNameLst>
                                          <p:attrName>ppt_w</p:attrName>
                                        </p:attrNameLst>
                                      </p:cBhvr>
                                    </p:anim>
                                    <p:anim by="(ppt_w*0.50)" calcmode="lin" valueType="num">
                                      <p:cBhvr>
                                        <p:cTn id="15" dur="500" decel="50000" autoRev="1">
                                          <p:stCondLst>
                                            <p:cond delay="0"/>
                                          </p:stCondLst>
                                        </p:cTn>
                                        <p:tgtEl>
                                          <p:spTgt spid="2"/>
                                        </p:tgtEl>
                                        <p:attrNameLst>
                                          <p:attrName>ppt_x</p:attrName>
                                        </p:attrNameLst>
                                      </p:cBhvr>
                                    </p:anim>
                                    <p:anim from="(ppt_y)" to="(1+ppt_h/2)" calcmode="lin" valueType="num">
                                      <p:cBhvr>
                                        <p:cTn id="16" dur="1000">
                                          <p:stCondLst>
                                            <p:cond delay="0"/>
                                          </p:stCondLst>
                                        </p:cTn>
                                        <p:tgtEl>
                                          <p:spTgt spid="2"/>
                                        </p:tgtEl>
                                        <p:attrNameLst>
                                          <p:attrName>ppt_y</p:attrName>
                                        </p:attrNameLst>
                                      </p:cBhvr>
                                    </p:anim>
                                    <p:animRot by="21600000">
                                      <p:cBhvr>
                                        <p:cTn id="17" dur="1000">
                                          <p:stCondLst>
                                            <p:cond delay="0"/>
                                          </p:stCondLst>
                                        </p:cTn>
                                        <p:tgtEl>
                                          <p:spTgt spid="2"/>
                                        </p:tgtEl>
                                        <p:attrNameLst>
                                          <p:attrName>r</p:attrName>
                                        </p:attrNameLst>
                                      </p:cBhvr>
                                    </p:animRot>
                                    <p:set>
                                      <p:cBhvr>
                                        <p:cTn id="1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304800"/>
            <a:ext cx="9144000" cy="5632311"/>
          </a:xfrm>
          <a:prstGeom prst="rect">
            <a:avLst/>
          </a:prstGeom>
          <a:noFill/>
        </p:spPr>
        <p:txBody>
          <a:bodyPr wrap="square" rtlCol="0">
            <a:spAutoFit/>
          </a:bodyPr>
          <a:lstStyle/>
          <a:p>
            <a:pPr algn="just"/>
            <a:r>
              <a:rPr lang="en-US" sz="4000" dirty="0" smtClean="0">
                <a:latin typeface="Arial Narrow" pitchFamily="34" charset="0"/>
              </a:rPr>
              <a:t>The most common polymer are those made from compounds of carbon but polymers can also be made from inorganic chemicals  such as silicates and silicones. The naturally occurring polymers include</a:t>
            </a:r>
            <a:r>
              <a:rPr lang="en-US" sz="4000" dirty="0">
                <a:latin typeface="Arial Narrow" pitchFamily="34" charset="0"/>
              </a:rPr>
              <a:t>:</a:t>
            </a:r>
            <a:r>
              <a:rPr lang="en-US" sz="4000" dirty="0" smtClean="0">
                <a:latin typeface="Arial Narrow" pitchFamily="34" charset="0"/>
              </a:rPr>
              <a:t> protein, cellulose, rope, wood and many others. There are also synthetic polymers such as polyethylene, polystyrene, nylon, Dacron etc., termed under plastics fibers and elastomers . </a:t>
            </a:r>
            <a:endParaRPr lang="en-US" sz="4000" dirty="0">
              <a:latin typeface="Arial Narrow" pitchFamily="34" charset="0"/>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xit" presetSubtype="0" fill="hold" grpId="1" nodeType="clickEffect">
                                  <p:stCondLst>
                                    <p:cond delay="0"/>
                                  </p:stCondLst>
                                  <p:iterate type="wd">
                                    <p:tmPct val="10000"/>
                                  </p:iterate>
                                  <p:childTnLst>
                                    <p:anim from="(ppt_w)" to="(-ppt_w*2)" calcmode="lin" valueType="num">
                                      <p:cBhvr rctx="PPT">
                                        <p:cTn id="14" dur="500" autoRev="1">
                                          <p:stCondLst>
                                            <p:cond delay="0"/>
                                          </p:stCondLst>
                                        </p:cTn>
                                        <p:tgtEl>
                                          <p:spTgt spid="2"/>
                                        </p:tgtEl>
                                        <p:attrNameLst>
                                          <p:attrName>ppt_w</p:attrName>
                                        </p:attrNameLst>
                                      </p:cBhvr>
                                    </p:anim>
                                    <p:anim by="(ppt_w*0.50)" calcmode="lin" valueType="num">
                                      <p:cBhvr>
                                        <p:cTn id="15" dur="500" decel="50000" autoRev="1">
                                          <p:stCondLst>
                                            <p:cond delay="0"/>
                                          </p:stCondLst>
                                        </p:cTn>
                                        <p:tgtEl>
                                          <p:spTgt spid="2"/>
                                        </p:tgtEl>
                                        <p:attrNameLst>
                                          <p:attrName>ppt_x</p:attrName>
                                        </p:attrNameLst>
                                      </p:cBhvr>
                                    </p:anim>
                                    <p:anim from="(ppt_y)" to="(1+ppt_h/2)" calcmode="lin" valueType="num">
                                      <p:cBhvr>
                                        <p:cTn id="16" dur="1000">
                                          <p:stCondLst>
                                            <p:cond delay="0"/>
                                          </p:stCondLst>
                                        </p:cTn>
                                        <p:tgtEl>
                                          <p:spTgt spid="2"/>
                                        </p:tgtEl>
                                        <p:attrNameLst>
                                          <p:attrName>ppt_y</p:attrName>
                                        </p:attrNameLst>
                                      </p:cBhvr>
                                    </p:anim>
                                    <p:animRot by="21600000">
                                      <p:cBhvr>
                                        <p:cTn id="17" dur="1000">
                                          <p:stCondLst>
                                            <p:cond delay="0"/>
                                          </p:stCondLst>
                                        </p:cTn>
                                        <p:tgtEl>
                                          <p:spTgt spid="2"/>
                                        </p:tgtEl>
                                        <p:attrNameLst>
                                          <p:attrName>r</p:attrName>
                                        </p:attrNameLst>
                                      </p:cBhvr>
                                    </p:animRot>
                                    <p:set>
                                      <p:cBhvr>
                                        <p:cTn id="1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0" y="228600"/>
            <a:ext cx="9144000" cy="6370975"/>
          </a:xfrm>
          <a:prstGeom prst="rect">
            <a:avLst/>
          </a:prstGeom>
          <a:noFill/>
        </p:spPr>
        <p:txBody>
          <a:bodyPr wrap="square" rtlCol="0">
            <a:spAutoFit/>
          </a:bodyPr>
          <a:lstStyle/>
          <a:p>
            <a:pPr algn="ctr"/>
            <a:r>
              <a:rPr lang="en-US" sz="4400" b="1" u="dbl" dirty="0" smtClean="0"/>
              <a:t>POLYMERIZATION</a:t>
            </a:r>
          </a:p>
          <a:p>
            <a:r>
              <a:rPr lang="en-US" sz="2800" dirty="0"/>
              <a:t> </a:t>
            </a:r>
            <a:r>
              <a:rPr lang="en-US" sz="2800" dirty="0" smtClean="0"/>
              <a:t>        The process of linking together of monomer, that  is of obtaining macromolecules is called polymerization. It can  be achieved by one of the two processing techniques:</a:t>
            </a:r>
          </a:p>
          <a:p>
            <a:pPr marL="342900" indent="-342900">
              <a:buAutoNum type="arabicPeriod"/>
            </a:pPr>
            <a:r>
              <a:rPr lang="en-US" sz="2800" b="1" dirty="0" smtClean="0"/>
              <a:t>Addition polymerization.</a:t>
            </a:r>
          </a:p>
          <a:p>
            <a:pPr marL="342900" indent="-342900">
              <a:buAutoNum type="arabicPeriod"/>
            </a:pPr>
            <a:r>
              <a:rPr lang="en-US" sz="2800" b="1" dirty="0" smtClean="0"/>
              <a:t>Condensation polymerization</a:t>
            </a:r>
            <a:r>
              <a:rPr lang="en-US" sz="2800" dirty="0" smtClean="0"/>
              <a:t>.</a:t>
            </a:r>
          </a:p>
          <a:p>
            <a:pPr marL="342900" indent="-342900"/>
            <a:r>
              <a:rPr lang="en-US" sz="2800" dirty="0"/>
              <a:t> </a:t>
            </a:r>
            <a:r>
              <a:rPr lang="en-US" sz="2800" dirty="0" smtClean="0"/>
              <a:t>   </a:t>
            </a:r>
            <a:r>
              <a:rPr lang="en-US" sz="2800" b="1" u="heavy" dirty="0" smtClean="0"/>
              <a:t>ADDITION POLYMERIZATION </a:t>
            </a:r>
            <a:r>
              <a:rPr lang="en-US" sz="2800" dirty="0" smtClean="0"/>
              <a:t>:</a:t>
            </a:r>
          </a:p>
          <a:p>
            <a:pPr marL="342900" indent="-342900"/>
            <a:r>
              <a:rPr lang="en-US" sz="2800" dirty="0"/>
              <a:t> </a:t>
            </a:r>
            <a:r>
              <a:rPr lang="en-US" sz="2800" dirty="0" smtClean="0"/>
              <a:t>                In addition polymerization under suitable conditions of temperature and pressure and in the presence of catalyst called an initiator, polymer is produced by adding a second monomer to the first, then third monomer to this </a:t>
            </a:r>
            <a:r>
              <a:rPr lang="en-US" sz="2800" dirty="0" err="1" smtClean="0"/>
              <a:t>dimer</a:t>
            </a:r>
            <a:r>
              <a:rPr lang="en-US" sz="2800" dirty="0" smtClean="0"/>
              <a:t> and a forth to the </a:t>
            </a:r>
            <a:r>
              <a:rPr lang="en-US" sz="2800" dirty="0" err="1" smtClean="0"/>
              <a:t>trimer</a:t>
            </a:r>
            <a:r>
              <a:rPr lang="en-US" sz="2800" dirty="0" smtClean="0"/>
              <a:t> and so long until long polymer chain terminated. Polyethylene is produced by the addition polymerization of ethylene monomer. </a:t>
            </a:r>
            <a:r>
              <a:rPr lang="en-US" dirty="0" smtClean="0"/>
              <a:t> </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xit" presetSubtype="0" fill="hold" grpId="1" nodeType="clickEffect">
                                  <p:stCondLst>
                                    <p:cond delay="0"/>
                                  </p:stCondLst>
                                  <p:iterate type="wd">
                                    <p:tmPct val="10000"/>
                                  </p:iterate>
                                  <p:childTnLst>
                                    <p:anim from="(ppt_w)" to="(-ppt_w*2)" calcmode="lin" valueType="num">
                                      <p:cBhvr rctx="PPT">
                                        <p:cTn id="14" dur="500" autoRev="1">
                                          <p:stCondLst>
                                            <p:cond delay="0"/>
                                          </p:stCondLst>
                                        </p:cTn>
                                        <p:tgtEl>
                                          <p:spTgt spid="2"/>
                                        </p:tgtEl>
                                        <p:attrNameLst>
                                          <p:attrName>ppt_w</p:attrName>
                                        </p:attrNameLst>
                                      </p:cBhvr>
                                    </p:anim>
                                    <p:anim by="(ppt_w*0.50)" calcmode="lin" valueType="num">
                                      <p:cBhvr>
                                        <p:cTn id="15" dur="500" decel="50000" autoRev="1">
                                          <p:stCondLst>
                                            <p:cond delay="0"/>
                                          </p:stCondLst>
                                        </p:cTn>
                                        <p:tgtEl>
                                          <p:spTgt spid="2"/>
                                        </p:tgtEl>
                                        <p:attrNameLst>
                                          <p:attrName>ppt_x</p:attrName>
                                        </p:attrNameLst>
                                      </p:cBhvr>
                                    </p:anim>
                                    <p:anim from="(ppt_y)" to="(1+ppt_h/2)" calcmode="lin" valueType="num">
                                      <p:cBhvr>
                                        <p:cTn id="16" dur="1000">
                                          <p:stCondLst>
                                            <p:cond delay="0"/>
                                          </p:stCondLst>
                                        </p:cTn>
                                        <p:tgtEl>
                                          <p:spTgt spid="2"/>
                                        </p:tgtEl>
                                        <p:attrNameLst>
                                          <p:attrName>ppt_y</p:attrName>
                                        </p:attrNameLst>
                                      </p:cBhvr>
                                    </p:anim>
                                    <p:animRot by="21600000">
                                      <p:cBhvr>
                                        <p:cTn id="17" dur="1000">
                                          <p:stCondLst>
                                            <p:cond delay="0"/>
                                          </p:stCondLst>
                                        </p:cTn>
                                        <p:tgtEl>
                                          <p:spTgt spid="2"/>
                                        </p:tgtEl>
                                        <p:attrNameLst>
                                          <p:attrName>r</p:attrName>
                                        </p:attrNameLst>
                                      </p:cBhvr>
                                    </p:animRot>
                                    <p:set>
                                      <p:cBhvr>
                                        <p:cTn id="1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extBox 2"/>
          <p:cNvSpPr txBox="1"/>
          <p:nvPr/>
        </p:nvSpPr>
        <p:spPr>
          <a:xfrm>
            <a:off x="0" y="304800"/>
            <a:ext cx="9144000" cy="6309420"/>
          </a:xfrm>
          <a:prstGeom prst="rect">
            <a:avLst/>
          </a:prstGeom>
          <a:noFill/>
        </p:spPr>
        <p:txBody>
          <a:bodyPr wrap="square" rtlCol="0">
            <a:spAutoFit/>
          </a:bodyPr>
          <a:lstStyle/>
          <a:p>
            <a:pPr algn="ctr"/>
            <a:r>
              <a:rPr lang="en-US" sz="4400" dirty="0" smtClean="0"/>
              <a:t>CONDENSATION POLYMERIZATION</a:t>
            </a:r>
          </a:p>
          <a:p>
            <a:pPr algn="just"/>
            <a:r>
              <a:rPr lang="en-US" sz="3600" dirty="0"/>
              <a:t> </a:t>
            </a:r>
            <a:r>
              <a:rPr lang="en-US" sz="3600" dirty="0" smtClean="0"/>
              <a:t>                In this process two or more reacting compound may be involved and there is repetitive elimination  smaller molecule, to form a by product. For example in the case of phenol formaldehyde the compound are formaldehyde and phenol. </a:t>
            </a:r>
            <a:r>
              <a:rPr lang="en-US" sz="3600" dirty="0" err="1" smtClean="0"/>
              <a:t>Metacresol</a:t>
            </a:r>
            <a:r>
              <a:rPr lang="en-US" sz="3600" dirty="0" smtClean="0"/>
              <a:t> act as catalyst and the by product is water  and the structure of the polymer is </a:t>
            </a:r>
            <a:r>
              <a:rPr lang="en-US" sz="3600" dirty="0" err="1" smtClean="0"/>
              <a:t>moe</a:t>
            </a:r>
            <a:r>
              <a:rPr lang="en-US" sz="3600" dirty="0" smtClean="0"/>
              <a:t> complex . Also there is the growth perpendicular to the direction of chain . This is called cross linking.</a:t>
            </a:r>
            <a:endParaRPr lang="en-US" sz="3600" dirty="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xit" presetSubtype="0" fill="hold" grpId="1" nodeType="clickEffect">
                                  <p:stCondLst>
                                    <p:cond delay="0"/>
                                  </p:stCondLst>
                                  <p:iterate type="wd">
                                    <p:tmPct val="10000"/>
                                  </p:iterate>
                                  <p:childTnLst>
                                    <p:anim from="(ppt_w)" to="(-ppt_w*2)" calcmode="lin" valueType="num">
                                      <p:cBhvr rctx="PPT">
                                        <p:cTn id="14" dur="500" autoRev="1">
                                          <p:stCondLst>
                                            <p:cond delay="0"/>
                                          </p:stCondLst>
                                        </p:cTn>
                                        <p:tgtEl>
                                          <p:spTgt spid="3"/>
                                        </p:tgtEl>
                                        <p:attrNameLst>
                                          <p:attrName>ppt_w</p:attrName>
                                        </p:attrNameLst>
                                      </p:cBhvr>
                                    </p:anim>
                                    <p:anim by="(ppt_w*0.50)" calcmode="lin" valueType="num">
                                      <p:cBhvr>
                                        <p:cTn id="15" dur="500" decel="50000" autoRev="1">
                                          <p:stCondLst>
                                            <p:cond delay="0"/>
                                          </p:stCondLst>
                                        </p:cTn>
                                        <p:tgtEl>
                                          <p:spTgt spid="3"/>
                                        </p:tgtEl>
                                        <p:attrNameLst>
                                          <p:attrName>ppt_x</p:attrName>
                                        </p:attrNameLst>
                                      </p:cBhvr>
                                    </p:anim>
                                    <p:anim from="(ppt_y)" to="(1+ppt_h/2)" calcmode="lin" valueType="num">
                                      <p:cBhvr>
                                        <p:cTn id="16" dur="1000">
                                          <p:stCondLst>
                                            <p:cond delay="0"/>
                                          </p:stCondLst>
                                        </p:cTn>
                                        <p:tgtEl>
                                          <p:spTgt spid="3"/>
                                        </p:tgtEl>
                                        <p:attrNameLst>
                                          <p:attrName>ppt_y</p:attrName>
                                        </p:attrNameLst>
                                      </p:cBhvr>
                                    </p:anim>
                                    <p:animRot by="21600000">
                                      <p:cBhvr>
                                        <p:cTn id="17" dur="1000">
                                          <p:stCondLst>
                                            <p:cond delay="0"/>
                                          </p:stCondLst>
                                        </p:cTn>
                                        <p:tgtEl>
                                          <p:spTgt spid="3"/>
                                        </p:tgtEl>
                                        <p:attrNameLst>
                                          <p:attrName>r</p:attrName>
                                        </p:attrNameLst>
                                      </p:cBhvr>
                                    </p:animRot>
                                    <p:set>
                                      <p:cBhvr>
                                        <p:cTn id="18"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254000" ty="-31750" sx="100000" sy="100000" flip="none" algn="ctr"/>
        </a:blipFill>
        <a:effectLst/>
      </p:bgPr>
    </p:bg>
    <p:spTree>
      <p:nvGrpSpPr>
        <p:cNvPr id="1" name=""/>
        <p:cNvGrpSpPr/>
        <p:nvPr/>
      </p:nvGrpSpPr>
      <p:grpSpPr>
        <a:xfrm>
          <a:off x="0" y="0"/>
          <a:ext cx="0" cy="0"/>
          <a:chOff x="0" y="0"/>
          <a:chExt cx="0" cy="0"/>
        </a:xfrm>
      </p:grpSpPr>
      <p:sp>
        <p:nvSpPr>
          <p:cNvPr id="3" name="Rectangle 2"/>
          <p:cNvSpPr/>
          <p:nvPr/>
        </p:nvSpPr>
        <p:spPr>
          <a:xfrm rot="20116548">
            <a:off x="2376416" y="4921181"/>
            <a:ext cx="8491538" cy="1200329"/>
          </a:xfrm>
          <a:prstGeom prst="rect">
            <a:avLst/>
          </a:prstGeom>
        </p:spPr>
        <p:txBody>
          <a:bodyPr wrap="square">
            <a:spAutoFit/>
          </a:bodyPr>
          <a:lstStyle/>
          <a:p>
            <a:pPr lvl="0" algn="ctr"/>
            <a:r>
              <a:rPr lang="en-US" sz="7200" b="1" cap="all" dirty="0" smtClean="0">
                <a:ln w="9000" cmpd="sng">
                  <a:solidFill>
                    <a:srgbClr val="8064A2">
                      <a:shade val="50000"/>
                      <a:satMod val="120000"/>
                    </a:srgbClr>
                  </a:solidFill>
                  <a:prstDash val="solid"/>
                </a:ln>
                <a:solidFill>
                  <a:srgbClr val="FF00FF"/>
                </a:solidFill>
                <a:effectLst>
                  <a:reflection blurRad="12700" stA="28000" endPos="45000" dist="1000" dir="5400000" sy="-100000" algn="bl" rotWithShape="0"/>
                </a:effectLst>
                <a:latin typeface="Chiller" pitchFamily="82" charset="0"/>
              </a:rPr>
              <a:t>THANK YOU…</a:t>
            </a:r>
            <a:endParaRPr lang="en-US" sz="7200" b="1" cap="all" dirty="0">
              <a:ln w="9000" cmpd="sng">
                <a:solidFill>
                  <a:srgbClr val="8064A2">
                    <a:shade val="50000"/>
                    <a:satMod val="120000"/>
                  </a:srgbClr>
                </a:solidFill>
                <a:prstDash val="solid"/>
              </a:ln>
              <a:solidFill>
                <a:srgbClr val="FF00FF"/>
              </a:solidFill>
              <a:effectLst>
                <a:reflection blurRad="12700" stA="28000" endPos="45000" dist="1000" dir="5400000" sy="-100000" algn="bl" rotWithShape="0"/>
              </a:effectLst>
              <a:latin typeface="Chiller" pitchFamily="82" charset="0"/>
            </a:endParaRPr>
          </a:p>
        </p:txBody>
      </p:sp>
    </p:spTree>
  </p:cSld>
  <p:clrMapOvr>
    <a:masterClrMapping/>
  </p:clrMapOvr>
  <p:transition>
    <p:strips dir="ru"/>
    <p:sndAc>
      <p:stSnd>
        <p:snd r:embed="rId2" name="wind.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258</TotalTime>
  <Words>359</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Nithun</dc:creator>
  <cp:lastModifiedBy>Nithun</cp:lastModifiedBy>
  <cp:revision>19</cp:revision>
  <dcterms:created xsi:type="dcterms:W3CDTF">2012-04-02T15:16:18Z</dcterms:created>
  <dcterms:modified xsi:type="dcterms:W3CDTF">2012-04-03T02:58:45Z</dcterms:modified>
</cp:coreProperties>
</file>