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14"/>
  </p:notesMasterIdLst>
  <p:sldIdLst>
    <p:sldId id="256" r:id="rId2"/>
    <p:sldId id="263" r:id="rId3"/>
    <p:sldId id="257" r:id="rId4"/>
    <p:sldId id="260" r:id="rId5"/>
    <p:sldId id="261" r:id="rId6"/>
    <p:sldId id="262" r:id="rId7"/>
    <p:sldId id="264" r:id="rId8"/>
    <p:sldId id="265" r:id="rId9"/>
    <p:sldId id="266" r:id="rId10"/>
    <p:sldId id="267" r:id="rId11"/>
    <p:sldId id="259"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2" d="100"/>
          <a:sy n="62" d="100"/>
        </p:scale>
        <p:origin x="-81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857524-79CF-48EC-B95A-84DF8B772AA6}" type="datetimeFigureOut">
              <a:rPr lang="en-US" smtClean="0"/>
              <a:pPr/>
              <a:t>4/2/2012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F4576B-B171-4985-9F54-725337E291C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F4576B-B171-4985-9F54-725337E291C2}" type="slidenum">
              <a:rPr lang="en-US" smtClean="0"/>
              <a:pPr/>
              <a:t>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FCC3C10D-C6C6-42E3-BD40-8BC6E38F5610}"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C3C10D-C6C6-42E3-BD40-8BC6E38F561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C3C10D-C6C6-42E3-BD40-8BC6E38F561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C3C10D-C6C6-42E3-BD40-8BC6E38F561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C3C10D-C6C6-42E3-BD40-8BC6E38F5610}"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CC3C10D-C6C6-42E3-BD40-8BC6E38F561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FCC3C10D-C6C6-42E3-BD40-8BC6E38F5610}"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FCC3C10D-C6C6-42E3-BD40-8BC6E38F561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FCC3C10D-C6C6-42E3-BD40-8BC6E38F561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5686D01-C737-455E-A9AD-2633DD5CFE83}" type="datetimeFigureOut">
              <a:rPr lang="en-US" smtClean="0"/>
              <a:pPr/>
              <a:t>4/2/2012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CC3C10D-C6C6-42E3-BD40-8BC6E38F561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F5686D01-C737-455E-A9AD-2633DD5CFE83}" type="datetimeFigureOut">
              <a:rPr lang="en-US" smtClean="0"/>
              <a:pPr/>
              <a:t>4/2/2012</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FCC3C10D-C6C6-42E3-BD40-8BC6E38F561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F5686D01-C737-455E-A9AD-2633DD5CFE83}" type="datetimeFigureOut">
              <a:rPr lang="en-US" smtClean="0"/>
              <a:pPr/>
              <a:t>4/2/2012</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FCC3C10D-C6C6-42E3-BD40-8BC6E38F5610}"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flipV="1">
            <a:off x="0" y="0"/>
            <a:ext cx="8229600" cy="228600"/>
          </a:xfrm>
        </p:spPr>
        <p:txBody>
          <a:bodyPr>
            <a:normAutofit fontScale="90000"/>
          </a:bodyPr>
          <a:lstStyle/>
          <a:p>
            <a:r>
              <a:rPr lang="en-US" dirty="0" smtClean="0">
                <a:solidFill>
                  <a:srgbClr val="FF0000"/>
                </a:solidFill>
              </a:rPr>
              <a:t> </a:t>
            </a:r>
            <a:endParaRPr lang="en-US" dirty="0">
              <a:solidFill>
                <a:srgbClr val="FF0000"/>
              </a:solidFill>
            </a:endParaRPr>
          </a:p>
        </p:txBody>
      </p:sp>
      <p:sp>
        <p:nvSpPr>
          <p:cNvPr id="11" name="Rectangle 10"/>
          <p:cNvSpPr/>
          <p:nvPr/>
        </p:nvSpPr>
        <p:spPr>
          <a:xfrm>
            <a:off x="2131042" y="2967335"/>
            <a:ext cx="3583957" cy="584775"/>
          </a:xfrm>
          <a:prstGeom prst="rect">
            <a:avLst/>
          </a:prstGeom>
          <a:noFill/>
        </p:spPr>
        <p:txBody>
          <a:bodyPr wrap="square" lIns="91440" tIns="45720" rIns="91440" bIns="45720">
            <a:spAutoFit/>
          </a:bodyPr>
          <a:lstStyle/>
          <a:p>
            <a:pPr algn="ct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9" name="Picture 8" descr="step3.jpg"/>
          <p:cNvPicPr>
            <a:picLocks noChangeAspect="1"/>
          </p:cNvPicPr>
          <p:nvPr/>
        </p:nvPicPr>
        <p:blipFill>
          <a:blip r:embed="rId2"/>
          <a:stretch>
            <a:fillRect/>
          </a:stretch>
        </p:blipFill>
        <p:spPr>
          <a:xfrm>
            <a:off x="0" y="0"/>
            <a:ext cx="9144000" cy="6629400"/>
          </a:xfrm>
          <a:prstGeom prst="rect">
            <a:avLst/>
          </a:prstGeom>
        </p:spPr>
      </p:pic>
      <p:sp>
        <p:nvSpPr>
          <p:cNvPr id="13" name="TextBox 12"/>
          <p:cNvSpPr txBox="1"/>
          <p:nvPr/>
        </p:nvSpPr>
        <p:spPr>
          <a:xfrm>
            <a:off x="6477000" y="4876800"/>
            <a:ext cx="2286000" cy="1384995"/>
          </a:xfrm>
          <a:prstGeom prst="rect">
            <a:avLst/>
          </a:prstGeom>
          <a:noFill/>
        </p:spPr>
        <p:txBody>
          <a:bodyPr wrap="square" rtlCol="0">
            <a:spAutoFit/>
          </a:bodyPr>
          <a:lstStyle/>
          <a:p>
            <a:r>
              <a:rPr lang="en-US" sz="2800" b="1" dirty="0" smtClean="0">
                <a:solidFill>
                  <a:schemeClr val="tx2">
                    <a:lumMod val="25000"/>
                  </a:schemeClr>
                </a:solidFill>
              </a:rPr>
              <a:t>ROSHITH KV </a:t>
            </a:r>
          </a:p>
          <a:p>
            <a:r>
              <a:rPr lang="en-US" sz="2800" b="1" dirty="0" smtClean="0">
                <a:solidFill>
                  <a:schemeClr val="tx2">
                    <a:lumMod val="25000"/>
                  </a:schemeClr>
                </a:solidFill>
              </a:rPr>
              <a:t>S4 ME </a:t>
            </a:r>
          </a:p>
          <a:p>
            <a:r>
              <a:rPr lang="en-US" sz="2800" b="1" dirty="0" smtClean="0">
                <a:solidFill>
                  <a:schemeClr val="tx2">
                    <a:lumMod val="25000"/>
                  </a:schemeClr>
                </a:solidFill>
              </a:rPr>
              <a:t>R.N 48</a:t>
            </a:r>
            <a:endParaRPr lang="en-US" sz="2800" b="1" dirty="0">
              <a:solidFill>
                <a:schemeClr val="tx2">
                  <a:lumMod val="25000"/>
                </a:schemeClr>
              </a:solidFill>
            </a:endParaRPr>
          </a:p>
        </p:txBody>
      </p:sp>
      <p:sp>
        <p:nvSpPr>
          <p:cNvPr id="15" name="Rectangle 14"/>
          <p:cNvSpPr/>
          <p:nvPr/>
        </p:nvSpPr>
        <p:spPr>
          <a:xfrm>
            <a:off x="228600" y="2743200"/>
            <a:ext cx="8653828" cy="1446550"/>
          </a:xfrm>
          <a:prstGeom prst="rect">
            <a:avLst/>
          </a:prstGeom>
          <a:noFill/>
        </p:spPr>
        <p:txBody>
          <a:bodyPr wrap="square" lIns="91440" tIns="45720" rIns="91440" bIns="45720">
            <a:spAutoFit/>
          </a:bodyPr>
          <a:lstStyle/>
          <a:p>
            <a:pPr algn="ctr"/>
            <a:r>
              <a:rPr lang="en-US" sz="4400" b="1" dirty="0" smtClean="0">
                <a:ln w="1905"/>
                <a:solidFill>
                  <a:srgbClr val="00B050"/>
                </a:solidFill>
                <a:effectLst>
                  <a:innerShdw blurRad="69850" dist="43180" dir="5400000">
                    <a:srgbClr val="000000">
                      <a:alpha val="65000"/>
                    </a:srgbClr>
                  </a:innerShdw>
                </a:effectLst>
              </a:rPr>
              <a:t>FABRICATION&amp;PROCESSING OF CLAY PODUCTS</a:t>
            </a:r>
            <a:endParaRPr lang="en-US" sz="4400" b="1" cap="none" spc="0" dirty="0">
              <a:ln w="1905"/>
              <a:solidFill>
                <a:srgbClr val="00B050"/>
              </a:solidFill>
              <a:effectLst>
                <a:innerShdw blurRad="69850" dist="43180" dir="5400000">
                  <a:srgbClr val="000000">
                    <a:alpha val="65000"/>
                  </a:srgbClr>
                </a:innerShdw>
              </a:effectLst>
            </a:endParaRPr>
          </a:p>
        </p:txBody>
      </p:sp>
      <p:sp>
        <p:nvSpPr>
          <p:cNvPr id="16" name="Rectangle 15"/>
          <p:cNvSpPr/>
          <p:nvPr/>
        </p:nvSpPr>
        <p:spPr>
          <a:xfrm>
            <a:off x="228600" y="304800"/>
            <a:ext cx="8915400" cy="2308324"/>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7200" b="1" spc="50" dirty="0" smtClean="0">
                <a:ln w="11430"/>
                <a:solidFill>
                  <a:srgbClr val="FF0000"/>
                </a:solidFill>
                <a:effectLst>
                  <a:outerShdw blurRad="76200" dist="50800" dir="5400000" algn="tl" rotWithShape="0">
                    <a:srgbClr val="000000">
                      <a:alpha val="65000"/>
                    </a:srgbClr>
                  </a:outerShdw>
                </a:effectLst>
              </a:rPr>
              <a:t>MANUFACTURING PROCESSES </a:t>
            </a:r>
            <a:endParaRPr lang="en-US" sz="7200" b="1" cap="none" spc="50" dirty="0">
              <a:ln w="11430"/>
              <a:solidFill>
                <a:srgbClr val="FF0000"/>
              </a:solidFill>
              <a:effectLst>
                <a:outerShdw blurRad="76200" dist="50800" dir="5400000" algn="tl" rotWithShape="0">
                  <a:srgbClr val="000000">
                    <a:alpha val="65000"/>
                  </a:srgbClr>
                </a:outerShdw>
              </a:effectLs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lt">
                                    <p:tmPct val="0"/>
                                  </p:iterate>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2000"/>
                                        <p:tgtEl>
                                          <p:spTgt spid="16">
                                            <p:txEl>
                                              <p:pRg st="0" end="0"/>
                                            </p:txEl>
                                          </p:spTgt>
                                        </p:tgtEl>
                                      </p:cBhvr>
                                    </p:animEffect>
                                    <p:anim calcmode="lin" valueType="num">
                                      <p:cBhvr>
                                        <p:cTn id="8" dur="2000" fill="hold"/>
                                        <p:tgtEl>
                                          <p:spTgt spid="16">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16">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to="" calcmode="lin" valueType="num">
                                      <p:cBhvr>
                                        <p:cTn id="15" dur="1" fill="hold"/>
                                        <p:tgtEl>
                                          <p:spTgt spid="15">
                                            <p:txEl>
                                              <p:pRg st="0" end="0"/>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 calcmode="lin" valueType="num">
                                      <p:cBhvr>
                                        <p:cTn id="22" dur="500" fill="hold"/>
                                        <p:tgtEl>
                                          <p:spTgt spid="13"/>
                                        </p:tgtEl>
                                        <p:attrNameLst>
                                          <p:attrName>style.rotation</p:attrName>
                                        </p:attrNameLst>
                                      </p:cBhvr>
                                      <p:tavLst>
                                        <p:tav tm="0">
                                          <p:val>
                                            <p:fltVal val="360"/>
                                          </p:val>
                                        </p:tav>
                                        <p:tav tm="100000">
                                          <p:val>
                                            <p:fltVal val="0"/>
                                          </p:val>
                                        </p:tav>
                                      </p:tavLst>
                                    </p:anim>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3352800" cy="584775"/>
          </a:xfrm>
          <a:prstGeom prst="rect">
            <a:avLst/>
          </a:prstGeom>
          <a:noFill/>
        </p:spPr>
        <p:txBody>
          <a:bodyPr wrap="square" rtlCol="0">
            <a:spAutoFit/>
          </a:bodyPr>
          <a:lstStyle/>
          <a:p>
            <a:r>
              <a:rPr lang="en-US" sz="3200" dirty="0" smtClean="0"/>
              <a:t>Firing or sintering </a:t>
            </a:r>
            <a:endParaRPr lang="en-US" sz="3200" dirty="0"/>
          </a:p>
        </p:txBody>
      </p:sp>
      <p:sp>
        <p:nvSpPr>
          <p:cNvPr id="3" name="TextBox 2"/>
          <p:cNvSpPr txBox="1"/>
          <p:nvPr/>
        </p:nvSpPr>
        <p:spPr>
          <a:xfrm>
            <a:off x="0" y="914400"/>
            <a:ext cx="7239000" cy="369332"/>
          </a:xfrm>
          <a:prstGeom prst="rect">
            <a:avLst/>
          </a:prstGeom>
          <a:noFill/>
        </p:spPr>
        <p:txBody>
          <a:bodyPr wrap="square" rtlCol="0">
            <a:spAutoFit/>
          </a:bodyPr>
          <a:lstStyle/>
          <a:p>
            <a:r>
              <a:rPr lang="en-US" dirty="0" smtClean="0"/>
              <a:t>To get the desired strength of the product  ,its fired or sintered</a:t>
            </a:r>
            <a:endParaRPr lang="en-US" dirty="0"/>
          </a:p>
        </p:txBody>
      </p:sp>
      <p:sp>
        <p:nvSpPr>
          <p:cNvPr id="4" name="TextBox 3"/>
          <p:cNvSpPr txBox="1"/>
          <p:nvPr/>
        </p:nvSpPr>
        <p:spPr>
          <a:xfrm>
            <a:off x="0" y="1676400"/>
            <a:ext cx="7924800" cy="646331"/>
          </a:xfrm>
          <a:prstGeom prst="rect">
            <a:avLst/>
          </a:prstGeom>
          <a:noFill/>
        </p:spPr>
        <p:txBody>
          <a:bodyPr wrap="square" rtlCol="0">
            <a:spAutoFit/>
          </a:bodyPr>
          <a:lstStyle/>
          <a:p>
            <a:r>
              <a:rPr lang="en-US" dirty="0" smtClean="0"/>
              <a:t>However , before it is fired or sintered ,it should undergo , a drying process  by holding at  room  temperature and by low temperature heating</a:t>
            </a:r>
            <a:endParaRPr lang="en-US" dirty="0"/>
          </a:p>
        </p:txBody>
      </p:sp>
      <p:sp>
        <p:nvSpPr>
          <p:cNvPr id="6" name="TextBox 5"/>
          <p:cNvSpPr txBox="1"/>
          <p:nvPr/>
        </p:nvSpPr>
        <p:spPr>
          <a:xfrm>
            <a:off x="0" y="2895600"/>
            <a:ext cx="7924800" cy="646331"/>
          </a:xfrm>
          <a:prstGeom prst="rect">
            <a:avLst/>
          </a:prstGeom>
          <a:noFill/>
        </p:spPr>
        <p:txBody>
          <a:bodyPr wrap="square" rtlCol="0">
            <a:spAutoFit/>
          </a:bodyPr>
          <a:lstStyle/>
          <a:p>
            <a:r>
              <a:rPr lang="en-US" dirty="0" smtClean="0"/>
              <a:t>This is done to drive away any moisture of organic  carrier ,there by  minimizing the  stress, distortion and cracking  during the firing process</a:t>
            </a:r>
            <a:endParaRPr lang="en-US" dirty="0"/>
          </a:p>
        </p:txBody>
      </p:sp>
      <p:sp>
        <p:nvSpPr>
          <p:cNvPr id="7" name="TextBox 6"/>
          <p:cNvSpPr txBox="1"/>
          <p:nvPr/>
        </p:nvSpPr>
        <p:spPr>
          <a:xfrm>
            <a:off x="0" y="4114800"/>
            <a:ext cx="7467600" cy="923330"/>
          </a:xfrm>
          <a:prstGeom prst="rect">
            <a:avLst/>
          </a:prstGeom>
          <a:noFill/>
        </p:spPr>
        <p:txBody>
          <a:bodyPr wrap="square" rtlCol="0">
            <a:spAutoFit/>
          </a:bodyPr>
          <a:lstStyle/>
          <a:p>
            <a:r>
              <a:rPr lang="en-US" dirty="0" smtClean="0"/>
              <a:t>Then the compact is  fired or sintered to obtain the desired level of strength, the firing process (slow heating and cooling) may take day or even weeks.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2000"/>
                                        <p:tgtEl>
                                          <p:spTgt spid="4"/>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amond(in)">
                                      <p:cBhvr>
                                        <p:cTn id="18" dur="2000"/>
                                        <p:tgtEl>
                                          <p:spTgt spid="6"/>
                                        </p:tgtEl>
                                      </p:cBhvr>
                                    </p:animEffect>
                                  </p:childTnLst>
                                </p:cTn>
                              </p:par>
                              <p:par>
                                <p:cTn id="19" presetID="8" presetClass="entr" presetSubtype="16"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amond(in)">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533400"/>
            <a:ext cx="7848600" cy="646331"/>
          </a:xfrm>
          <a:prstGeom prst="rect">
            <a:avLst/>
          </a:prstGeom>
          <a:noFill/>
        </p:spPr>
        <p:txBody>
          <a:bodyPr wrap="square" rtlCol="0">
            <a:spAutoFit/>
          </a:bodyPr>
          <a:lstStyle/>
          <a:p>
            <a:r>
              <a:rPr lang="en-US" b="1" dirty="0" smtClean="0"/>
              <a:t>Heat resistant applications include: pyrometer tube, burner tips, and radiant heater supports.</a:t>
            </a:r>
            <a:endParaRPr lang="en-US" b="1" dirty="0"/>
          </a:p>
        </p:txBody>
      </p:sp>
      <p:sp>
        <p:nvSpPr>
          <p:cNvPr id="5" name="TextBox 4"/>
          <p:cNvSpPr txBox="1"/>
          <p:nvPr/>
        </p:nvSpPr>
        <p:spPr>
          <a:xfrm>
            <a:off x="457200" y="1676400"/>
            <a:ext cx="7696200" cy="3939540"/>
          </a:xfrm>
          <a:prstGeom prst="rect">
            <a:avLst/>
          </a:prstGeom>
          <a:noFill/>
        </p:spPr>
        <p:txBody>
          <a:bodyPr wrap="square" rtlCol="0">
            <a:spAutoFit/>
          </a:bodyPr>
          <a:lstStyle/>
          <a:p>
            <a:pPr marL="342900" indent="-342900">
              <a:buAutoNum type="alphaLcParenBoth"/>
            </a:pPr>
            <a:r>
              <a:rPr lang="en-US" b="1" dirty="0" smtClean="0"/>
              <a:t>Earthenware</a:t>
            </a:r>
            <a:r>
              <a:rPr lang="en-US" dirty="0" smtClean="0"/>
              <a:t>: apparent  porosity  is usually 6to 8% and may exceed  15%. Firing range is  800  to 950   c and may exceed 1000    c .typical applications are :porous drainage pipes, ceramic filter, wall tiles and bricks.</a:t>
            </a:r>
            <a:endParaRPr lang="en-US" sz="1600" dirty="0" smtClean="0">
              <a:solidFill>
                <a:schemeClr val="tx1">
                  <a:lumMod val="95000"/>
                </a:schemeClr>
              </a:solidFill>
            </a:endParaRPr>
          </a:p>
          <a:p>
            <a:pPr marL="342900" indent="-342900"/>
            <a:endParaRPr lang="en-US" sz="1600" dirty="0" smtClean="0">
              <a:solidFill>
                <a:schemeClr val="tx1">
                  <a:lumMod val="95000"/>
                </a:schemeClr>
              </a:solidFill>
            </a:endParaRPr>
          </a:p>
          <a:p>
            <a:pPr marL="342900" indent="-342900"/>
            <a:r>
              <a:rPr lang="en-US" sz="1600" dirty="0" smtClean="0">
                <a:solidFill>
                  <a:schemeClr val="tx1">
                    <a:lumMod val="95000"/>
                  </a:schemeClr>
                </a:solidFill>
              </a:rPr>
              <a:t>(b)  </a:t>
            </a:r>
            <a:r>
              <a:rPr lang="en-US" b="1" dirty="0" smtClean="0">
                <a:solidFill>
                  <a:schemeClr val="tx1">
                    <a:lumMod val="95000"/>
                  </a:schemeClr>
                </a:solidFill>
              </a:rPr>
              <a:t>Fine china :</a:t>
            </a:r>
            <a:r>
              <a:rPr lang="en-US" dirty="0" smtClean="0">
                <a:solidFill>
                  <a:schemeClr val="tx1">
                    <a:lumMod val="95000"/>
                  </a:schemeClr>
                </a:solidFill>
              </a:rPr>
              <a:t>apparent porosity is usually  less than 1%.Firing range is 1100 to 1200  c .topical product application :tableware.</a:t>
            </a:r>
          </a:p>
          <a:p>
            <a:pPr marL="342900" indent="-342900"/>
            <a:endParaRPr lang="en-US" dirty="0" smtClean="0">
              <a:solidFill>
                <a:schemeClr val="tx1">
                  <a:lumMod val="95000"/>
                </a:schemeClr>
              </a:solidFill>
            </a:endParaRPr>
          </a:p>
          <a:p>
            <a:pPr marL="342900" indent="-342900"/>
            <a:r>
              <a:rPr lang="en-US" dirty="0" smtClean="0">
                <a:solidFill>
                  <a:schemeClr val="tx1">
                    <a:lumMod val="95000"/>
                  </a:schemeClr>
                </a:solidFill>
              </a:rPr>
              <a:t>(c) </a:t>
            </a:r>
            <a:r>
              <a:rPr lang="en-US" b="1" dirty="0" smtClean="0">
                <a:solidFill>
                  <a:schemeClr val="tx1">
                    <a:lumMod val="95000"/>
                  </a:schemeClr>
                </a:solidFill>
              </a:rPr>
              <a:t>Stoneware: </a:t>
            </a:r>
            <a:r>
              <a:rPr lang="en-US" dirty="0" smtClean="0">
                <a:solidFill>
                  <a:schemeClr val="tx1">
                    <a:lumMod val="95000"/>
                  </a:schemeClr>
                </a:solidFill>
              </a:rPr>
              <a:t>apparent porosity is less than 3%  .it is usually 1 to 2% .firing temperature is above 1250   c.Typical applications are: glazed pipes, roofing tiles and tableware.</a:t>
            </a:r>
          </a:p>
          <a:p>
            <a:pPr marL="342900" indent="-342900"/>
            <a:endParaRPr lang="en-US" dirty="0" smtClean="0">
              <a:solidFill>
                <a:schemeClr val="tx1">
                  <a:lumMod val="95000"/>
                </a:schemeClr>
              </a:solidFill>
            </a:endParaRPr>
          </a:p>
          <a:p>
            <a:pPr marL="342900" indent="-342900"/>
            <a:r>
              <a:rPr lang="en-US" dirty="0" smtClean="0">
                <a:solidFill>
                  <a:schemeClr val="tx1">
                    <a:lumMod val="95000"/>
                  </a:schemeClr>
                </a:solidFill>
              </a:rPr>
              <a:t>(d)  </a:t>
            </a:r>
            <a:r>
              <a:rPr lang="en-US" b="1" dirty="0" smtClean="0">
                <a:solidFill>
                  <a:schemeClr val="tx1">
                    <a:lumMod val="95000"/>
                  </a:schemeClr>
                </a:solidFill>
              </a:rPr>
              <a:t>Porcelain:  </a:t>
            </a:r>
            <a:r>
              <a:rPr lang="en-US" dirty="0" smtClean="0">
                <a:solidFill>
                  <a:schemeClr val="tx1">
                    <a:lumMod val="95000"/>
                  </a:schemeClr>
                </a:solidFill>
              </a:rPr>
              <a:t>Apparent porosity is less than 1% and is  usually zero. Firing temperature  is 1300 to 1450   c.Typical applications : Fine tableware, scientific equipment and spark plug insulators for automobiles. </a:t>
            </a:r>
            <a:endParaRPr lang="en-US" dirty="0" smtClean="0"/>
          </a:p>
        </p:txBody>
      </p:sp>
      <p:sp>
        <p:nvSpPr>
          <p:cNvPr id="8" name="Oval 7"/>
          <p:cNvSpPr/>
          <p:nvPr/>
        </p:nvSpPr>
        <p:spPr>
          <a:xfrm>
            <a:off x="3352800" y="2057400"/>
            <a:ext cx="76200" cy="76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5715000" y="2057400"/>
            <a:ext cx="45719" cy="76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3429000" y="3962400"/>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1371600" y="3124200"/>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3581400" y="5029200"/>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ox(in)">
                                      <p:cBhvr>
                                        <p:cTn id="15" dur="500"/>
                                        <p:tgtEl>
                                          <p:spTgt spid="8"/>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ox(in)">
                                      <p:cBhvr>
                                        <p:cTn id="18" dur="500"/>
                                        <p:tgtEl>
                                          <p:spTgt spid="9"/>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ox(in)">
                                      <p:cBhvr>
                                        <p:cTn id="21" dur="500"/>
                                        <p:tgtEl>
                                          <p:spTgt spid="12"/>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ox(in)">
                                      <p:cBhvr>
                                        <p:cTn id="24" dur="500"/>
                                        <p:tgtEl>
                                          <p:spTgt spid="13"/>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ox(in)">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animBg="1"/>
      <p:bldP spid="9" grpId="0" animBg="1"/>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9800" y="2590800"/>
            <a:ext cx="4600427" cy="132343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0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Thank You</a:t>
            </a:r>
            <a:endParaRPr lang="en-US" sz="80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1"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0"/>
            <a:ext cx="348845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CERAMICS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609600" y="1066800"/>
            <a:ext cx="8305800" cy="646331"/>
          </a:xfrm>
          <a:prstGeom prst="rect">
            <a:avLst/>
          </a:prstGeom>
          <a:noFill/>
        </p:spPr>
        <p:txBody>
          <a:bodyPr wrap="square" rtlCol="0">
            <a:spAutoFit/>
          </a:bodyPr>
          <a:lstStyle/>
          <a:p>
            <a:r>
              <a:rPr lang="en-US" dirty="0" smtClean="0"/>
              <a:t>The word ceramics is derived from the Greek word  ‘keramos’ which means potter’s earth or clay.  </a:t>
            </a:r>
            <a:endParaRPr lang="en-US" dirty="0"/>
          </a:p>
        </p:txBody>
      </p:sp>
      <p:sp>
        <p:nvSpPr>
          <p:cNvPr id="4" name="TextBox 3"/>
          <p:cNvSpPr txBox="1"/>
          <p:nvPr/>
        </p:nvSpPr>
        <p:spPr>
          <a:xfrm>
            <a:off x="609600" y="1905000"/>
            <a:ext cx="8382000" cy="646331"/>
          </a:xfrm>
          <a:prstGeom prst="rect">
            <a:avLst/>
          </a:prstGeom>
          <a:noFill/>
        </p:spPr>
        <p:txBody>
          <a:bodyPr wrap="square" rtlCol="0">
            <a:spAutoFit/>
          </a:bodyPr>
          <a:lstStyle/>
          <a:p>
            <a:r>
              <a:rPr lang="en-US" dirty="0" smtClean="0"/>
              <a:t>The  ceramic may be considered as material made from naturally occurring clay or earth.</a:t>
            </a:r>
            <a:endParaRPr lang="en-US" dirty="0"/>
          </a:p>
        </p:txBody>
      </p:sp>
      <p:sp>
        <p:nvSpPr>
          <p:cNvPr id="6" name="TextBox 5"/>
          <p:cNvSpPr txBox="1"/>
          <p:nvPr/>
        </p:nvSpPr>
        <p:spPr>
          <a:xfrm>
            <a:off x="609600" y="2667000"/>
            <a:ext cx="8229600" cy="646331"/>
          </a:xfrm>
          <a:prstGeom prst="rect">
            <a:avLst/>
          </a:prstGeom>
          <a:noFill/>
        </p:spPr>
        <p:txBody>
          <a:bodyPr wrap="square" rtlCol="0">
            <a:spAutoFit/>
          </a:bodyPr>
          <a:lstStyle/>
          <a:p>
            <a:r>
              <a:rPr lang="en-US" dirty="0" smtClean="0"/>
              <a:t>In modern applications , a broader  definition regards  ceramics as  everything that is  not  a metal  or organic material .</a:t>
            </a:r>
            <a:endParaRPr lang="en-US" dirty="0"/>
          </a:p>
        </p:txBody>
      </p:sp>
      <p:sp>
        <p:nvSpPr>
          <p:cNvPr id="7" name="TextBox 6"/>
          <p:cNvSpPr txBox="1"/>
          <p:nvPr/>
        </p:nvSpPr>
        <p:spPr>
          <a:xfrm>
            <a:off x="685800" y="3657600"/>
            <a:ext cx="7696200" cy="369332"/>
          </a:xfrm>
          <a:prstGeom prst="rect">
            <a:avLst/>
          </a:prstGeom>
          <a:noFill/>
        </p:spPr>
        <p:txBody>
          <a:bodyPr wrap="square" rtlCol="0">
            <a:spAutoFit/>
          </a:bodyPr>
          <a:lstStyle/>
          <a:p>
            <a:r>
              <a:rPr lang="en-US" b="1" dirty="0" smtClean="0"/>
              <a:t>Ceramics may be classified as  natural or manufactured</a:t>
            </a:r>
            <a:endParaRPr lang="en-US" b="1" dirty="0"/>
          </a:p>
        </p:txBody>
      </p:sp>
      <p:sp>
        <p:nvSpPr>
          <p:cNvPr id="8" name="TextBox 7"/>
          <p:cNvSpPr txBox="1"/>
          <p:nvPr/>
        </p:nvSpPr>
        <p:spPr>
          <a:xfrm>
            <a:off x="609600" y="4191000"/>
            <a:ext cx="7315200" cy="1138773"/>
          </a:xfrm>
          <a:prstGeom prst="rect">
            <a:avLst/>
          </a:prstGeom>
          <a:noFill/>
        </p:spPr>
        <p:txBody>
          <a:bodyPr wrap="square" rtlCol="0">
            <a:spAutoFit/>
          </a:bodyPr>
          <a:lstStyle/>
          <a:p>
            <a:pPr marL="342900" indent="-342900">
              <a:buAutoNum type="alphaLcParenBoth"/>
            </a:pPr>
            <a:r>
              <a:rPr lang="en-US" dirty="0" smtClean="0"/>
              <a:t>Natural ceramics</a:t>
            </a:r>
          </a:p>
          <a:p>
            <a:pPr marL="342900" indent="-342900"/>
            <a:r>
              <a:rPr lang="en-US" dirty="0" smtClean="0"/>
              <a:t>         The</a:t>
            </a:r>
            <a:r>
              <a:rPr lang="en-US" sz="3200" dirty="0" smtClean="0"/>
              <a:t> </a:t>
            </a:r>
            <a:r>
              <a:rPr lang="en-US" dirty="0" smtClean="0"/>
              <a:t>most frequently used ,naturally  occurring ceramics are silica ,    silicates and  </a:t>
            </a:r>
            <a:r>
              <a:rPr lang="en-US" b="1" dirty="0" smtClean="0">
                <a:solidFill>
                  <a:srgbClr val="FF0000"/>
                </a:solidFill>
              </a:rPr>
              <a:t>clay minerals </a:t>
            </a:r>
            <a:r>
              <a:rPr lang="en-US" dirty="0" smtClean="0"/>
              <a:t>.</a:t>
            </a:r>
            <a:endParaRPr lang="en-US" dirty="0"/>
          </a:p>
        </p:txBody>
      </p:sp>
      <p:sp>
        <p:nvSpPr>
          <p:cNvPr id="9" name="TextBox 8"/>
          <p:cNvSpPr txBox="1"/>
          <p:nvPr/>
        </p:nvSpPr>
        <p:spPr>
          <a:xfrm>
            <a:off x="609600" y="5410200"/>
            <a:ext cx="7696200" cy="923330"/>
          </a:xfrm>
          <a:prstGeom prst="rect">
            <a:avLst/>
          </a:prstGeom>
          <a:noFill/>
        </p:spPr>
        <p:txBody>
          <a:bodyPr wrap="square" rtlCol="0">
            <a:spAutoFit/>
          </a:bodyPr>
          <a:lstStyle/>
          <a:p>
            <a:r>
              <a:rPr lang="en-US" dirty="0" smtClean="0"/>
              <a:t>(b) Manufactured  ceramics </a:t>
            </a:r>
          </a:p>
          <a:p>
            <a:r>
              <a:rPr lang="en-US" dirty="0" smtClean="0"/>
              <a:t>Such ceramics  include sic ,Al2O3 ;Silicon Nitride, and many varieties of oxides ,carbides ,Nitrides, Borides and more complex ceramics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amond(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blinds(horizontal)">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box(in)">
                                      <p:cBhvr>
                                        <p:cTn id="32" dur="500"/>
                                        <p:tgtEl>
                                          <p:spTgt spid="8">
                                            <p:txEl>
                                              <p:pRg st="0" end="0"/>
                                            </p:txEl>
                                          </p:spTgt>
                                        </p:tgtEl>
                                      </p:cBhvr>
                                    </p:animEffect>
                                  </p:childTnLst>
                                </p:cTn>
                              </p:par>
                              <p:par>
                                <p:cTn id="33" presetID="4" presetClass="entr" presetSubtype="16" fill="hold" nodeType="with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box(in)">
                                      <p:cBhvr>
                                        <p:cTn id="35" dur="500"/>
                                        <p:tgtEl>
                                          <p:spTgt spid="8">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nodeType="click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box(in)">
                                      <p:cBhvr>
                                        <p:cTn id="40" dur="500"/>
                                        <p:tgtEl>
                                          <p:spTgt spid="9">
                                            <p:txEl>
                                              <p:pRg st="0" end="0"/>
                                            </p:txEl>
                                          </p:spTgt>
                                        </p:tgtEl>
                                      </p:cBhvr>
                                    </p:animEffect>
                                  </p:childTnLst>
                                </p:cTn>
                              </p:par>
                              <p:par>
                                <p:cTn id="41" presetID="4" presetClass="entr" presetSubtype="16" fill="hold"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box(in)">
                                      <p:cBhvr>
                                        <p:cTn id="4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81000" y="1143000"/>
            <a:ext cx="853242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Clay is defined as a natural, earthy, fine-grained material, largely of a group of crystalline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hydrous silicate minerals known as clay minerals</a:t>
            </a:r>
            <a:r>
              <a:rPr kumimoji="0" lang="en-US" b="0" i="0" u="none" strike="noStrike" cap="none" normalizeH="0" baseline="0" dirty="0" smtClean="0">
                <a:ln>
                  <a:noFill/>
                </a:ln>
                <a:solidFill>
                  <a:schemeClr val="tx1"/>
                </a:solidFill>
                <a:effectLst/>
                <a:latin typeface="Arial" pitchFamily="34" charset="0"/>
              </a:rPr>
              <a:t> </a:t>
            </a:r>
          </a:p>
        </p:txBody>
      </p:sp>
      <p:sp>
        <p:nvSpPr>
          <p:cNvPr id="5" name="Rectangle 4"/>
          <p:cNvSpPr/>
          <p:nvPr/>
        </p:nvSpPr>
        <p:spPr>
          <a:xfrm>
            <a:off x="2209800" y="0"/>
            <a:ext cx="3691715" cy="923330"/>
          </a:xfrm>
          <a:prstGeom prst="rect">
            <a:avLst/>
          </a:prstGeom>
          <a:noFill/>
        </p:spPr>
        <p:txBody>
          <a:bodyPr wrap="none" lIns="91440" tIns="45720" rIns="91440" bIns="45720">
            <a:spAutoFit/>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CLAY</a:t>
            </a: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PRODUCTS</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Notched Right Arrow 5"/>
          <p:cNvSpPr/>
          <p:nvPr/>
        </p:nvSpPr>
        <p:spPr>
          <a:xfrm>
            <a:off x="0" y="1295400"/>
            <a:ext cx="304799" cy="1524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6" name="Rectangle 2"/>
          <p:cNvSpPr>
            <a:spLocks noChangeArrowheads="1"/>
          </p:cNvSpPr>
          <p:nvPr/>
        </p:nvSpPr>
        <p:spPr bwMode="auto">
          <a:xfrm>
            <a:off x="370060" y="1981200"/>
            <a:ext cx="557354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Clay minerals are composed mainly of silica,alumina, and water, but they may also contain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appreciable quantities of iron, alkalies, and alkaline</a:t>
            </a:r>
            <a:r>
              <a:rPr kumimoji="0" lang="en-US"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earths.</a:t>
            </a:r>
            <a:r>
              <a:rPr kumimoji="0" lang="en-US" b="0" i="0" u="none" strike="noStrike" cap="none" normalizeH="0" baseline="0" dirty="0" smtClean="0">
                <a:ln>
                  <a:noFill/>
                </a:ln>
                <a:solidFill>
                  <a:schemeClr val="tx1"/>
                </a:solidFill>
                <a:effectLst/>
                <a:latin typeface="Arial" pitchFamily="34" charset="0"/>
              </a:rPr>
              <a:t> </a:t>
            </a:r>
          </a:p>
        </p:txBody>
      </p:sp>
      <p:sp>
        <p:nvSpPr>
          <p:cNvPr id="8" name="Notched Right Arrow 7"/>
          <p:cNvSpPr/>
          <p:nvPr/>
        </p:nvSpPr>
        <p:spPr>
          <a:xfrm>
            <a:off x="0" y="2133600"/>
            <a:ext cx="304799" cy="1524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8" name="Rectangle 4"/>
          <p:cNvSpPr>
            <a:spLocks noChangeArrowheads="1"/>
          </p:cNvSpPr>
          <p:nvPr/>
        </p:nvSpPr>
        <p:spPr bwMode="auto">
          <a:xfrm>
            <a:off x="381000" y="3276600"/>
            <a:ext cx="50292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Common clay is defined as a plastic clay or claylike material with a vitrification</a:t>
            </a:r>
            <a:endParaRPr kumimoji="0" lang="en-US" b="0" i="0" u="none" strike="noStrike" cap="none" normalizeH="0" baseline="0" dirty="0" smtClean="0">
              <a:ln>
                <a:noFill/>
              </a:ln>
              <a:solidFill>
                <a:schemeClr val="tx1"/>
              </a:solidFill>
              <a:effectLst/>
              <a:latin typeface="Arial" pitchFamily="34" charset="0"/>
            </a:endParaRPr>
          </a:p>
        </p:txBody>
      </p:sp>
      <p:sp>
        <p:nvSpPr>
          <p:cNvPr id="12" name="Notched Right Arrow 11"/>
          <p:cNvSpPr/>
          <p:nvPr/>
        </p:nvSpPr>
        <p:spPr>
          <a:xfrm>
            <a:off x="0" y="3429000"/>
            <a:ext cx="304799" cy="1524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pottery-2.jpg"/>
          <p:cNvPicPr>
            <a:picLocks noChangeAspect="1"/>
          </p:cNvPicPr>
          <p:nvPr/>
        </p:nvPicPr>
        <p:blipFill>
          <a:blip r:embed="rId3"/>
          <a:stretch>
            <a:fillRect/>
          </a:stretch>
        </p:blipFill>
        <p:spPr>
          <a:xfrm>
            <a:off x="5867400" y="1447800"/>
            <a:ext cx="3276600" cy="5181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25"/>
                                        </p:tgtEl>
                                        <p:attrNameLst>
                                          <p:attrName>style.visibility</p:attrName>
                                        </p:attrNameLst>
                                      </p:cBhvr>
                                      <p:to>
                                        <p:strVal val="visible"/>
                                      </p:to>
                                    </p:set>
                                    <p:animEffect transition="in" filter="box(in)">
                                      <p:cBhvr>
                                        <p:cTn id="12" dur="500"/>
                                        <p:tgtEl>
                                          <p:spTgt spid="102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checkerboard(across)">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028"/>
                                        </p:tgtEl>
                                        <p:attrNameLst>
                                          <p:attrName>style.visibility</p:attrName>
                                        </p:attrNameLst>
                                      </p:cBhvr>
                                      <p:to>
                                        <p:strVal val="visible"/>
                                      </p:to>
                                    </p:set>
                                    <p:anim calcmode="lin" valueType="num">
                                      <p:cBhvr additive="base">
                                        <p:cTn id="22" dur="500" fill="hold"/>
                                        <p:tgtEl>
                                          <p:spTgt spid="1028"/>
                                        </p:tgtEl>
                                        <p:attrNameLst>
                                          <p:attrName>ppt_x</p:attrName>
                                        </p:attrNameLst>
                                      </p:cBhvr>
                                      <p:tavLst>
                                        <p:tav tm="0">
                                          <p:val>
                                            <p:strVal val="#ppt_x"/>
                                          </p:val>
                                        </p:tav>
                                        <p:tav tm="100000">
                                          <p:val>
                                            <p:strVal val="#ppt_x"/>
                                          </p:val>
                                        </p:tav>
                                      </p:tavLst>
                                    </p:anim>
                                    <p:anim calcmode="lin" valueType="num">
                                      <p:cBhvr additive="base">
                                        <p:cTn id="23"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5" grpId="0"/>
      <p:bldP spid="1026" grpId="0"/>
      <p:bldP spid="10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
            <a:ext cx="8686800" cy="5386090"/>
          </a:xfrm>
          <a:prstGeom prst="rect">
            <a:avLst/>
          </a:prstGeom>
        </p:spPr>
        <p:txBody>
          <a:bodyPr wrap="square">
            <a:spAutoFit/>
          </a:bodyPr>
          <a:lstStyle/>
          <a:p>
            <a:pPr lvl="0" fontAlgn="base">
              <a:spcBef>
                <a:spcPct val="0"/>
              </a:spcBef>
              <a:spcAft>
                <a:spcPct val="0"/>
              </a:spcAft>
            </a:pPr>
            <a:r>
              <a:rPr lang="en-US" sz="2000" dirty="0" smtClean="0">
                <a:latin typeface="Times New Roman" pitchFamily="18" charset="0"/>
                <a:ea typeface="Calibri" pitchFamily="34" charset="0"/>
                <a:cs typeface="Times New Roman" pitchFamily="18" charset="0"/>
              </a:rPr>
              <a:t>Clays are categorized into six groups , The categories are</a:t>
            </a:r>
            <a:endParaRPr lang="en-US" sz="2000" dirty="0" smtClean="0">
              <a:latin typeface="Arial" pitchFamily="34" charset="0"/>
            </a:endParaRPr>
          </a:p>
          <a:p>
            <a:pPr lvl="0" eaLnBrk="0" fontAlgn="base" hangingPunct="0">
              <a:spcBef>
                <a:spcPct val="0"/>
              </a:spcBef>
              <a:spcAft>
                <a:spcPct val="0"/>
              </a:spcAft>
            </a:pPr>
            <a:r>
              <a:rPr lang="en-US" dirty="0" smtClean="0">
                <a:latin typeface="Times New Roman" pitchFamily="18" charset="0"/>
                <a:ea typeface="Calibri" pitchFamily="34" charset="0"/>
                <a:cs typeface="Times New Roman" pitchFamily="18" charset="0"/>
              </a:rPr>
              <a:t>(1)Kaolin or china clay                                          (2)fuller</a:t>
            </a:r>
            <a:r>
              <a:rPr lang="en-US" dirty="0" smtClean="0">
                <a:latin typeface="Calibri"/>
                <a:ea typeface="Calibri" pitchFamily="34" charset="0"/>
                <a:cs typeface="Times New Roman" pitchFamily="18" charset="0"/>
              </a:rPr>
              <a:t>’</a:t>
            </a:r>
            <a:r>
              <a:rPr lang="en-US" dirty="0" smtClean="0">
                <a:latin typeface="Times New Roman" pitchFamily="18" charset="0"/>
                <a:ea typeface="Calibri" pitchFamily="34" charset="0"/>
                <a:cs typeface="Times New Roman" pitchFamily="18" charset="0"/>
              </a:rPr>
              <a:t>s earth</a:t>
            </a: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eaLnBrk="0" fontAlgn="base" hangingPunct="0">
              <a:spcBef>
                <a:spcPct val="0"/>
              </a:spcBef>
              <a:spcAft>
                <a:spcPct val="0"/>
              </a:spcAft>
            </a:pPr>
            <a:r>
              <a:rPr lang="en-US" dirty="0" smtClean="0">
                <a:latin typeface="Times New Roman" pitchFamily="18" charset="0"/>
                <a:ea typeface="Calibri" pitchFamily="34" charset="0"/>
                <a:cs typeface="Times New Roman" pitchFamily="18" charset="0"/>
              </a:rPr>
              <a:t>(3)ball clay                                                               (4)common clay  </a:t>
            </a: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a:p>
            <a:pPr eaLnBrk="0" fontAlgn="base" hangingPunct="0">
              <a:spcBef>
                <a:spcPct val="0"/>
              </a:spcBef>
              <a:spcAft>
                <a:spcPct val="0"/>
              </a:spcAft>
            </a:pPr>
            <a:r>
              <a:rPr lang="en-US" dirty="0" smtClean="0">
                <a:latin typeface="Times New Roman" pitchFamily="18" charset="0"/>
                <a:ea typeface="Calibri" pitchFamily="34" charset="0"/>
                <a:cs typeface="Times New Roman" pitchFamily="18" charset="0"/>
              </a:rPr>
              <a:t>(5) fire clay betonies                                                  (6)shale. </a:t>
            </a:r>
          </a:p>
          <a:p>
            <a:pPr lvl="0" eaLnBrk="0" fontAlgn="base" hangingPunct="0">
              <a:spcBef>
                <a:spcPct val="0"/>
              </a:spcBef>
              <a:spcAft>
                <a:spcPct val="0"/>
              </a:spcAft>
            </a:pPr>
            <a:endParaRPr lang="en-US" dirty="0" smtClean="0">
              <a:latin typeface="Times New Roman" pitchFamily="18" charset="0"/>
              <a:ea typeface="Calibri" pitchFamily="34" charset="0"/>
              <a:cs typeface="Times New Roman" pitchFamily="18" charset="0"/>
            </a:endParaRPr>
          </a:p>
        </p:txBody>
      </p:sp>
      <p:pic>
        <p:nvPicPr>
          <p:cNvPr id="5" name="Picture 4" descr="Calcined-Kaolin-Clay.jpg"/>
          <p:cNvPicPr>
            <a:picLocks noChangeAspect="1"/>
          </p:cNvPicPr>
          <p:nvPr/>
        </p:nvPicPr>
        <p:blipFill>
          <a:blip r:embed="rId2"/>
          <a:stretch>
            <a:fillRect/>
          </a:stretch>
        </p:blipFill>
        <p:spPr>
          <a:xfrm>
            <a:off x="609600" y="838200"/>
            <a:ext cx="3505200" cy="1696212"/>
          </a:xfrm>
          <a:prstGeom prst="rect">
            <a:avLst/>
          </a:prstGeom>
        </p:spPr>
      </p:pic>
      <p:pic>
        <p:nvPicPr>
          <p:cNvPr id="6" name="Picture 5" descr="ball-clay.jpg"/>
          <p:cNvPicPr>
            <a:picLocks noChangeAspect="1"/>
          </p:cNvPicPr>
          <p:nvPr/>
        </p:nvPicPr>
        <p:blipFill>
          <a:blip r:embed="rId3"/>
          <a:stretch>
            <a:fillRect/>
          </a:stretch>
        </p:blipFill>
        <p:spPr>
          <a:xfrm>
            <a:off x="609600" y="2971800"/>
            <a:ext cx="3505200" cy="1752600"/>
          </a:xfrm>
          <a:prstGeom prst="rect">
            <a:avLst/>
          </a:prstGeom>
        </p:spPr>
      </p:pic>
      <p:pic>
        <p:nvPicPr>
          <p:cNvPr id="7" name="Picture 6" descr="fire-clay.jpg"/>
          <p:cNvPicPr>
            <a:picLocks noChangeAspect="1"/>
          </p:cNvPicPr>
          <p:nvPr/>
        </p:nvPicPr>
        <p:blipFill>
          <a:blip r:embed="rId4"/>
          <a:stretch>
            <a:fillRect/>
          </a:stretch>
        </p:blipFill>
        <p:spPr>
          <a:xfrm>
            <a:off x="685800" y="5181600"/>
            <a:ext cx="3429000" cy="1447800"/>
          </a:xfrm>
          <a:prstGeom prst="rect">
            <a:avLst/>
          </a:prstGeom>
        </p:spPr>
      </p:pic>
      <p:pic>
        <p:nvPicPr>
          <p:cNvPr id="8" name="Picture 7" descr="NFP-COMMON-CLAY-BRICK-4332_image.jpg"/>
          <p:cNvPicPr>
            <a:picLocks noChangeAspect="1"/>
          </p:cNvPicPr>
          <p:nvPr/>
        </p:nvPicPr>
        <p:blipFill>
          <a:blip r:embed="rId5"/>
          <a:stretch>
            <a:fillRect/>
          </a:stretch>
        </p:blipFill>
        <p:spPr>
          <a:xfrm>
            <a:off x="5105400" y="3048000"/>
            <a:ext cx="3581400" cy="1752600"/>
          </a:xfrm>
          <a:prstGeom prst="rect">
            <a:avLst/>
          </a:prstGeom>
        </p:spPr>
      </p:pic>
      <p:pic>
        <p:nvPicPr>
          <p:cNvPr id="9" name="Picture 8" descr="multani-mitti-big.jpg"/>
          <p:cNvPicPr>
            <a:picLocks noChangeAspect="1"/>
          </p:cNvPicPr>
          <p:nvPr/>
        </p:nvPicPr>
        <p:blipFill>
          <a:blip r:embed="rId6"/>
          <a:stretch>
            <a:fillRect/>
          </a:stretch>
        </p:blipFill>
        <p:spPr>
          <a:xfrm>
            <a:off x="5029200" y="762000"/>
            <a:ext cx="3657600" cy="1776090"/>
          </a:xfrm>
          <a:prstGeom prst="rect">
            <a:avLst/>
          </a:prstGeom>
        </p:spPr>
      </p:pic>
      <p:pic>
        <p:nvPicPr>
          <p:cNvPr id="10" name="Picture 9" descr="RedShaleChipsHultonBridge.jpg"/>
          <p:cNvPicPr>
            <a:picLocks noChangeAspect="1"/>
          </p:cNvPicPr>
          <p:nvPr/>
        </p:nvPicPr>
        <p:blipFill>
          <a:blip r:embed="rId7"/>
          <a:stretch>
            <a:fillRect/>
          </a:stretch>
        </p:blipFill>
        <p:spPr>
          <a:xfrm>
            <a:off x="5181600" y="5137288"/>
            <a:ext cx="3581400" cy="15492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animEffect transition="in" filter="checkerboard(across)">
                                      <p:cBhvr>
                                        <p:cTn id="27" dur="500"/>
                                        <p:tgtEl>
                                          <p:spTgt spid="2">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checkerboard(across)">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ox(in)">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2">
                                            <p:txEl>
                                              <p:pRg st="17" end="17"/>
                                            </p:txEl>
                                          </p:spTgt>
                                        </p:tgtEl>
                                        <p:attrNameLst>
                                          <p:attrName>style.visibility</p:attrName>
                                        </p:attrNameLst>
                                      </p:cBhvr>
                                      <p:to>
                                        <p:strVal val="visible"/>
                                      </p:to>
                                    </p:set>
                                    <p:animEffect transition="in" filter="box(in)">
                                      <p:cBhvr>
                                        <p:cTn id="42" dur="500"/>
                                        <p:tgtEl>
                                          <p:spTgt spid="2">
                                            <p:txEl>
                                              <p:pRg st="17" end="1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checkerboard(across)">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box(in)">
                                      <p:cBhvr>
                                        <p:cTn id="5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828800"/>
            <a:ext cx="8534400" cy="707886"/>
          </a:xfrm>
          <a:prstGeom prst="rect">
            <a:avLst/>
          </a:prstGeom>
        </p:spPr>
        <p:txBody>
          <a:bodyPr wrap="square">
            <a:spAutoFit/>
          </a:bodyPr>
          <a:lstStyle/>
          <a:p>
            <a:r>
              <a:rPr lang="en-US" sz="2000" dirty="0" smtClean="0">
                <a:solidFill>
                  <a:srgbClr val="FF0000"/>
                </a:solidFill>
              </a:rPr>
              <a:t>It is still used extensively in chemical industry as crucibles ,jars and components of chemical reactors. </a:t>
            </a:r>
            <a:endParaRPr lang="en-US" sz="2000" dirty="0">
              <a:solidFill>
                <a:srgbClr val="FF0000"/>
              </a:solidFill>
            </a:endParaRPr>
          </a:p>
        </p:txBody>
      </p:sp>
      <p:sp>
        <p:nvSpPr>
          <p:cNvPr id="3" name="Rectangle 2"/>
          <p:cNvSpPr/>
          <p:nvPr/>
        </p:nvSpPr>
        <p:spPr>
          <a:xfrm>
            <a:off x="304800" y="381000"/>
            <a:ext cx="8839200" cy="1015663"/>
          </a:xfrm>
          <a:prstGeom prst="rect">
            <a:avLst/>
          </a:prstGeom>
        </p:spPr>
        <p:txBody>
          <a:bodyPr wrap="square">
            <a:spAutoFit/>
          </a:bodyPr>
          <a:lstStyle/>
          <a:p>
            <a:pPr lvl="0" eaLnBrk="0" fontAlgn="base" hangingPunct="0">
              <a:spcBef>
                <a:spcPct val="0"/>
              </a:spcBef>
              <a:spcAft>
                <a:spcPct val="0"/>
              </a:spcAft>
            </a:pPr>
            <a:r>
              <a:rPr lang="en-US" sz="2000" dirty="0" smtClean="0">
                <a:solidFill>
                  <a:srgbClr val="FF0000"/>
                </a:solidFill>
                <a:latin typeface="Times New Roman" pitchFamily="18" charset="0"/>
                <a:ea typeface="Calibri" pitchFamily="34" charset="0"/>
                <a:cs typeface="Times New Roman" pitchFamily="18" charset="0"/>
              </a:rPr>
              <a:t>Kaolin is defined as a white, claylike material composed mainly of kaolinite, </a:t>
            </a:r>
          </a:p>
          <a:p>
            <a:pPr lvl="0" eaLnBrk="0" fontAlgn="base" hangingPunct="0">
              <a:spcBef>
                <a:spcPct val="0"/>
              </a:spcBef>
              <a:spcAft>
                <a:spcPct val="0"/>
              </a:spcAft>
            </a:pPr>
            <a:r>
              <a:rPr lang="en-US" sz="2000" dirty="0" smtClean="0">
                <a:solidFill>
                  <a:srgbClr val="FF0000"/>
                </a:solidFill>
                <a:latin typeface="Times New Roman" pitchFamily="18" charset="0"/>
                <a:ea typeface="Calibri" pitchFamily="34" charset="0"/>
                <a:cs typeface="Times New Roman" pitchFamily="18" charset="0"/>
              </a:rPr>
              <a:t>which is a hydrated aluminum</a:t>
            </a:r>
          </a:p>
          <a:p>
            <a:pPr lvl="0" eaLnBrk="0" fontAlgn="base" hangingPunct="0">
              <a:spcBef>
                <a:spcPct val="0"/>
              </a:spcBef>
              <a:spcAft>
                <a:spcPct val="0"/>
              </a:spcAft>
            </a:pPr>
            <a:r>
              <a:rPr lang="en-US" sz="2000" dirty="0" smtClean="0">
                <a:solidFill>
                  <a:srgbClr val="FF0000"/>
                </a:solidFill>
                <a:latin typeface="Times New Roman" pitchFamily="18" charset="0"/>
                <a:ea typeface="Calibri" pitchFamily="34" charset="0"/>
                <a:cs typeface="Times New Roman" pitchFamily="18" charset="0"/>
              </a:rPr>
              <a:t>silicate (Al2O3·2SiO2·2H2O), and other kaolin-group minerals. , </a:t>
            </a:r>
            <a:endParaRPr lang="en-US" sz="2000" dirty="0" smtClean="0">
              <a:solidFill>
                <a:srgbClr val="FF0000"/>
              </a:solidFill>
              <a:latin typeface="Arial" pitchFamily="34" charset="0"/>
            </a:endParaRPr>
          </a:p>
        </p:txBody>
      </p:sp>
      <p:sp>
        <p:nvSpPr>
          <p:cNvPr id="4" name="12-Point Star 3"/>
          <p:cNvSpPr/>
          <p:nvPr/>
        </p:nvSpPr>
        <p:spPr>
          <a:xfrm>
            <a:off x="0" y="457200"/>
            <a:ext cx="228600" cy="304800"/>
          </a:xfrm>
          <a:prstGeom prst="star12">
            <a:avLst/>
          </a:prstGeom>
          <a:solidFill>
            <a:srgbClr val="00B05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2D050"/>
              </a:solidFill>
            </a:endParaRPr>
          </a:p>
        </p:txBody>
      </p:sp>
      <p:sp>
        <p:nvSpPr>
          <p:cNvPr id="5" name="12-Point Star 4"/>
          <p:cNvSpPr/>
          <p:nvPr/>
        </p:nvSpPr>
        <p:spPr>
          <a:xfrm>
            <a:off x="0" y="1905000"/>
            <a:ext cx="228600" cy="304800"/>
          </a:xfrm>
          <a:prstGeom prst="star12">
            <a:avLst/>
          </a:prstGeom>
          <a:solidFill>
            <a:schemeClr val="accent1">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7" name="Picture 6" descr="china-clay-powder-off-white-500x500.jpg"/>
          <p:cNvPicPr>
            <a:picLocks noChangeAspect="1"/>
          </p:cNvPicPr>
          <p:nvPr/>
        </p:nvPicPr>
        <p:blipFill>
          <a:blip r:embed="rId2"/>
          <a:stretch>
            <a:fillRect/>
          </a:stretch>
        </p:blipFill>
        <p:spPr>
          <a:xfrm>
            <a:off x="0" y="2514600"/>
            <a:ext cx="9144000" cy="411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ox(in)">
                                      <p:cBhvr>
                                        <p:cTn id="15" dur="500"/>
                                        <p:tgtEl>
                                          <p:spTgt spid="3">
                                            <p:txEl>
                                              <p:pRg st="1" end="1"/>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ox(i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2">
                                            <p:txEl>
                                              <p:pRg st="0" end="0"/>
                                            </p:txEl>
                                          </p:spTgt>
                                        </p:tgtEl>
                                        <p:attrNameLst>
                                          <p:attrName>style.visibility</p:attrName>
                                        </p:attrNameLst>
                                      </p:cBhvr>
                                      <p:to>
                                        <p:strVal val="visible"/>
                                      </p:to>
                                    </p:set>
                                    <p:animEffect transition="in" filter="blinds(horizontal)">
                                      <p:cBhvr>
                                        <p:cTn id="28" dur="500"/>
                                        <p:tgtEl>
                                          <p:spTgt spid="2">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381000"/>
            <a:ext cx="6477000" cy="707886"/>
          </a:xfrm>
          <a:prstGeom prst="rect">
            <a:avLst/>
          </a:prstGeom>
          <a:noFill/>
        </p:spPr>
        <p:txBody>
          <a:bodyPr wrap="square" rtlCol="0">
            <a:spAutoFit/>
          </a:bodyPr>
          <a:lstStyle/>
          <a:p>
            <a:r>
              <a:rPr lang="en-US" sz="4000" b="1" dirty="0" smtClean="0">
                <a:solidFill>
                  <a:srgbClr val="00B0F0"/>
                </a:solidFill>
              </a:rPr>
              <a:t>Processing of clay materials  </a:t>
            </a:r>
            <a:endParaRPr lang="en-US" sz="4000" b="1" dirty="0">
              <a:solidFill>
                <a:srgbClr val="00B0F0"/>
              </a:solidFill>
            </a:endParaRPr>
          </a:p>
        </p:txBody>
      </p:sp>
      <p:sp>
        <p:nvSpPr>
          <p:cNvPr id="3" name="TextBox 2"/>
          <p:cNvSpPr txBox="1"/>
          <p:nvPr/>
        </p:nvSpPr>
        <p:spPr>
          <a:xfrm>
            <a:off x="838200" y="1524000"/>
            <a:ext cx="7924800" cy="3416320"/>
          </a:xfrm>
          <a:prstGeom prst="rect">
            <a:avLst/>
          </a:prstGeom>
          <a:noFill/>
        </p:spPr>
        <p:txBody>
          <a:bodyPr wrap="square" rtlCol="0">
            <a:spAutoFit/>
          </a:bodyPr>
          <a:lstStyle/>
          <a:p>
            <a:r>
              <a:rPr lang="en-US" sz="2400" dirty="0" smtClean="0"/>
              <a:t>The processing consist of  following steps </a:t>
            </a:r>
          </a:p>
          <a:p>
            <a:endParaRPr lang="en-US" sz="2400" dirty="0" smtClean="0"/>
          </a:p>
          <a:p>
            <a:r>
              <a:rPr lang="en-US" sz="2400" dirty="0" smtClean="0"/>
              <a:t>1.Preparation of powder</a:t>
            </a:r>
          </a:p>
          <a:p>
            <a:endParaRPr lang="en-US" sz="2400" dirty="0" smtClean="0"/>
          </a:p>
          <a:p>
            <a:r>
              <a:rPr lang="en-US" sz="2400" dirty="0" smtClean="0"/>
              <a:t>2.Mixing and blending of power </a:t>
            </a:r>
          </a:p>
          <a:p>
            <a:endParaRPr lang="en-US" sz="2400" dirty="0" smtClean="0"/>
          </a:p>
          <a:p>
            <a:r>
              <a:rPr lang="en-US" sz="2400" dirty="0" smtClean="0"/>
              <a:t>3.Compacting of powder </a:t>
            </a:r>
          </a:p>
          <a:p>
            <a:endParaRPr lang="en-US" sz="2400" dirty="0" smtClean="0"/>
          </a:p>
          <a:p>
            <a:r>
              <a:rPr lang="en-US" sz="2400" dirty="0" smtClean="0"/>
              <a:t>4.Firing or Sintering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blinds(horizontal)">
                                      <p:cBhvr>
                                        <p:cTn id="2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38200"/>
            <a:ext cx="8839200" cy="2739211"/>
          </a:xfrm>
          <a:prstGeom prst="rect">
            <a:avLst/>
          </a:prstGeom>
          <a:noFill/>
        </p:spPr>
        <p:txBody>
          <a:bodyPr wrap="square" rtlCol="0">
            <a:spAutoFit/>
          </a:bodyPr>
          <a:lstStyle/>
          <a:p>
            <a:endParaRPr lang="en-US" sz="2800" b="1" dirty="0" smtClean="0"/>
          </a:p>
          <a:p>
            <a:r>
              <a:rPr lang="en-US" sz="2400" dirty="0" smtClean="0"/>
              <a:t>Natural ceramics are mined in open –pit  mines whenever possible, and reduced to powder in crushers and hammer and  ball mills. </a:t>
            </a:r>
          </a:p>
          <a:p>
            <a:endParaRPr lang="en-US" sz="2400" dirty="0" smtClean="0"/>
          </a:p>
          <a:p>
            <a:endParaRPr lang="en-US" sz="2400" dirty="0" smtClean="0"/>
          </a:p>
          <a:p>
            <a:r>
              <a:rPr lang="en-US" sz="2400" dirty="0" smtClean="0"/>
              <a:t>Undesirable components are removed by screening ,magnetic  separation ,filtering or floating.</a:t>
            </a:r>
            <a:endParaRPr lang="en-US" sz="2400" dirty="0"/>
          </a:p>
        </p:txBody>
      </p:sp>
      <p:sp>
        <p:nvSpPr>
          <p:cNvPr id="3" name="Rectangle 2"/>
          <p:cNvSpPr/>
          <p:nvPr/>
        </p:nvSpPr>
        <p:spPr>
          <a:xfrm>
            <a:off x="0" y="0"/>
            <a:ext cx="5137150" cy="584775"/>
          </a:xfrm>
          <a:prstGeom prst="rect">
            <a:avLst/>
          </a:prstGeom>
        </p:spPr>
        <p:txBody>
          <a:bodyPr wrap="square">
            <a:spAutoFit/>
          </a:bodyPr>
          <a:lstStyle/>
          <a:p>
            <a:pPr lvl="0"/>
            <a:r>
              <a:rPr lang="en-US" sz="2800" b="1" dirty="0" smtClean="0">
                <a:solidFill>
                  <a:prstClr val="white"/>
                </a:solidFill>
              </a:rPr>
              <a:t>Preparation of </a:t>
            </a:r>
            <a:r>
              <a:rPr lang="en-US" sz="3200" b="1" dirty="0" smtClean="0">
                <a:solidFill>
                  <a:prstClr val="white"/>
                </a:solidFill>
              </a:rPr>
              <a:t>powders</a:t>
            </a:r>
          </a:p>
        </p:txBody>
      </p:sp>
      <p:pic>
        <p:nvPicPr>
          <p:cNvPr id="4" name="Picture 3" descr="claypowderdrycontaineradd24.jpg"/>
          <p:cNvPicPr>
            <a:picLocks noChangeAspect="1"/>
          </p:cNvPicPr>
          <p:nvPr/>
        </p:nvPicPr>
        <p:blipFill>
          <a:blip r:embed="rId2"/>
          <a:stretch>
            <a:fillRect/>
          </a:stretch>
        </p:blipFill>
        <p:spPr>
          <a:xfrm>
            <a:off x="1752600" y="3733800"/>
            <a:ext cx="4648200" cy="2971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6553200" cy="584775"/>
          </a:xfrm>
          <a:prstGeom prst="rect">
            <a:avLst/>
          </a:prstGeom>
          <a:noFill/>
        </p:spPr>
        <p:txBody>
          <a:bodyPr wrap="square" rtlCol="0">
            <a:spAutoFit/>
          </a:bodyPr>
          <a:lstStyle/>
          <a:p>
            <a:r>
              <a:rPr lang="en-US" sz="3200" b="1" dirty="0" smtClean="0"/>
              <a:t>Mixing and blending of powders</a:t>
            </a:r>
            <a:r>
              <a:rPr lang="en-US" b="1" dirty="0" smtClean="0"/>
              <a:t>.</a:t>
            </a:r>
            <a:endParaRPr lang="en-US" b="1" dirty="0"/>
          </a:p>
        </p:txBody>
      </p:sp>
      <p:sp>
        <p:nvSpPr>
          <p:cNvPr id="3" name="TextBox 2"/>
          <p:cNvSpPr txBox="1"/>
          <p:nvPr/>
        </p:nvSpPr>
        <p:spPr>
          <a:xfrm>
            <a:off x="0" y="838200"/>
            <a:ext cx="9144000" cy="1015663"/>
          </a:xfrm>
          <a:prstGeom prst="rect">
            <a:avLst/>
          </a:prstGeom>
          <a:noFill/>
        </p:spPr>
        <p:txBody>
          <a:bodyPr wrap="square" rtlCol="0">
            <a:spAutoFit/>
          </a:bodyPr>
          <a:lstStyle/>
          <a:p>
            <a:r>
              <a:rPr lang="en-US" sz="2000" dirty="0" smtClean="0"/>
              <a:t>The aims of mixing and blending  are the same as in case of powder metallurgy .</a:t>
            </a:r>
          </a:p>
          <a:p>
            <a:r>
              <a:rPr lang="en-US" sz="2000" dirty="0" smtClean="0"/>
              <a:t>A ceramics is mixed and blended with other ceramic/ceramics  or with lubricants and binders.</a:t>
            </a:r>
            <a:endParaRPr lang="en-US" sz="2000" dirty="0"/>
          </a:p>
        </p:txBody>
      </p:sp>
      <p:sp>
        <p:nvSpPr>
          <p:cNvPr id="7" name="Rectangle 6"/>
          <p:cNvSpPr/>
          <p:nvPr/>
        </p:nvSpPr>
        <p:spPr>
          <a:xfrm>
            <a:off x="0" y="6019800"/>
            <a:ext cx="8763000" cy="400110"/>
          </a:xfrm>
          <a:prstGeom prst="rect">
            <a:avLst/>
          </a:prstGeom>
        </p:spPr>
        <p:txBody>
          <a:bodyPr wrap="square">
            <a:spAutoFit/>
          </a:bodyPr>
          <a:lstStyle/>
          <a:p>
            <a:r>
              <a:rPr lang="en-US" sz="2000" dirty="0" smtClean="0"/>
              <a:t>A wetting agent like water is added to improve the mixing </a:t>
            </a:r>
            <a:endParaRPr lang="en-US" sz="2000" dirty="0"/>
          </a:p>
        </p:txBody>
      </p:sp>
      <p:sp>
        <p:nvSpPr>
          <p:cNvPr id="8" name="Rectangle 7"/>
          <p:cNvSpPr/>
          <p:nvPr/>
        </p:nvSpPr>
        <p:spPr>
          <a:xfrm>
            <a:off x="0" y="2438400"/>
            <a:ext cx="9144000" cy="1015663"/>
          </a:xfrm>
          <a:prstGeom prst="rect">
            <a:avLst/>
          </a:prstGeom>
        </p:spPr>
        <p:txBody>
          <a:bodyPr wrap="square">
            <a:spAutoFit/>
          </a:bodyPr>
          <a:lstStyle/>
          <a:p>
            <a:r>
              <a:rPr lang="en-US" sz="2000" dirty="0" smtClean="0"/>
              <a:t>In clay products are made by combining several different clay minerals (sio2,Al2o3 etc) with certain amount of non-plastic materials, such as crushed and ground quartz , feldspar, talc or gorg ,a finely ground fire clay material .</a:t>
            </a:r>
            <a:endParaRPr lang="en-US" sz="2000" dirty="0"/>
          </a:p>
        </p:txBody>
      </p:sp>
      <p:sp>
        <p:nvSpPr>
          <p:cNvPr id="9" name="Rectangle 8"/>
          <p:cNvSpPr/>
          <p:nvPr/>
        </p:nvSpPr>
        <p:spPr>
          <a:xfrm>
            <a:off x="0" y="4191000"/>
            <a:ext cx="8686800" cy="1323439"/>
          </a:xfrm>
          <a:prstGeom prst="rect">
            <a:avLst/>
          </a:prstGeom>
        </p:spPr>
        <p:txBody>
          <a:bodyPr wrap="square">
            <a:spAutoFit/>
          </a:bodyPr>
          <a:lstStyle/>
          <a:p>
            <a:r>
              <a:rPr lang="en-US" sz="2000" dirty="0" smtClean="0"/>
              <a:t>Non plastic materials, in general ,alter the plasticity of the clay body ,making it more  suitable for various processes ,act as fluxes causing greater degree of vitrification during firing ,and reduce the drying and firing shrinkages of the clay body.</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linds(horizontal)">
                                      <p:cBhvr>
                                        <p:cTn id="18" dur="500"/>
                                        <p:tgtEl>
                                          <p:spTgt spid="8"/>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linds(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4572000" cy="584775"/>
          </a:xfrm>
          <a:prstGeom prst="rect">
            <a:avLst/>
          </a:prstGeom>
        </p:spPr>
        <p:txBody>
          <a:bodyPr>
            <a:spAutoFit/>
          </a:bodyPr>
          <a:lstStyle/>
          <a:p>
            <a:r>
              <a:rPr lang="en-US" sz="3200" dirty="0" smtClean="0"/>
              <a:t>Compacting of ceramics </a:t>
            </a:r>
            <a:endParaRPr lang="en-US" sz="3200" dirty="0"/>
          </a:p>
        </p:txBody>
      </p:sp>
      <p:sp>
        <p:nvSpPr>
          <p:cNvPr id="7" name="TextBox 6"/>
          <p:cNvSpPr txBox="1"/>
          <p:nvPr/>
        </p:nvSpPr>
        <p:spPr>
          <a:xfrm>
            <a:off x="0" y="685800"/>
            <a:ext cx="9144000" cy="646331"/>
          </a:xfrm>
          <a:prstGeom prst="rect">
            <a:avLst/>
          </a:prstGeom>
          <a:noFill/>
        </p:spPr>
        <p:txBody>
          <a:bodyPr wrap="square" rtlCol="0">
            <a:spAutoFit/>
          </a:bodyPr>
          <a:lstStyle/>
          <a:p>
            <a:r>
              <a:rPr lang="en-US" dirty="0" smtClean="0"/>
              <a:t>All the techniques employed for compacting powder can be used for compacting clay powders to the desired shape .</a:t>
            </a:r>
            <a:endParaRPr lang="en-US" dirty="0"/>
          </a:p>
        </p:txBody>
      </p:sp>
      <p:sp>
        <p:nvSpPr>
          <p:cNvPr id="8" name="TextBox 7"/>
          <p:cNvSpPr txBox="1"/>
          <p:nvPr/>
        </p:nvSpPr>
        <p:spPr>
          <a:xfrm>
            <a:off x="0" y="1447800"/>
            <a:ext cx="8915400" cy="1754326"/>
          </a:xfrm>
          <a:prstGeom prst="rect">
            <a:avLst/>
          </a:prstGeom>
          <a:noFill/>
        </p:spPr>
        <p:txBody>
          <a:bodyPr wrap="square" rtlCol="0">
            <a:spAutoFit/>
          </a:bodyPr>
          <a:lstStyle/>
          <a:p>
            <a:r>
              <a:rPr lang="en-US" dirty="0" smtClean="0"/>
              <a:t>(1)Wet pressing</a:t>
            </a:r>
          </a:p>
          <a:p>
            <a:r>
              <a:rPr lang="en-US" dirty="0" smtClean="0"/>
              <a:t>Here the percentage of blinder or addictives or liquids (water) is such the mixing can be processed by plastic forming technique .</a:t>
            </a:r>
          </a:p>
          <a:p>
            <a:r>
              <a:rPr lang="en-US" dirty="0" smtClean="0"/>
              <a:t>The main limitation of pressing in die is that since the granular ceramic material is limited in its plasticity ,complex shapes in the lateral planes  cannot be formed successfully.</a:t>
            </a:r>
          </a:p>
          <a:p>
            <a:r>
              <a:rPr lang="en-US" dirty="0" smtClean="0"/>
              <a:t> </a:t>
            </a:r>
            <a:endParaRPr lang="en-US" dirty="0"/>
          </a:p>
        </p:txBody>
      </p:sp>
      <p:sp>
        <p:nvSpPr>
          <p:cNvPr id="9" name="TextBox 8"/>
          <p:cNvSpPr txBox="1"/>
          <p:nvPr/>
        </p:nvSpPr>
        <p:spPr>
          <a:xfrm>
            <a:off x="0" y="3429000"/>
            <a:ext cx="9144000" cy="2308324"/>
          </a:xfrm>
          <a:prstGeom prst="rect">
            <a:avLst/>
          </a:prstGeom>
          <a:noFill/>
        </p:spPr>
        <p:txBody>
          <a:bodyPr wrap="square" rtlCol="0">
            <a:spAutoFit/>
          </a:bodyPr>
          <a:lstStyle/>
          <a:p>
            <a:r>
              <a:rPr lang="en-US" dirty="0" smtClean="0"/>
              <a:t>(2) Jiggering</a:t>
            </a:r>
          </a:p>
          <a:p>
            <a:r>
              <a:rPr lang="en-US" dirty="0" smtClean="0"/>
              <a:t>Jiggering is an automatic forming process.</a:t>
            </a:r>
          </a:p>
          <a:p>
            <a:r>
              <a:rPr lang="en-US" dirty="0" smtClean="0"/>
              <a:t>It operates on the pattern of potter’s wheel .</a:t>
            </a:r>
          </a:p>
          <a:p>
            <a:r>
              <a:rPr lang="en-US" dirty="0" smtClean="0"/>
              <a:t>The raw material is  placed in a heavy  mould, made of plaster of pairs.</a:t>
            </a:r>
          </a:p>
          <a:p>
            <a:r>
              <a:rPr lang="en-US" dirty="0" smtClean="0"/>
              <a:t>The inside shape of the mould is the desired outside shape  of the product.</a:t>
            </a:r>
          </a:p>
          <a:p>
            <a:r>
              <a:rPr lang="en-US" dirty="0" smtClean="0"/>
              <a:t>The inner shape of the product is obtained by forcing a shaped tool into the material ,while the mould is rotated.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ox(in)">
                                      <p:cBhvr>
                                        <p:cTn id="15" dur="500"/>
                                        <p:tgtEl>
                                          <p:spTgt spid="8"/>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ox(in)">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713</TotalTime>
  <Words>894</Words>
  <Application>Microsoft Office PowerPoint</Application>
  <PresentationFormat>On-screen Show (4:3)</PresentationFormat>
  <Paragraphs>92</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Metro</vt:lpstr>
      <vt:lpstr> </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user</dc:creator>
  <cp:lastModifiedBy>user</cp:lastModifiedBy>
  <cp:revision>77</cp:revision>
  <dcterms:created xsi:type="dcterms:W3CDTF">2012-03-12T17:17:28Z</dcterms:created>
  <dcterms:modified xsi:type="dcterms:W3CDTF">2012-04-02T17:32:13Z</dcterms:modified>
</cp:coreProperties>
</file>