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6"/>
  </p:notesMasterIdLst>
  <p:sldIdLst>
    <p:sldId id="256" r:id="rId2"/>
    <p:sldId id="258" r:id="rId3"/>
    <p:sldId id="257" r:id="rId4"/>
    <p:sldId id="259" r:id="rId5"/>
    <p:sldId id="260" r:id="rId6"/>
    <p:sldId id="261" r:id="rId7"/>
    <p:sldId id="262" r:id="rId8"/>
    <p:sldId id="263" r:id="rId9"/>
    <p:sldId id="264" r:id="rId10"/>
    <p:sldId id="265" r:id="rId11"/>
    <p:sldId id="274" r:id="rId12"/>
    <p:sldId id="275" r:id="rId13"/>
    <p:sldId id="266" r:id="rId14"/>
    <p:sldId id="277" r:id="rId15"/>
    <p:sldId id="278" r:id="rId16"/>
    <p:sldId id="267" r:id="rId17"/>
    <p:sldId id="268" r:id="rId18"/>
    <p:sldId id="276" r:id="rId19"/>
    <p:sldId id="269" r:id="rId20"/>
    <p:sldId id="270" r:id="rId21"/>
    <p:sldId id="271" r:id="rId22"/>
    <p:sldId id="272" r:id="rId23"/>
    <p:sldId id="273"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A4EE88-2C71-46D2-8BEE-5DD22CA8CAEC}" type="datetimeFigureOut">
              <a:rPr lang="en-US" smtClean="0"/>
              <a:pPr/>
              <a:t>4/2/2012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65D497-DE00-4907-AE77-02E3AB7B2F1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65D497-DE00-4907-AE77-02E3AB7B2F1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D4CA9D4A-CDC5-4AFB-9EE6-FC0274CA5E32}" type="datetimeFigureOut">
              <a:rPr lang="en-US" smtClean="0"/>
              <a:pPr/>
              <a:t>4/2/2012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5A901406-DA60-4CEB-99EA-EC9023AA1642}"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CA9D4A-CDC5-4AFB-9EE6-FC0274CA5E32}" type="datetimeFigureOut">
              <a:rPr lang="en-US" smtClean="0"/>
              <a:pPr/>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901406-DA60-4CEB-99EA-EC9023AA16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CA9D4A-CDC5-4AFB-9EE6-FC0274CA5E32}" type="datetimeFigureOut">
              <a:rPr lang="en-US" smtClean="0"/>
              <a:pPr/>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901406-DA60-4CEB-99EA-EC9023AA164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243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8400"/>
            <a:ext cx="21336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2133600" cy="457200"/>
          </a:xfrm>
        </p:spPr>
        <p:txBody>
          <a:bodyPr/>
          <a:lstStyle>
            <a:lvl1pPr>
              <a:defRPr/>
            </a:lvl1pPr>
          </a:lstStyle>
          <a:p>
            <a:fld id="{14753D02-9D43-4B46-9295-19AE1E38D86F}" type="slidenum">
              <a:rPr lang="en-US"/>
              <a:pPr/>
              <a:t>‹#›</a:t>
            </a:fld>
            <a:endParaRPr lang="en-US"/>
          </a:p>
        </p:txBody>
      </p:sp>
    </p:spTree>
  </p:cSld>
  <p:clrMapOvr>
    <a:masterClrMapping/>
  </p:clrMapOvr>
  <p:transition>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24300"/>
            <a:ext cx="8229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18863162-67BA-407D-B6BC-E0CE56884A10}" type="slidenum">
              <a:rPr lang="en-US"/>
              <a:pPr/>
              <a:t>‹#›</a:t>
            </a:fld>
            <a:endParaRPr lang="en-US"/>
          </a:p>
        </p:txBody>
      </p:sp>
    </p:spTree>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2B0C4FFE-3975-4B3C-9943-DA1ABE505A37}" type="slidenum">
              <a:rPr lang="en-US"/>
              <a:pPr/>
              <a:t>‹#›</a:t>
            </a:fld>
            <a:endParaRPr lang="en-US"/>
          </a:p>
        </p:txBody>
      </p:sp>
    </p:spTree>
  </p:cSld>
  <p:clrMapOvr>
    <a:masterClrMapping/>
  </p:clrMapOvr>
  <p:transition>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CA9D4A-CDC5-4AFB-9EE6-FC0274CA5E32}" type="datetimeFigureOut">
              <a:rPr lang="en-US" smtClean="0"/>
              <a:pPr/>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901406-DA60-4CEB-99EA-EC9023AA16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4CA9D4A-CDC5-4AFB-9EE6-FC0274CA5E32}" type="datetimeFigureOut">
              <a:rPr lang="en-US" smtClean="0"/>
              <a:pPr/>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5A901406-DA60-4CEB-99EA-EC9023AA164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4CA9D4A-CDC5-4AFB-9EE6-FC0274CA5E32}" type="datetimeFigureOut">
              <a:rPr lang="en-US" smtClean="0"/>
              <a:pPr/>
              <a:t>4/2/2012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901406-DA60-4CEB-99EA-EC9023AA16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4CA9D4A-CDC5-4AFB-9EE6-FC0274CA5E32}" type="datetimeFigureOut">
              <a:rPr lang="en-US" smtClean="0"/>
              <a:pPr/>
              <a:t>4/2/2012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901406-DA60-4CEB-99EA-EC9023AA16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4CA9D4A-CDC5-4AFB-9EE6-FC0274CA5E32}" type="datetimeFigureOut">
              <a:rPr lang="en-US" smtClean="0"/>
              <a:pPr/>
              <a:t>4/2/2012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901406-DA60-4CEB-99EA-EC9023AA16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CA9D4A-CDC5-4AFB-9EE6-FC0274CA5E32}" type="datetimeFigureOut">
              <a:rPr lang="en-US" smtClean="0"/>
              <a:pPr/>
              <a:t>4/2/2012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901406-DA60-4CEB-99EA-EC9023AA16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4CA9D4A-CDC5-4AFB-9EE6-FC0274CA5E32}" type="datetimeFigureOut">
              <a:rPr lang="en-US" smtClean="0"/>
              <a:pPr/>
              <a:t>4/2/2012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901406-DA60-4CEB-99EA-EC9023AA16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4CA9D4A-CDC5-4AFB-9EE6-FC0274CA5E32}" type="datetimeFigureOut">
              <a:rPr lang="en-US" smtClean="0"/>
              <a:pPr/>
              <a:t>4/2/2012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901406-DA60-4CEB-99EA-EC9023AA16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4CA9D4A-CDC5-4AFB-9EE6-FC0274CA5E32}" type="datetimeFigureOut">
              <a:rPr lang="en-US" smtClean="0"/>
              <a:pPr/>
              <a:t>4/2/2012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A901406-DA60-4CEB-99EA-EC9023AA164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taraprojects.com/Web/Glass%20Bead%20Making0051.JPG" TargetMode="External"/><Relationship Id="rId1" Type="http://schemas.openxmlformats.org/officeDocument/2006/relationships/slideLayout" Target="../slideLayouts/slideLayout12.xml"/><Relationship Id="rId5" Type="http://schemas.openxmlformats.org/officeDocument/2006/relationships/image" Target="../media/image5.jpeg"/><Relationship Id="rId4" Type="http://schemas.openxmlformats.org/officeDocument/2006/relationships/hyperlink" Target="http://www.google.com/imgres?imgurl=www.wightonline.co.uk/alumbayglass/images/blower.jpg&amp;imgrefurl=http://www.wightonline.co.uk/alumbayglass/&amp;h=389&amp;w=300&amp;prev=/images?q=glass+MAKING&amp;svnum=10&amp;hl=en&amp;lr=&amp;ie=UTF-8&amp;oe=UTF-8&amp;sa=G" TargetMode="Externa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hyperlink" Target="http://www.doracam.com.tr/p8.jpg" TargetMode="Externa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glassforever.co.uk/images/glassmakingmaterials.gif" TargetMode="Externa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ln w="34925">
            <a:solidFill>
              <a:srgbClr val="FFFFFF"/>
            </a:solidFill>
          </a:ln>
          <a:effectLst>
            <a:glow rad="139700">
              <a:schemeClr val="accent5">
                <a:satMod val="175000"/>
                <a:alpha val="40000"/>
              </a:schemeClr>
            </a:glow>
            <a:innerShdw blurRad="63500" dist="50800" dir="13500000">
              <a:prstClr val="black">
                <a:alpha val="50000"/>
              </a:prstClr>
            </a:inn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a:normAutofit/>
            <a:scene3d>
              <a:camera prst="orthographicFront"/>
              <a:lightRig rig="soft" dir="t">
                <a:rot lat="0" lon="0" rev="17220000"/>
              </a:lightRig>
            </a:scene3d>
            <a:sp3d prstMaterial="softEdge">
              <a:bevelT w="38100" h="38100"/>
            </a:sp3d>
          </a:bodyPr>
          <a:lstStyle/>
          <a:p>
            <a:r>
              <a:rPr lang="en-US" sz="5400" dirty="0" smtClean="0">
                <a:solidFill>
                  <a:srgbClr val="00B050"/>
                </a:solidFill>
              </a:rPr>
              <a:t>Heat treating glasses</a:t>
            </a:r>
            <a:endParaRPr lang="en-US" sz="5400" dirty="0">
              <a:solidFill>
                <a:srgbClr val="00B050"/>
              </a:solidFill>
            </a:endParaRPr>
          </a:p>
        </p:txBody>
      </p:sp>
      <p:sp>
        <p:nvSpPr>
          <p:cNvPr id="3" name="Subtitle 2"/>
          <p:cNvSpPr>
            <a:spLocks noGrp="1"/>
          </p:cNvSpPr>
          <p:nvPr>
            <p:ph type="subTitle" idx="1"/>
          </p:nvPr>
        </p:nvSpPr>
        <p:spPr>
          <a:xfrm>
            <a:off x="4786314" y="4214818"/>
            <a:ext cx="4357686" cy="2500306"/>
          </a:xfrm>
          <a:solidFill>
            <a:schemeClr val="bg2">
              <a:lumMod val="60000"/>
              <a:lumOff val="40000"/>
            </a:schemeClr>
          </a:solidFill>
          <a:scene3d>
            <a:camera prst="orthographicFront"/>
            <a:lightRig rig="threePt" dir="t"/>
          </a:scene3d>
          <a:sp3d>
            <a:bevelT prst="slope"/>
          </a:sp3d>
        </p:spPr>
        <p:style>
          <a:lnRef idx="2">
            <a:schemeClr val="accent2"/>
          </a:lnRef>
          <a:fillRef idx="1">
            <a:schemeClr val="lt1"/>
          </a:fillRef>
          <a:effectRef idx="0">
            <a:schemeClr val="accent2"/>
          </a:effectRef>
          <a:fontRef idx="minor">
            <a:schemeClr val="dk1"/>
          </a:fontRef>
        </p:style>
        <p:txBody>
          <a:bodyPr>
            <a:normAutofit fontScale="25000" lnSpcReduction="20000"/>
          </a:bodyPr>
          <a:lstStyle/>
          <a:p>
            <a:pPr algn="l"/>
            <a:r>
              <a:rPr lang="en-US" sz="8000" b="1" dirty="0" smtClean="0">
                <a:ln w="18000">
                  <a:solidFill>
                    <a:schemeClr val="accent2">
                      <a:satMod val="140000"/>
                    </a:schemeClr>
                  </a:solidFill>
                  <a:prstDash val="solid"/>
                  <a:miter lim="800000"/>
                </a:ln>
                <a:solidFill>
                  <a:srgbClr val="0070C0"/>
                </a:solidFill>
                <a:effectLst>
                  <a:outerShdw blurRad="25500" dist="23000" dir="7020000" algn="tl">
                    <a:srgbClr val="000000">
                      <a:alpha val="50000"/>
                    </a:srgbClr>
                  </a:outerShdw>
                </a:effectLst>
              </a:rPr>
              <a:t>PRESENTING BY</a:t>
            </a: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rPr>
              <a:t> </a:t>
            </a:r>
          </a:p>
          <a:p>
            <a:pPr algn="just"/>
            <a:r>
              <a:rPr lang="en-US" sz="128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               RINIL.N</a:t>
            </a:r>
          </a:p>
          <a:p>
            <a:pPr algn="just"/>
            <a:r>
              <a:rPr lang="en-US" sz="128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                S4-ME</a:t>
            </a:r>
          </a:p>
          <a:p>
            <a:pPr algn="just"/>
            <a:r>
              <a:rPr lang="en-US" sz="128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                 10247</a:t>
            </a:r>
          </a:p>
          <a:p>
            <a:pPr algn="just"/>
            <a:r>
              <a:rPr lang="en-US" sz="12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rPr>
              <a:t>               </a:t>
            </a: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endPar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rPr>
              <a:t>      </a:t>
            </a:r>
          </a:p>
          <a:p>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rPr>
              <a:t>      </a:t>
            </a:r>
            <a:endPar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p:txBody>
      </p:sp>
      <p:pic>
        <p:nvPicPr>
          <p:cNvPr id="5" name="Picture 4"/>
          <p:cNvPicPr/>
          <p:nvPr/>
        </p:nvPicPr>
        <p:blipFill>
          <a:blip r:embed="rId3"/>
          <a:srcRect/>
          <a:stretch>
            <a:fillRect/>
          </a:stretch>
        </p:blipFill>
        <p:spPr bwMode="auto">
          <a:xfrm>
            <a:off x="0" y="0"/>
            <a:ext cx="3071802" cy="2143116"/>
          </a:xfrm>
          <a:prstGeom prst="rect">
            <a:avLst/>
          </a:prstGeom>
          <a:ln>
            <a:noFill/>
          </a:ln>
          <a:effectLst>
            <a:softEdge rad="112500"/>
          </a:effectLst>
        </p:spPr>
      </p:pic>
      <p:pic>
        <p:nvPicPr>
          <p:cNvPr id="6" name="Picture 5"/>
          <p:cNvPicPr/>
          <p:nvPr/>
        </p:nvPicPr>
        <p:blipFill>
          <a:blip r:embed="rId4"/>
          <a:srcRect/>
          <a:stretch>
            <a:fillRect/>
          </a:stretch>
        </p:blipFill>
        <p:spPr bwMode="auto">
          <a:xfrm rot="380094">
            <a:off x="81038" y="4719368"/>
            <a:ext cx="4624808" cy="19303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wheel spokes="2"/>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85728"/>
            <a:ext cx="8229600" cy="1143000"/>
          </a:xfrm>
        </p:spPr>
        <p:txBody>
          <a:bodyPr>
            <a:normAutofit fontScale="90000"/>
          </a:bodyPr>
          <a:lstStyle/>
          <a:p>
            <a:r>
              <a:rPr lang="en-US" dirty="0" smtClean="0"/>
              <a:t>TWO TYPES OF HEAT TREATED GLASSES</a:t>
            </a:r>
            <a:endParaRPr lang="en-US" dirty="0"/>
          </a:p>
        </p:txBody>
      </p:sp>
      <p:sp>
        <p:nvSpPr>
          <p:cNvPr id="3" name="Content Placeholder 2"/>
          <p:cNvSpPr>
            <a:spLocks noGrp="1"/>
          </p:cNvSpPr>
          <p:nvPr>
            <p:ph idx="1"/>
          </p:nvPr>
        </p:nvSpPr>
        <p:spPr/>
        <p:txBody>
          <a:bodyPr/>
          <a:lstStyle/>
          <a:p>
            <a:r>
              <a:rPr lang="en-US" dirty="0" smtClean="0"/>
              <a:t>Currently, there are two types of heat-treated glass as defined in the American Society </a:t>
            </a:r>
            <a:r>
              <a:rPr lang="en-US" smtClean="0"/>
              <a:t>for </a:t>
            </a:r>
            <a:r>
              <a:rPr lang="en-US" smtClean="0"/>
              <a:t>Testing and </a:t>
            </a:r>
            <a:r>
              <a:rPr lang="en-US" dirty="0" smtClean="0"/>
              <a:t>Materials (ASTM) C 1048 </a:t>
            </a:r>
          </a:p>
          <a:p>
            <a:r>
              <a:rPr lang="en-US" dirty="0" smtClean="0"/>
              <a:t>The two types are heat-strengthened (Kind HS) and fully</a:t>
            </a:r>
          </a:p>
          <a:p>
            <a:r>
              <a:rPr lang="en-US" dirty="0" smtClean="0"/>
              <a:t>tempered (Kind FT). Both types of glass are produced using the same equipment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Heat treated glass are classified into two types</a:t>
            </a:r>
          </a:p>
          <a:p>
            <a:endParaRPr lang="en-US" dirty="0" smtClean="0"/>
          </a:p>
          <a:p>
            <a:r>
              <a:rPr lang="en-US" dirty="0" smtClean="0"/>
              <a:t>1. Fully Tempered Glass</a:t>
            </a:r>
          </a:p>
          <a:p>
            <a:endParaRPr lang="en-US" dirty="0" smtClean="0"/>
          </a:p>
          <a:p>
            <a:r>
              <a:rPr lang="en-US" dirty="0" smtClean="0"/>
              <a:t>2. Heat Strengthened Glass</a:t>
            </a:r>
          </a:p>
          <a:p>
            <a:endParaRPr lang="en-US" dirty="0" smtClean="0"/>
          </a:p>
          <a:p>
            <a:r>
              <a:rPr lang="en-US" dirty="0" smtClean="0"/>
              <a:t>Fully Tempered Glass</a:t>
            </a:r>
          </a:p>
          <a:p>
            <a:r>
              <a:rPr lang="en-US" dirty="0" smtClean="0"/>
              <a:t>Both fully tempered and Heat Strengthened glass is having the same heat treatment process and only difference is in the method of quenching. Higher airflow rates produce fully tempered glass.</a:t>
            </a:r>
          </a:p>
          <a:p>
            <a:pPr>
              <a:buNone/>
            </a:pPr>
            <a:r>
              <a:rPr lang="en-US" dirty="0" smtClean="0"/>
              <a:t/>
            </a:r>
            <a:br>
              <a:rPr lang="en-US" dirty="0" smtClean="0"/>
            </a:br>
            <a:r>
              <a:rPr lang="en-US" dirty="0" smtClean="0"/>
              <a:t/>
            </a:r>
            <a:br>
              <a:rPr lang="en-US" dirty="0" smtClean="0"/>
            </a:br>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58204" cy="5043510"/>
          </a:xfrm>
        </p:spPr>
        <p:txBody>
          <a:bodyPr>
            <a:normAutofit fontScale="77500" lnSpcReduction="20000"/>
          </a:bodyPr>
          <a:lstStyle/>
          <a:p>
            <a:r>
              <a:rPr lang="en-US" dirty="0" smtClean="0"/>
              <a:t>Characteristics of fully tempered glass</a:t>
            </a:r>
          </a:p>
          <a:p>
            <a:endParaRPr lang="en-US" dirty="0" smtClean="0"/>
          </a:p>
          <a:p>
            <a:endParaRPr lang="en-US" dirty="0" smtClean="0"/>
          </a:p>
          <a:p>
            <a:r>
              <a:rPr lang="en-US" dirty="0" smtClean="0"/>
              <a:t>Fully tempered glass is approximately 4 times stronger than the normal annealed glass and 6 times thermal resistant to that of annealed glass. It can be used up to a working temperature of 300Degree Celsius. Tempered glass is also able to resist temperature differences of 100 to 150 Degree Celsius which could cause annealed glass to crack. Typically breaks into small particles which are normally non-injurious and can be used as safety glass. It can be laminated with a suitable number of PVB interlayer. It can't be cut or drilled after tempering. Since tempering improves the structural property. Tempered glass is considered as a structural element and it can be used for frameless glass facades, doors and point support systems and also can be used with any type of windows and curtain walls.</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 A majority of the heat-treated glass produced over the last 30 years has been fabricated in horizontal roller hearth</a:t>
            </a:r>
          </a:p>
          <a:p>
            <a:endParaRPr lang="en-US" dirty="0" smtClean="0"/>
          </a:p>
          <a:p>
            <a:r>
              <a:rPr lang="en-US" dirty="0" smtClean="0"/>
              <a:t>heat-treated glass produced over the last 30 years has been fabricated in horizontal roller hearth furnaces</a:t>
            </a:r>
          </a:p>
          <a:p>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 OF HEAT TREATMENT</a:t>
            </a:r>
            <a:endParaRPr lang="en-US" dirty="0"/>
          </a:p>
        </p:txBody>
      </p:sp>
      <p:sp>
        <p:nvSpPr>
          <p:cNvPr id="3" name="Content Placeholder 2"/>
          <p:cNvSpPr>
            <a:spLocks noGrp="1"/>
          </p:cNvSpPr>
          <p:nvPr>
            <p:ph idx="1"/>
          </p:nvPr>
        </p:nvSpPr>
        <p:spPr/>
        <p:txBody>
          <a:bodyPr/>
          <a:lstStyle/>
          <a:p>
            <a:r>
              <a:rPr lang="en-US" dirty="0" smtClean="0"/>
              <a:t>The basic objective of heat treatment process is to create an initial condition of surface and edge compression</a:t>
            </a:r>
          </a:p>
          <a:p>
            <a:r>
              <a:rPr lang="en-US" dirty="0" smtClean="0"/>
              <a:t>achieved by first heating the glass, then cooling the surface rapidly                                                                            </a:t>
            </a:r>
          </a:p>
          <a:p>
            <a:r>
              <a:rPr lang="en-US" dirty="0" smtClean="0"/>
              <a:t>This causes the center of the glass to be hotter than the  surface rapidly.</a:t>
            </a:r>
          </a:p>
          <a:p>
            <a:r>
              <a:rPr lang="en-US" dirty="0" smtClean="0"/>
              <a:t>As the center cools it forces the surfaces and edges into compression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Therefore such glasses can be Brocken only after overcoming this compressed extra surface.</a:t>
            </a:r>
          </a:p>
          <a:p>
            <a:r>
              <a:rPr lang="en-US" dirty="0" smtClean="0"/>
              <a:t>The heat treated glass is fractured into small relatively harmless pieces by the tensile forces released from the glass center core and this phenomenon of breaking glass into small particle is called dicing.</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PREPARATION STAGES</a:t>
            </a:r>
            <a:endParaRPr lang="en-US" dirty="0"/>
          </a:p>
        </p:txBody>
      </p:sp>
      <p:sp>
        <p:nvSpPr>
          <p:cNvPr id="3" name="Content Placeholder 2"/>
          <p:cNvSpPr>
            <a:spLocks noGrp="1"/>
          </p:cNvSpPr>
          <p:nvPr>
            <p:ph idx="1"/>
          </p:nvPr>
        </p:nvSpPr>
        <p:spPr/>
        <p:txBody>
          <a:bodyPr/>
          <a:lstStyle/>
          <a:p>
            <a:r>
              <a:rPr lang="en-US" dirty="0" smtClean="0"/>
              <a:t>The preparation stage for the heat-treatment process requires annealed float glass to be cut to the required final size</a:t>
            </a:r>
          </a:p>
          <a:p>
            <a:r>
              <a:rPr lang="en-US" dirty="0" smtClean="0"/>
              <a:t>the edges to be treated according to the specified finish (commonly seamed or polished) and the glass to be washed</a:t>
            </a:r>
          </a:p>
          <a:p>
            <a:r>
              <a:rPr lang="en-US" dirty="0" smtClean="0"/>
              <a:t>The process then requires the glass to be transported on horizontal rollers through an oven and heated to approximately 1,150º F (621º C).</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There are two principle manufacturing method for heat treatment</a:t>
            </a:r>
          </a:p>
          <a:p>
            <a:r>
              <a:rPr lang="en-US" dirty="0" smtClean="0"/>
              <a:t>One process heat treat it in a horizontal position while the second method moves the glass through the furnace in a vertical position with each light held by metal tongs</a:t>
            </a:r>
          </a:p>
          <a:p>
            <a:r>
              <a:rPr lang="en-US" dirty="0" smtClean="0"/>
              <a:t>It is then heated to approximately 650 Degree Celsius. Upon withdrawal of hot glass from the tempering furnace, it is rapidly cooled (quenched) by blowing carefully controlled air flow from fixed or reciprocating or rotating blast nozzles uniformly onto both surfaces of glass simultaneously.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Higher airflow rates produce fully tempered glass having a surface compression of 700kg/m2 or more and an edge compression of 680 or more and much lower air flow rates produce heat strengthened glass having a surface compression between 250 to 700kg/m2 and an edge compression between 390 to 680 kg/m2</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RESPONSE OF PROPERTIES OF GLASSES AFTER HEAT TREATMENT </a:t>
            </a:r>
            <a:endParaRPr lang="en-US" dirty="0"/>
          </a:p>
        </p:txBody>
      </p:sp>
      <p:sp>
        <p:nvSpPr>
          <p:cNvPr id="3" name="Content Placeholder 2"/>
          <p:cNvSpPr>
            <a:spLocks noGrp="1"/>
          </p:cNvSpPr>
          <p:nvPr>
            <p:ph idx="1"/>
          </p:nvPr>
        </p:nvSpPr>
        <p:spPr/>
        <p:txBody>
          <a:bodyPr/>
          <a:lstStyle/>
          <a:p>
            <a:r>
              <a:rPr lang="en-US" dirty="0" smtClean="0"/>
              <a:t>Upon exiting the furnace, the glass is rapidly cooled (quenched) by blowing air uniformly onto both surfaces simultaneously.          cooling process leaves the surfaces of the glass in a state of compression and the central core in compensating tension</a:t>
            </a:r>
          </a:p>
          <a:p>
            <a:r>
              <a:rPr lang="en-US" dirty="0" smtClean="0"/>
              <a:t>The color, clarity, chemical composition and light transmission characteristics of glass remain essentially unchanged after heat-treating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p:txBody>
          <a:bodyPr/>
          <a:lstStyle/>
          <a:p>
            <a:r>
              <a:rPr lang="en-US"/>
              <a:t>Introduction</a:t>
            </a:r>
          </a:p>
        </p:txBody>
      </p:sp>
      <p:sp>
        <p:nvSpPr>
          <p:cNvPr id="290819" name="Rectangle 3"/>
          <p:cNvSpPr>
            <a:spLocks noGrp="1" noChangeArrowheads="1"/>
          </p:cNvSpPr>
          <p:nvPr>
            <p:ph type="body" idx="1"/>
          </p:nvPr>
        </p:nvSpPr>
        <p:spPr/>
        <p:txBody>
          <a:bodyPr/>
          <a:lstStyle/>
          <a:p>
            <a:r>
              <a:rPr lang="en-US" dirty="0"/>
              <a:t>This presentation focuses on </a:t>
            </a:r>
            <a:r>
              <a:rPr lang="en-US" dirty="0" smtClean="0"/>
              <a:t>heat treatment on glasses</a:t>
            </a:r>
            <a:endParaRPr lang="en-US" dirty="0"/>
          </a:p>
          <a:p>
            <a:r>
              <a:rPr lang="en-US" dirty="0"/>
              <a:t>It is designed to interpret  the potential impacts of the processes associated with glass. It takes you through the cradle to grave lifecycle of </a:t>
            </a:r>
            <a:r>
              <a:rPr lang="en-US" dirty="0" smtClean="0"/>
              <a:t>glass.</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290818"/>
                                        </p:tgtEl>
                                        <p:attrNameLst>
                                          <p:attrName>style.visibility</p:attrName>
                                        </p:attrNameLst>
                                      </p:cBhvr>
                                      <p:to>
                                        <p:strVal val="visible"/>
                                      </p:to>
                                    </p:set>
                                    <p:anim calcmode="lin" valueType="num">
                                      <p:cBhvr additive="base">
                                        <p:cTn id="7" dur="800" fill="hold">
                                          <p:stCondLst>
                                            <p:cond delay="0"/>
                                          </p:stCondLst>
                                        </p:cTn>
                                        <p:tgtEl>
                                          <p:spTgt spid="290818"/>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290818"/>
                                        </p:tgtEl>
                                        <p:attrNameLst>
                                          <p:attrName>ppt_y</p:attrName>
                                        </p:attrNameLst>
                                      </p:cBhvr>
                                      <p:tavLst>
                                        <p:tav tm="0">
                                          <p:val>
                                            <p:strVal val="0-#ppt_h/2"/>
                                          </p:val>
                                        </p:tav>
                                        <p:tav tm="100000">
                                          <p:val>
                                            <p:strVal val="#ppt_y"/>
                                          </p:val>
                                        </p:tav>
                                      </p:tavLst>
                                    </p:anim>
                                  </p:childTnLst>
                                </p:cTn>
                              </p:par>
                            </p:childTnLst>
                          </p:cTn>
                        </p:par>
                        <p:par>
                          <p:cTn id="9" fill="hold">
                            <p:stCondLst>
                              <p:cond delay="1680"/>
                            </p:stCondLst>
                            <p:childTnLst>
                              <p:par>
                                <p:cTn id="10" presetID="40" presetClass="entr" presetSubtype="0" fill="hold" grpId="0" nodeType="afterEffect">
                                  <p:stCondLst>
                                    <p:cond delay="0"/>
                                  </p:stCondLst>
                                  <p:iterate type="wd">
                                    <p:tmPct val="10000"/>
                                  </p:iterate>
                                  <p:childTnLst>
                                    <p:set>
                                      <p:cBhvr>
                                        <p:cTn id="11" dur="1" fill="hold">
                                          <p:stCondLst>
                                            <p:cond delay="0"/>
                                          </p:stCondLst>
                                        </p:cTn>
                                        <p:tgtEl>
                                          <p:spTgt spid="290819">
                                            <p:txEl>
                                              <p:pRg st="0" end="0"/>
                                            </p:txEl>
                                          </p:spTgt>
                                        </p:tgtEl>
                                        <p:attrNameLst>
                                          <p:attrName>style.visibility</p:attrName>
                                        </p:attrNameLst>
                                      </p:cBhvr>
                                      <p:to>
                                        <p:strVal val="visible"/>
                                      </p:to>
                                    </p:set>
                                    <p:animEffect transition="in" filter="fade">
                                      <p:cBhvr>
                                        <p:cTn id="12" dur="500"/>
                                        <p:tgtEl>
                                          <p:spTgt spid="290819">
                                            <p:txEl>
                                              <p:pRg st="0" end="0"/>
                                            </p:txEl>
                                          </p:spTgt>
                                        </p:tgtEl>
                                      </p:cBhvr>
                                    </p:animEffect>
                                    <p:anim calcmode="lin" valueType="num">
                                      <p:cBhvr>
                                        <p:cTn id="13" dur="500" fill="hold"/>
                                        <p:tgtEl>
                                          <p:spTgt spid="290819">
                                            <p:txEl>
                                              <p:pRg st="0" end="0"/>
                                            </p:txEl>
                                          </p:spTgt>
                                        </p:tgtEl>
                                        <p:attrNameLst>
                                          <p:attrName>ppt_x</p:attrName>
                                        </p:attrNameLst>
                                      </p:cBhvr>
                                      <p:tavLst>
                                        <p:tav tm="0">
                                          <p:val>
                                            <p:strVal val="#ppt_x-.1"/>
                                          </p:val>
                                        </p:tav>
                                        <p:tav tm="100000">
                                          <p:val>
                                            <p:strVal val="#ppt_x"/>
                                          </p:val>
                                        </p:tav>
                                      </p:tavLst>
                                    </p:anim>
                                    <p:anim calcmode="lin" valueType="num">
                                      <p:cBhvr>
                                        <p:cTn id="14" dur="500" fill="hold"/>
                                        <p:tgtEl>
                                          <p:spTgt spid="290819">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2530"/>
                            </p:stCondLst>
                            <p:childTnLst>
                              <p:par>
                                <p:cTn id="16" presetID="40" presetClass="entr" presetSubtype="0" fill="hold" grpId="0" nodeType="afterEffect">
                                  <p:stCondLst>
                                    <p:cond delay="0"/>
                                  </p:stCondLst>
                                  <p:iterate type="wd">
                                    <p:tmPct val="10000"/>
                                  </p:iterate>
                                  <p:childTnLst>
                                    <p:set>
                                      <p:cBhvr>
                                        <p:cTn id="17" dur="1" fill="hold">
                                          <p:stCondLst>
                                            <p:cond delay="0"/>
                                          </p:stCondLst>
                                        </p:cTn>
                                        <p:tgtEl>
                                          <p:spTgt spid="290819">
                                            <p:txEl>
                                              <p:pRg st="1" end="1"/>
                                            </p:txEl>
                                          </p:spTgt>
                                        </p:tgtEl>
                                        <p:attrNameLst>
                                          <p:attrName>style.visibility</p:attrName>
                                        </p:attrNameLst>
                                      </p:cBhvr>
                                      <p:to>
                                        <p:strVal val="visible"/>
                                      </p:to>
                                    </p:set>
                                    <p:animEffect transition="in" filter="fade">
                                      <p:cBhvr>
                                        <p:cTn id="18" dur="500"/>
                                        <p:tgtEl>
                                          <p:spTgt spid="290819">
                                            <p:txEl>
                                              <p:pRg st="1" end="1"/>
                                            </p:txEl>
                                          </p:spTgt>
                                        </p:tgtEl>
                                      </p:cBhvr>
                                    </p:animEffect>
                                    <p:anim calcmode="lin" valueType="num">
                                      <p:cBhvr>
                                        <p:cTn id="19" dur="500" fill="hold"/>
                                        <p:tgtEl>
                                          <p:spTgt spid="290819">
                                            <p:txEl>
                                              <p:pRg st="1" end="1"/>
                                            </p:txEl>
                                          </p:spTgt>
                                        </p:tgtEl>
                                        <p:attrNameLst>
                                          <p:attrName>ppt_x</p:attrName>
                                        </p:attrNameLst>
                                      </p:cBhvr>
                                      <p:tavLst>
                                        <p:tav tm="0">
                                          <p:val>
                                            <p:strVal val="#ppt_x-.1"/>
                                          </p:val>
                                        </p:tav>
                                        <p:tav tm="100000">
                                          <p:val>
                                            <p:strVal val="#ppt_x"/>
                                          </p:val>
                                        </p:tav>
                                      </p:tavLst>
                                    </p:anim>
                                    <p:anim calcmode="lin" valueType="num">
                                      <p:cBhvr>
                                        <p:cTn id="20" dur="500" fill="hold"/>
                                        <p:tgtEl>
                                          <p:spTgt spid="29081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18" grpId="0"/>
      <p:bldP spid="29081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 Likewise, hardness, specific gravity, expansion coefficient, softening point, thermal conductivity, solar optical properties and stiffness remain unchanged by the heat-treating process.</a:t>
            </a:r>
          </a:p>
          <a:p>
            <a:r>
              <a:rPr lang="en-US" dirty="0" smtClean="0"/>
              <a:t>The only physical properties that change are improved flexural and tensile strength, and improved resistance to thermal stresses and thermal shock</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Under uniform loading, heat-treated glass is stronger than annealed glass of the same size and thickness.</a:t>
            </a:r>
          </a:p>
          <a:p>
            <a:r>
              <a:rPr lang="en-US" dirty="0" smtClean="0"/>
              <a:t>The heat-treating process does change the</a:t>
            </a:r>
          </a:p>
          <a:p>
            <a:pPr>
              <a:buNone/>
            </a:pPr>
            <a:r>
              <a:rPr lang="en-US" dirty="0" smtClean="0"/>
              <a:t>     break pattern of the glass, i.e. fully tempered glass disintegrates into relatively small pieces meeting the safety glazing requirements and thereby greatly reducing the likelihood of serious cutting or piercing.</a:t>
            </a:r>
          </a:p>
          <a:p>
            <a:pPr>
              <a:buNone/>
            </a:pPr>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INJURIES</a:t>
            </a:r>
            <a:endParaRPr lang="en-US" dirty="0"/>
          </a:p>
        </p:txBody>
      </p:sp>
      <p:sp>
        <p:nvSpPr>
          <p:cNvPr id="3" name="Content Placeholder 2"/>
          <p:cNvSpPr>
            <a:spLocks noGrp="1"/>
          </p:cNvSpPr>
          <p:nvPr>
            <p:ph idx="1"/>
          </p:nvPr>
        </p:nvSpPr>
        <p:spPr/>
        <p:txBody>
          <a:bodyPr/>
          <a:lstStyle/>
          <a:p>
            <a:r>
              <a:rPr lang="en-US" dirty="0" smtClean="0"/>
              <a:t>As mentioned, the heat-treating process typically involves the transport of very hot glass on rollers.</a:t>
            </a:r>
          </a:p>
          <a:p>
            <a:r>
              <a:rPr lang="en-US" dirty="0" smtClean="0"/>
              <a:t>As a result of this soft glass-to-roller contact, some glass surface changes will occur</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Uses of Tempered Glass</a:t>
            </a:r>
          </a:p>
          <a:p>
            <a:r>
              <a:rPr lang="en-US" dirty="0" smtClean="0"/>
              <a:t>Tempered is using widely in Construction Industry for windows, curtain walls, frameless structural glazing work, sky lights etc were applications requiring increased strength and safety.</a:t>
            </a:r>
          </a:p>
          <a:p>
            <a:r>
              <a:rPr lang="en-US" dirty="0" smtClean="0"/>
              <a:t>It also using in automotive industry as side and rear windows in automobiles.</a:t>
            </a:r>
          </a:p>
          <a:p>
            <a:r>
              <a:rPr lang="en-US" dirty="0" smtClean="0"/>
              <a:t>It is also find application in refrigerators, furniture, ovens, shelving etc.</a:t>
            </a:r>
          </a:p>
          <a:p>
            <a:r>
              <a:rPr lang="en-US" dirty="0" smtClean="0"/>
              <a:t>Tempered glass should not be used were building codes require wired glass for fire resistance</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r>
              <a:rPr lang="en-US" sz="4000"/>
              <a:t>Historical Glass Manufacturing process:</a:t>
            </a:r>
          </a:p>
        </p:txBody>
      </p:sp>
      <p:sp>
        <p:nvSpPr>
          <p:cNvPr id="36867" name="Rectangle 3"/>
          <p:cNvSpPr>
            <a:spLocks noGrp="1" noChangeArrowheads="1"/>
          </p:cNvSpPr>
          <p:nvPr>
            <p:ph type="body" sz="half" idx="1"/>
          </p:nvPr>
        </p:nvSpPr>
        <p:spPr/>
        <p:txBody>
          <a:bodyPr/>
          <a:lstStyle/>
          <a:p>
            <a:pPr>
              <a:buFontTx/>
              <a:buNone/>
            </a:pPr>
            <a:r>
              <a:rPr lang="en-US" sz="2800"/>
              <a:t>Historical method:</a:t>
            </a:r>
          </a:p>
          <a:p>
            <a:r>
              <a:rPr lang="en-US" sz="2800">
                <a:cs typeface="Times New Roman" pitchFamily="18" charset="0"/>
              </a:rPr>
              <a:t>heating and blowing</a:t>
            </a:r>
            <a:r>
              <a:rPr lang="en-US" sz="2800"/>
              <a:t> </a:t>
            </a:r>
          </a:p>
          <a:p>
            <a:r>
              <a:rPr lang="en-US" sz="2800">
                <a:cs typeface="Times New Roman" pitchFamily="18" charset="0"/>
              </a:rPr>
              <a:t>shape the glass products by hand</a:t>
            </a:r>
            <a:r>
              <a:rPr lang="en-US" sz="2800"/>
              <a:t> </a:t>
            </a:r>
          </a:p>
          <a:p>
            <a:r>
              <a:rPr lang="en-US" sz="2800">
                <a:cs typeface="Times New Roman" pitchFamily="18" charset="0"/>
              </a:rPr>
              <a:t>requires high skills &amp; is time consuming</a:t>
            </a:r>
          </a:p>
          <a:p>
            <a:pPr lvl="1">
              <a:buFont typeface="Wingdings" pitchFamily="2" charset="2"/>
              <a:buChar char="v"/>
            </a:pPr>
            <a:r>
              <a:rPr lang="en-US" sz="2400"/>
              <a:t>therefore using glass is considered as luxury in our old world</a:t>
            </a:r>
          </a:p>
        </p:txBody>
      </p:sp>
      <p:pic>
        <p:nvPicPr>
          <p:cNvPr id="36886" name="Picture 22" descr="Glass%20Bead%20Making0051">
            <a:hlinkClick r:id="rId2"/>
          </p:cNvPr>
          <p:cNvPicPr>
            <a:picLocks noGrp="1" noChangeAspect="1" noChangeArrowheads="1"/>
          </p:cNvPicPr>
          <p:nvPr>
            <p:ph sz="quarter" idx="2"/>
          </p:nvPr>
        </p:nvPicPr>
        <p:blipFill>
          <a:blip r:embed="rId3"/>
          <a:srcRect/>
          <a:stretch>
            <a:fillRect/>
          </a:stretch>
        </p:blipFill>
        <p:spPr>
          <a:xfrm>
            <a:off x="6248400" y="4038600"/>
            <a:ext cx="2362200" cy="1771650"/>
          </a:xfrm>
          <a:ln/>
        </p:spPr>
      </p:pic>
      <p:pic>
        <p:nvPicPr>
          <p:cNvPr id="36889" name="Picture 25" descr="blower">
            <a:hlinkClick r:id="rId4"/>
          </p:cNvPr>
          <p:cNvPicPr>
            <a:picLocks noGrp="1" noChangeAspect="1" noChangeArrowheads="1"/>
          </p:cNvPicPr>
          <p:nvPr>
            <p:ph sz="quarter" idx="3"/>
          </p:nvPr>
        </p:nvPicPr>
        <p:blipFill>
          <a:blip r:embed="rId5"/>
          <a:srcRect/>
          <a:stretch>
            <a:fillRect/>
          </a:stretch>
        </p:blipFill>
        <p:spPr>
          <a:xfrm>
            <a:off x="4724400" y="1905000"/>
            <a:ext cx="1836738" cy="2362200"/>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800" fill="hold">
                                          <p:stCondLst>
                                            <p:cond delay="0"/>
                                          </p:stCondLst>
                                        </p:cTn>
                                        <p:tgtEl>
                                          <p:spTgt spid="36866"/>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36866"/>
                                        </p:tgtEl>
                                        <p:attrNameLst>
                                          <p:attrName>ppt_y</p:attrName>
                                        </p:attrNameLst>
                                      </p:cBhvr>
                                      <p:tavLst>
                                        <p:tav tm="0">
                                          <p:val>
                                            <p:strVal val="0-#ppt_h/2"/>
                                          </p:val>
                                        </p:tav>
                                        <p:tav tm="100000">
                                          <p:val>
                                            <p:strVal val="#ppt_y"/>
                                          </p:val>
                                        </p:tav>
                                      </p:tavLst>
                                    </p:anim>
                                  </p:childTnLst>
                                </p:cTn>
                              </p:par>
                            </p:childTnLst>
                          </p:cTn>
                        </p:par>
                        <p:par>
                          <p:cTn id="9" fill="hold">
                            <p:stCondLst>
                              <p:cond delay="3600"/>
                            </p:stCondLst>
                            <p:childTnLst>
                              <p:par>
                                <p:cTn id="10" presetID="40" presetClass="entr" presetSubtype="0" fill="hold" grpId="0" nodeType="afterEffect">
                                  <p:stCondLst>
                                    <p:cond delay="0"/>
                                  </p:stCondLst>
                                  <p:iterate type="lt">
                                    <p:tmPct val="10000"/>
                                  </p:iterate>
                                  <p:childTnLst>
                                    <p:set>
                                      <p:cBhvr>
                                        <p:cTn id="11" dur="1" fill="hold">
                                          <p:stCondLst>
                                            <p:cond delay="0"/>
                                          </p:stCondLst>
                                        </p:cTn>
                                        <p:tgtEl>
                                          <p:spTgt spid="36867">
                                            <p:txEl>
                                              <p:pRg st="0" end="0"/>
                                            </p:txEl>
                                          </p:spTgt>
                                        </p:tgtEl>
                                        <p:attrNameLst>
                                          <p:attrName>style.visibility</p:attrName>
                                        </p:attrNameLst>
                                      </p:cBhvr>
                                      <p:to>
                                        <p:strVal val="visible"/>
                                      </p:to>
                                    </p:set>
                                    <p:animEffect transition="in" filter="fade">
                                      <p:cBhvr>
                                        <p:cTn id="12" dur="500"/>
                                        <p:tgtEl>
                                          <p:spTgt spid="36867">
                                            <p:txEl>
                                              <p:pRg st="0" end="0"/>
                                            </p:txEl>
                                          </p:spTgt>
                                        </p:tgtEl>
                                      </p:cBhvr>
                                    </p:animEffect>
                                    <p:anim calcmode="lin" valueType="num">
                                      <p:cBhvr>
                                        <p:cTn id="13" dur="500" fill="hold"/>
                                        <p:tgtEl>
                                          <p:spTgt spid="36867">
                                            <p:txEl>
                                              <p:pRg st="0" end="0"/>
                                            </p:txEl>
                                          </p:spTgt>
                                        </p:tgtEl>
                                        <p:attrNameLst>
                                          <p:attrName>ppt_x</p:attrName>
                                        </p:attrNameLst>
                                      </p:cBhvr>
                                      <p:tavLst>
                                        <p:tav tm="0">
                                          <p:val>
                                            <p:strVal val="#ppt_x-.1"/>
                                          </p:val>
                                        </p:tav>
                                        <p:tav tm="100000">
                                          <p:val>
                                            <p:strVal val="#ppt_x"/>
                                          </p:val>
                                        </p:tav>
                                      </p:tavLst>
                                    </p:anim>
                                    <p:anim calcmode="lin" valueType="num">
                                      <p:cBhvr>
                                        <p:cTn id="14"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900"/>
                            </p:stCondLst>
                            <p:childTnLst>
                              <p:par>
                                <p:cTn id="16" presetID="40" presetClass="entr" presetSubtype="0" fill="hold" grpId="0" nodeType="afterEffect">
                                  <p:stCondLst>
                                    <p:cond delay="0"/>
                                  </p:stCondLst>
                                  <p:iterate type="lt">
                                    <p:tmPct val="10000"/>
                                  </p:iterate>
                                  <p:childTnLst>
                                    <p:set>
                                      <p:cBhvr>
                                        <p:cTn id="17" dur="1" fill="hold">
                                          <p:stCondLst>
                                            <p:cond delay="0"/>
                                          </p:stCondLst>
                                        </p:cTn>
                                        <p:tgtEl>
                                          <p:spTgt spid="36867">
                                            <p:txEl>
                                              <p:pRg st="1" end="1"/>
                                            </p:txEl>
                                          </p:spTgt>
                                        </p:tgtEl>
                                        <p:attrNameLst>
                                          <p:attrName>style.visibility</p:attrName>
                                        </p:attrNameLst>
                                      </p:cBhvr>
                                      <p:to>
                                        <p:strVal val="visible"/>
                                      </p:to>
                                    </p:set>
                                    <p:animEffect transition="in" filter="fade">
                                      <p:cBhvr>
                                        <p:cTn id="18" dur="500"/>
                                        <p:tgtEl>
                                          <p:spTgt spid="36867">
                                            <p:txEl>
                                              <p:pRg st="1" end="1"/>
                                            </p:txEl>
                                          </p:spTgt>
                                        </p:tgtEl>
                                      </p:cBhvr>
                                    </p:animEffect>
                                    <p:anim calcmode="lin" valueType="num">
                                      <p:cBhvr>
                                        <p:cTn id="19" dur="500" fill="hold"/>
                                        <p:tgtEl>
                                          <p:spTgt spid="36867">
                                            <p:txEl>
                                              <p:pRg st="1" end="1"/>
                                            </p:txEl>
                                          </p:spTgt>
                                        </p:tgtEl>
                                        <p:attrNameLst>
                                          <p:attrName>ppt_x</p:attrName>
                                        </p:attrNameLst>
                                      </p:cBhvr>
                                      <p:tavLst>
                                        <p:tav tm="0">
                                          <p:val>
                                            <p:strVal val="#ppt_x-.1"/>
                                          </p:val>
                                        </p:tav>
                                        <p:tav tm="100000">
                                          <p:val>
                                            <p:strVal val="#ppt_x"/>
                                          </p:val>
                                        </p:tav>
                                      </p:tavLst>
                                    </p:anim>
                                    <p:anim calcmode="lin" valueType="num">
                                      <p:cBhvr>
                                        <p:cTn id="20" dur="500" fill="hold"/>
                                        <p:tgtEl>
                                          <p:spTgt spid="36867">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6200"/>
                            </p:stCondLst>
                            <p:childTnLst>
                              <p:par>
                                <p:cTn id="22" presetID="40" presetClass="entr" presetSubtype="0" fill="hold" grpId="0" nodeType="afterEffect">
                                  <p:stCondLst>
                                    <p:cond delay="0"/>
                                  </p:stCondLst>
                                  <p:iterate type="lt">
                                    <p:tmPct val="10000"/>
                                  </p:iterate>
                                  <p:childTnLst>
                                    <p:set>
                                      <p:cBhvr>
                                        <p:cTn id="23" dur="1" fill="hold">
                                          <p:stCondLst>
                                            <p:cond delay="0"/>
                                          </p:stCondLst>
                                        </p:cTn>
                                        <p:tgtEl>
                                          <p:spTgt spid="36867">
                                            <p:txEl>
                                              <p:pRg st="2" end="2"/>
                                            </p:txEl>
                                          </p:spTgt>
                                        </p:tgtEl>
                                        <p:attrNameLst>
                                          <p:attrName>style.visibility</p:attrName>
                                        </p:attrNameLst>
                                      </p:cBhvr>
                                      <p:to>
                                        <p:strVal val="visible"/>
                                      </p:to>
                                    </p:set>
                                    <p:animEffect transition="in" filter="fade">
                                      <p:cBhvr>
                                        <p:cTn id="24" dur="500"/>
                                        <p:tgtEl>
                                          <p:spTgt spid="36867">
                                            <p:txEl>
                                              <p:pRg st="2" end="2"/>
                                            </p:txEl>
                                          </p:spTgt>
                                        </p:tgtEl>
                                      </p:cBhvr>
                                    </p:animEffect>
                                    <p:anim calcmode="lin" valueType="num">
                                      <p:cBhvr>
                                        <p:cTn id="25" dur="500" fill="hold"/>
                                        <p:tgtEl>
                                          <p:spTgt spid="36867">
                                            <p:txEl>
                                              <p:pRg st="2" end="2"/>
                                            </p:txEl>
                                          </p:spTgt>
                                        </p:tgtEl>
                                        <p:attrNameLst>
                                          <p:attrName>ppt_x</p:attrName>
                                        </p:attrNameLst>
                                      </p:cBhvr>
                                      <p:tavLst>
                                        <p:tav tm="0">
                                          <p:val>
                                            <p:strVal val="#ppt_x-.1"/>
                                          </p:val>
                                        </p:tav>
                                        <p:tav tm="100000">
                                          <p:val>
                                            <p:strVal val="#ppt_x"/>
                                          </p:val>
                                        </p:tav>
                                      </p:tavLst>
                                    </p:anim>
                                    <p:anim calcmode="lin" valueType="num">
                                      <p:cBhvr>
                                        <p:cTn id="26"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par>
                          <p:cTn id="27" fill="hold">
                            <p:stCondLst>
                              <p:cond delay="8000"/>
                            </p:stCondLst>
                            <p:childTnLst>
                              <p:par>
                                <p:cTn id="28" presetID="40" presetClass="entr" presetSubtype="0" fill="hold" grpId="0" nodeType="afterEffect">
                                  <p:stCondLst>
                                    <p:cond delay="0"/>
                                  </p:stCondLst>
                                  <p:iterate type="lt">
                                    <p:tmPct val="10000"/>
                                  </p:iterate>
                                  <p:childTnLst>
                                    <p:set>
                                      <p:cBhvr>
                                        <p:cTn id="29" dur="1" fill="hold">
                                          <p:stCondLst>
                                            <p:cond delay="0"/>
                                          </p:stCondLst>
                                        </p:cTn>
                                        <p:tgtEl>
                                          <p:spTgt spid="36867">
                                            <p:txEl>
                                              <p:pRg st="3" end="3"/>
                                            </p:txEl>
                                          </p:spTgt>
                                        </p:tgtEl>
                                        <p:attrNameLst>
                                          <p:attrName>style.visibility</p:attrName>
                                        </p:attrNameLst>
                                      </p:cBhvr>
                                      <p:to>
                                        <p:strVal val="visible"/>
                                      </p:to>
                                    </p:set>
                                    <p:animEffect transition="in" filter="fade">
                                      <p:cBhvr>
                                        <p:cTn id="30" dur="500"/>
                                        <p:tgtEl>
                                          <p:spTgt spid="36867">
                                            <p:txEl>
                                              <p:pRg st="3" end="3"/>
                                            </p:txEl>
                                          </p:spTgt>
                                        </p:tgtEl>
                                      </p:cBhvr>
                                    </p:animEffect>
                                    <p:anim calcmode="lin" valueType="num">
                                      <p:cBhvr>
                                        <p:cTn id="31" dur="500" fill="hold"/>
                                        <p:tgtEl>
                                          <p:spTgt spid="36867">
                                            <p:txEl>
                                              <p:pRg st="3" end="3"/>
                                            </p:txEl>
                                          </p:spTgt>
                                        </p:tgtEl>
                                        <p:attrNameLst>
                                          <p:attrName>ppt_x</p:attrName>
                                        </p:attrNameLst>
                                      </p:cBhvr>
                                      <p:tavLst>
                                        <p:tav tm="0">
                                          <p:val>
                                            <p:strVal val="#ppt_x-.1"/>
                                          </p:val>
                                        </p:tav>
                                        <p:tav tm="100000">
                                          <p:val>
                                            <p:strVal val="#ppt_x"/>
                                          </p:val>
                                        </p:tav>
                                      </p:tavLst>
                                    </p:anim>
                                    <p:anim calcmode="lin" valueType="num">
                                      <p:cBhvr>
                                        <p:cTn id="32" dur="500" fill="hold"/>
                                        <p:tgtEl>
                                          <p:spTgt spid="36867">
                                            <p:txEl>
                                              <p:pRg st="3" end="3"/>
                                            </p:txEl>
                                          </p:spTgt>
                                        </p:tgtEl>
                                        <p:attrNameLst>
                                          <p:attrName>ppt_y</p:attrName>
                                        </p:attrNameLst>
                                      </p:cBhvr>
                                      <p:tavLst>
                                        <p:tav tm="0">
                                          <p:val>
                                            <p:strVal val="#ppt_y"/>
                                          </p:val>
                                        </p:tav>
                                        <p:tav tm="100000">
                                          <p:val>
                                            <p:strVal val="#ppt_y"/>
                                          </p:val>
                                        </p:tav>
                                      </p:tavLst>
                                    </p:anim>
                                  </p:childTnLst>
                                </p:cTn>
                              </p:par>
                              <p:par>
                                <p:cTn id="33" presetID="40" presetClass="entr" presetSubtype="0" fill="hold" grpId="0" nodeType="withEffect">
                                  <p:stCondLst>
                                    <p:cond delay="0"/>
                                  </p:stCondLst>
                                  <p:iterate type="lt">
                                    <p:tmPct val="10000"/>
                                  </p:iterate>
                                  <p:childTnLst>
                                    <p:set>
                                      <p:cBhvr>
                                        <p:cTn id="34" dur="1" fill="hold">
                                          <p:stCondLst>
                                            <p:cond delay="0"/>
                                          </p:stCondLst>
                                        </p:cTn>
                                        <p:tgtEl>
                                          <p:spTgt spid="36867">
                                            <p:txEl>
                                              <p:pRg st="4" end="4"/>
                                            </p:txEl>
                                          </p:spTgt>
                                        </p:tgtEl>
                                        <p:attrNameLst>
                                          <p:attrName>style.visibility</p:attrName>
                                        </p:attrNameLst>
                                      </p:cBhvr>
                                      <p:to>
                                        <p:strVal val="visible"/>
                                      </p:to>
                                    </p:set>
                                    <p:animEffect transition="in" filter="fade">
                                      <p:cBhvr>
                                        <p:cTn id="35" dur="500"/>
                                        <p:tgtEl>
                                          <p:spTgt spid="36867">
                                            <p:txEl>
                                              <p:pRg st="4" end="4"/>
                                            </p:txEl>
                                          </p:spTgt>
                                        </p:tgtEl>
                                      </p:cBhvr>
                                    </p:animEffect>
                                    <p:anim calcmode="lin" valueType="num">
                                      <p:cBhvr>
                                        <p:cTn id="36" dur="500" fill="hold"/>
                                        <p:tgtEl>
                                          <p:spTgt spid="36867">
                                            <p:txEl>
                                              <p:pRg st="4" end="4"/>
                                            </p:txEl>
                                          </p:spTgt>
                                        </p:tgtEl>
                                        <p:attrNameLst>
                                          <p:attrName>ppt_x</p:attrName>
                                        </p:attrNameLst>
                                      </p:cBhvr>
                                      <p:tavLst>
                                        <p:tav tm="0">
                                          <p:val>
                                            <p:strVal val="#ppt_x-.1"/>
                                          </p:val>
                                        </p:tav>
                                        <p:tav tm="100000">
                                          <p:val>
                                            <p:strVal val="#ppt_x"/>
                                          </p:val>
                                        </p:tav>
                                      </p:tavLst>
                                    </p:anim>
                                    <p:anim calcmode="lin" valueType="num">
                                      <p:cBhvr>
                                        <p:cTn id="37" dur="500" fill="hold"/>
                                        <p:tgtEl>
                                          <p:spTgt spid="36867">
                                            <p:txEl>
                                              <p:pRg st="4" end="4"/>
                                            </p:txEl>
                                          </p:spTgt>
                                        </p:tgtEl>
                                        <p:attrNameLst>
                                          <p:attrName>ppt_y</p:attrName>
                                        </p:attrNameLst>
                                      </p:cBhvr>
                                      <p:tavLst>
                                        <p:tav tm="0">
                                          <p:val>
                                            <p:strVal val="#ppt_y"/>
                                          </p:val>
                                        </p:tav>
                                        <p:tav tm="100000">
                                          <p:val>
                                            <p:strVal val="#ppt_y"/>
                                          </p:val>
                                        </p:tav>
                                      </p:tavLst>
                                    </p:anim>
                                  </p:childTnLst>
                                </p:cTn>
                              </p:par>
                            </p:childTnLst>
                          </p:cTn>
                        </p:par>
                        <p:par>
                          <p:cTn id="38" fill="hold">
                            <p:stCondLst>
                              <p:cond delay="11050"/>
                            </p:stCondLst>
                            <p:childTnLst>
                              <p:par>
                                <p:cTn id="39" presetID="40" presetClass="entr" presetSubtype="0" fill="hold" grpId="0" nodeType="afterEffect">
                                  <p:stCondLst>
                                    <p:cond delay="0"/>
                                  </p:stCondLst>
                                  <p:iterate type="lt">
                                    <p:tmPct val="10000"/>
                                  </p:iterate>
                                  <p:childTnLst>
                                    <p:set>
                                      <p:cBhvr>
                                        <p:cTn id="40" dur="1" fill="hold">
                                          <p:stCondLst>
                                            <p:cond delay="0"/>
                                          </p:stCondLst>
                                        </p:cTn>
                                        <p:tgtEl>
                                          <p:spTgt spid="36886">
                                            <p:bg/>
                                          </p:spTgt>
                                        </p:tgtEl>
                                        <p:attrNameLst>
                                          <p:attrName>style.visibility</p:attrName>
                                        </p:attrNameLst>
                                      </p:cBhvr>
                                      <p:to>
                                        <p:strVal val="visible"/>
                                      </p:to>
                                    </p:set>
                                    <p:animEffect transition="in" filter="fade">
                                      <p:cBhvr>
                                        <p:cTn id="41" dur="500"/>
                                        <p:tgtEl>
                                          <p:spTgt spid="36886">
                                            <p:bg/>
                                          </p:spTgt>
                                        </p:tgtEl>
                                      </p:cBhvr>
                                    </p:animEffect>
                                    <p:anim calcmode="lin" valueType="num">
                                      <p:cBhvr>
                                        <p:cTn id="42" dur="500" fill="hold"/>
                                        <p:tgtEl>
                                          <p:spTgt spid="36886">
                                            <p:bg/>
                                          </p:spTgt>
                                        </p:tgtEl>
                                        <p:attrNameLst>
                                          <p:attrName>ppt_x</p:attrName>
                                        </p:attrNameLst>
                                      </p:cBhvr>
                                      <p:tavLst>
                                        <p:tav tm="0">
                                          <p:val>
                                            <p:strVal val="#ppt_x-.1"/>
                                          </p:val>
                                        </p:tav>
                                        <p:tav tm="100000">
                                          <p:val>
                                            <p:strVal val="#ppt_x"/>
                                          </p:val>
                                        </p:tav>
                                      </p:tavLst>
                                    </p:anim>
                                    <p:anim calcmode="lin" valueType="num">
                                      <p:cBhvr>
                                        <p:cTn id="43" dur="500" fill="hold"/>
                                        <p:tgtEl>
                                          <p:spTgt spid="36886">
                                            <p:bg/>
                                          </p:spTgt>
                                        </p:tgtEl>
                                        <p:attrNameLst>
                                          <p:attrName>ppt_y</p:attrName>
                                        </p:attrNameLst>
                                      </p:cBhvr>
                                      <p:tavLst>
                                        <p:tav tm="0">
                                          <p:val>
                                            <p:strVal val="#ppt_y"/>
                                          </p:val>
                                        </p:tav>
                                        <p:tav tm="100000">
                                          <p:val>
                                            <p:strVal val="#ppt_y"/>
                                          </p:val>
                                        </p:tav>
                                      </p:tavLst>
                                    </p:anim>
                                  </p:childTnLst>
                                </p:cTn>
                              </p:par>
                            </p:childTnLst>
                          </p:cTn>
                        </p:par>
                        <p:par>
                          <p:cTn id="44" fill="hold">
                            <p:stCondLst>
                              <p:cond delay="11550"/>
                            </p:stCondLst>
                            <p:childTnLst>
                              <p:par>
                                <p:cTn id="45" presetID="40" presetClass="entr" presetSubtype="0" fill="hold" grpId="0" nodeType="afterEffect">
                                  <p:stCondLst>
                                    <p:cond delay="0"/>
                                  </p:stCondLst>
                                  <p:iterate type="lt">
                                    <p:tmPct val="10000"/>
                                  </p:iterate>
                                  <p:childTnLst>
                                    <p:set>
                                      <p:cBhvr>
                                        <p:cTn id="46" dur="1" fill="hold">
                                          <p:stCondLst>
                                            <p:cond delay="0"/>
                                          </p:stCondLst>
                                        </p:cTn>
                                        <p:tgtEl>
                                          <p:spTgt spid="36889">
                                            <p:bg/>
                                          </p:spTgt>
                                        </p:tgtEl>
                                        <p:attrNameLst>
                                          <p:attrName>style.visibility</p:attrName>
                                        </p:attrNameLst>
                                      </p:cBhvr>
                                      <p:to>
                                        <p:strVal val="visible"/>
                                      </p:to>
                                    </p:set>
                                    <p:animEffect transition="in" filter="fade">
                                      <p:cBhvr>
                                        <p:cTn id="47" dur="500"/>
                                        <p:tgtEl>
                                          <p:spTgt spid="36889">
                                            <p:bg/>
                                          </p:spTgt>
                                        </p:tgtEl>
                                      </p:cBhvr>
                                    </p:animEffect>
                                    <p:anim calcmode="lin" valueType="num">
                                      <p:cBhvr>
                                        <p:cTn id="48" dur="500" fill="hold"/>
                                        <p:tgtEl>
                                          <p:spTgt spid="36889">
                                            <p:bg/>
                                          </p:spTgt>
                                        </p:tgtEl>
                                        <p:attrNameLst>
                                          <p:attrName>ppt_x</p:attrName>
                                        </p:attrNameLst>
                                      </p:cBhvr>
                                      <p:tavLst>
                                        <p:tav tm="0">
                                          <p:val>
                                            <p:strVal val="#ppt_x-.1"/>
                                          </p:val>
                                        </p:tav>
                                        <p:tav tm="100000">
                                          <p:val>
                                            <p:strVal val="#ppt_x"/>
                                          </p:val>
                                        </p:tav>
                                      </p:tavLst>
                                    </p:anim>
                                    <p:anim calcmode="lin" valueType="num">
                                      <p:cBhvr>
                                        <p:cTn id="49" dur="500" fill="hold"/>
                                        <p:tgtEl>
                                          <p:spTgt spid="36889">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P spid="36886" grpId="0" build="p" animBg="1"/>
      <p:bldP spid="36889"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Natural Resources</a:t>
            </a:r>
          </a:p>
        </p:txBody>
      </p:sp>
      <p:sp>
        <p:nvSpPr>
          <p:cNvPr id="6147" name="Rectangle 3"/>
          <p:cNvSpPr>
            <a:spLocks noGrp="1" noChangeArrowheads="1"/>
          </p:cNvSpPr>
          <p:nvPr>
            <p:ph type="body" sz="half" idx="1"/>
          </p:nvPr>
        </p:nvSpPr>
        <p:spPr>
          <a:xfrm>
            <a:off x="457200" y="1600200"/>
            <a:ext cx="8229600" cy="2163763"/>
          </a:xfrm>
        </p:spPr>
        <p:txBody>
          <a:bodyPr/>
          <a:lstStyle/>
          <a:p>
            <a:r>
              <a:rPr lang="en-US" sz="2800" dirty="0"/>
              <a:t>Silica sand 72%</a:t>
            </a:r>
          </a:p>
          <a:p>
            <a:r>
              <a:rPr lang="en-US" sz="2800" dirty="0"/>
              <a:t>Soda Ash 17%</a:t>
            </a:r>
          </a:p>
          <a:p>
            <a:r>
              <a:rPr lang="en-US" sz="2800" dirty="0"/>
              <a:t>Lime 5%</a:t>
            </a:r>
          </a:p>
          <a:p>
            <a:endParaRPr lang="en-US" sz="2800" dirty="0"/>
          </a:p>
        </p:txBody>
      </p:sp>
      <p:graphicFrame>
        <p:nvGraphicFramePr>
          <p:cNvPr id="6148" name="Object 4"/>
          <p:cNvGraphicFramePr>
            <a:graphicFrameLocks noChangeAspect="1"/>
          </p:cNvGraphicFramePr>
          <p:nvPr>
            <p:ph sz="half" idx="2"/>
          </p:nvPr>
        </p:nvGraphicFramePr>
        <p:xfrm>
          <a:off x="3810000" y="1600200"/>
          <a:ext cx="4930775" cy="4567238"/>
        </p:xfrm>
        <a:graphic>
          <a:graphicData uri="http://schemas.openxmlformats.org/presentationml/2006/ole">
            <p:oleObj spid="_x0000_s1026" name="Chart" r:id="rId3" imgW="6200851" imgH="5581802" progId="MSGraph.Chart.8">
              <p:embed followColorScheme="full"/>
            </p:oleObj>
          </a:graphicData>
        </a:graphic>
      </p:graphicFrame>
      <p:sp>
        <p:nvSpPr>
          <p:cNvPr id="6150" name="Text Box 6"/>
          <p:cNvSpPr txBox="1">
            <a:spLocks noChangeArrowheads="1"/>
          </p:cNvSpPr>
          <p:nvPr/>
        </p:nvSpPr>
        <p:spPr bwMode="auto">
          <a:xfrm>
            <a:off x="4514850" y="3962400"/>
            <a:ext cx="742950" cy="457200"/>
          </a:xfrm>
          <a:prstGeom prst="rect">
            <a:avLst/>
          </a:prstGeom>
          <a:noFill/>
          <a:ln w="9525">
            <a:noFill/>
            <a:miter lim="800000"/>
            <a:headEnd/>
            <a:tailEnd/>
          </a:ln>
          <a:effectLst/>
        </p:spPr>
        <p:txBody>
          <a:bodyPr wrap="none">
            <a:spAutoFit/>
          </a:bodyPr>
          <a:lstStyle/>
          <a:p>
            <a:r>
              <a:rPr lang="en-US" sz="2400">
                <a:solidFill>
                  <a:srgbClr val="FFFF00"/>
                </a:solidFill>
                <a:latin typeface="Times New Roman" pitchFamily="18" charset="0"/>
              </a:rPr>
              <a:t>72%</a:t>
            </a:r>
          </a:p>
        </p:txBody>
      </p:sp>
      <p:sp>
        <p:nvSpPr>
          <p:cNvPr id="6151" name="Text Box 7"/>
          <p:cNvSpPr txBox="1">
            <a:spLocks noChangeArrowheads="1"/>
          </p:cNvSpPr>
          <p:nvPr/>
        </p:nvSpPr>
        <p:spPr bwMode="auto">
          <a:xfrm>
            <a:off x="5546725" y="3276600"/>
            <a:ext cx="742950" cy="457200"/>
          </a:xfrm>
          <a:prstGeom prst="rect">
            <a:avLst/>
          </a:prstGeom>
          <a:noFill/>
          <a:ln w="9525">
            <a:noFill/>
            <a:miter lim="800000"/>
            <a:headEnd/>
            <a:tailEnd/>
          </a:ln>
          <a:effectLst/>
        </p:spPr>
        <p:txBody>
          <a:bodyPr wrap="none">
            <a:spAutoFit/>
          </a:bodyPr>
          <a:lstStyle/>
          <a:p>
            <a:r>
              <a:rPr lang="en-US" sz="2400">
                <a:solidFill>
                  <a:srgbClr val="FF0000"/>
                </a:solidFill>
                <a:latin typeface="Times New Roman" pitchFamily="18" charset="0"/>
              </a:rPr>
              <a:t>17%</a:t>
            </a:r>
          </a:p>
        </p:txBody>
      </p:sp>
      <p:sp>
        <p:nvSpPr>
          <p:cNvPr id="6152" name="Text Box 8"/>
          <p:cNvSpPr txBox="1">
            <a:spLocks noChangeArrowheads="1"/>
          </p:cNvSpPr>
          <p:nvPr/>
        </p:nvSpPr>
        <p:spPr bwMode="auto">
          <a:xfrm>
            <a:off x="6172200" y="4038600"/>
            <a:ext cx="184150" cy="304800"/>
          </a:xfrm>
          <a:prstGeom prst="rect">
            <a:avLst/>
          </a:prstGeom>
          <a:noFill/>
          <a:ln w="9525">
            <a:noFill/>
            <a:miter lim="800000"/>
            <a:headEnd/>
            <a:tailEnd/>
          </a:ln>
          <a:effectLst/>
        </p:spPr>
        <p:txBody>
          <a:bodyPr wrap="none">
            <a:spAutoFit/>
          </a:bodyPr>
          <a:lstStyle/>
          <a:p>
            <a:endParaRPr lang="en-US" sz="1400">
              <a:latin typeface="Times New Roman" pitchFamily="18" charset="0"/>
            </a:endParaRPr>
          </a:p>
        </p:txBody>
      </p:sp>
      <p:sp>
        <p:nvSpPr>
          <p:cNvPr id="6154" name="Text Box 10"/>
          <p:cNvSpPr txBox="1">
            <a:spLocks noChangeArrowheads="1"/>
          </p:cNvSpPr>
          <p:nvPr/>
        </p:nvSpPr>
        <p:spPr bwMode="auto">
          <a:xfrm>
            <a:off x="6156325" y="3733800"/>
            <a:ext cx="455613" cy="336550"/>
          </a:xfrm>
          <a:prstGeom prst="rect">
            <a:avLst/>
          </a:prstGeom>
          <a:noFill/>
          <a:ln w="9525">
            <a:noFill/>
            <a:miter lim="800000"/>
            <a:headEnd/>
            <a:tailEnd/>
          </a:ln>
          <a:effectLst/>
        </p:spPr>
        <p:txBody>
          <a:bodyPr wrap="none">
            <a:spAutoFit/>
          </a:bodyPr>
          <a:lstStyle/>
          <a:p>
            <a:r>
              <a:rPr lang="en-US" sz="1600">
                <a:solidFill>
                  <a:srgbClr val="FF9933"/>
                </a:solidFill>
                <a:latin typeface="Times New Roman" pitchFamily="18" charset="0"/>
              </a:rPr>
              <a:t>5%</a:t>
            </a:r>
          </a:p>
        </p:txBody>
      </p:sp>
      <p:sp>
        <p:nvSpPr>
          <p:cNvPr id="6155" name="Text Box 11"/>
          <p:cNvSpPr txBox="1">
            <a:spLocks noChangeArrowheads="1"/>
          </p:cNvSpPr>
          <p:nvPr/>
        </p:nvSpPr>
        <p:spPr bwMode="auto">
          <a:xfrm>
            <a:off x="6173788" y="3962400"/>
            <a:ext cx="455612" cy="336550"/>
          </a:xfrm>
          <a:prstGeom prst="rect">
            <a:avLst/>
          </a:prstGeom>
          <a:noFill/>
          <a:ln w="9525">
            <a:noFill/>
            <a:miter lim="800000"/>
            <a:headEnd/>
            <a:tailEnd/>
          </a:ln>
          <a:effectLst/>
        </p:spPr>
        <p:txBody>
          <a:bodyPr wrap="none">
            <a:spAutoFit/>
          </a:bodyPr>
          <a:lstStyle/>
          <a:p>
            <a:r>
              <a:rPr lang="en-US" sz="1600">
                <a:solidFill>
                  <a:srgbClr val="FFFFFF"/>
                </a:solidFill>
                <a:latin typeface="Times New Roman" pitchFamily="18" charset="0"/>
              </a:rPr>
              <a:t>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800" fill="hold">
                                          <p:stCondLst>
                                            <p:cond delay="0"/>
                                          </p:stCondLst>
                                        </p:cTn>
                                        <p:tgtEl>
                                          <p:spTgt spid="6146"/>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6146"/>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40" presetClass="entr" presetSubtype="0" fill="hold" grpId="0" nodeType="afterEffect">
                                  <p:stCondLst>
                                    <p:cond delay="0"/>
                                  </p:stCondLst>
                                  <p:iterate type="lt">
                                    <p:tmPct val="10000"/>
                                  </p:iterate>
                                  <p:childTnLst>
                                    <p:set>
                                      <p:cBhvr>
                                        <p:cTn id="11" dur="1" fill="hold">
                                          <p:stCondLst>
                                            <p:cond delay="0"/>
                                          </p:stCondLst>
                                        </p:cTn>
                                        <p:tgtEl>
                                          <p:spTgt spid="6148"/>
                                        </p:tgtEl>
                                        <p:attrNameLst>
                                          <p:attrName>style.visibility</p:attrName>
                                        </p:attrNameLst>
                                      </p:cBhvr>
                                      <p:to>
                                        <p:strVal val="visible"/>
                                      </p:to>
                                    </p:set>
                                    <p:animEffect transition="in" filter="fade">
                                      <p:cBhvr>
                                        <p:cTn id="12" dur="500"/>
                                        <p:tgtEl>
                                          <p:spTgt spid="6148"/>
                                        </p:tgtEl>
                                      </p:cBhvr>
                                    </p:animEffect>
                                    <p:anim calcmode="lin" valueType="num">
                                      <p:cBhvr>
                                        <p:cTn id="13" dur="500" fill="hold"/>
                                        <p:tgtEl>
                                          <p:spTgt spid="6148"/>
                                        </p:tgtEl>
                                        <p:attrNameLst>
                                          <p:attrName>ppt_x</p:attrName>
                                        </p:attrNameLst>
                                      </p:cBhvr>
                                      <p:tavLst>
                                        <p:tav tm="0">
                                          <p:val>
                                            <p:strVal val="#ppt_x-.1"/>
                                          </p:val>
                                        </p:tav>
                                        <p:tav tm="100000">
                                          <p:val>
                                            <p:strVal val="#ppt_x"/>
                                          </p:val>
                                        </p:tav>
                                      </p:tavLst>
                                    </p:anim>
                                    <p:anim calcmode="lin" valueType="num">
                                      <p:cBhvr>
                                        <p:cTn id="14" dur="500" fill="hold"/>
                                        <p:tgtEl>
                                          <p:spTgt spid="6148"/>
                                        </p:tgtEl>
                                        <p:attrNameLst>
                                          <p:attrName>ppt_y</p:attrName>
                                        </p:attrNameLst>
                                      </p:cBhvr>
                                      <p:tavLst>
                                        <p:tav tm="0">
                                          <p:val>
                                            <p:strVal val="#ppt_y"/>
                                          </p:val>
                                        </p:tav>
                                        <p:tav tm="100000">
                                          <p:val>
                                            <p:strVal val="#ppt_y"/>
                                          </p:val>
                                        </p:tav>
                                      </p:tavLst>
                                    </p:anim>
                                  </p:childTnLst>
                                </p:cTn>
                              </p:par>
                              <p:par>
                                <p:cTn id="15" presetID="9" presetClass="entr" presetSubtype="0" fill="hold" grpId="0" nodeType="withEffect">
                                  <p:stCondLst>
                                    <p:cond delay="0"/>
                                  </p:stCondLst>
                                  <p:childTnLst>
                                    <p:set>
                                      <p:cBhvr>
                                        <p:cTn id="16" dur="1" fill="hold">
                                          <p:stCondLst>
                                            <p:cond delay="0"/>
                                          </p:stCondLst>
                                        </p:cTn>
                                        <p:tgtEl>
                                          <p:spTgt spid="6151"/>
                                        </p:tgtEl>
                                        <p:attrNameLst>
                                          <p:attrName>style.visibility</p:attrName>
                                        </p:attrNameLst>
                                      </p:cBhvr>
                                      <p:to>
                                        <p:strVal val="visible"/>
                                      </p:to>
                                    </p:set>
                                    <p:animEffect transition="in" filter="dissolve">
                                      <p:cBhvr>
                                        <p:cTn id="17" dur="500"/>
                                        <p:tgtEl>
                                          <p:spTgt spid="6151"/>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6150"/>
                                        </p:tgtEl>
                                        <p:attrNameLst>
                                          <p:attrName>style.visibility</p:attrName>
                                        </p:attrNameLst>
                                      </p:cBhvr>
                                      <p:to>
                                        <p:strVal val="visible"/>
                                      </p:to>
                                    </p:set>
                                    <p:animEffect transition="in" filter="dissolve">
                                      <p:cBhvr>
                                        <p:cTn id="20" dur="500"/>
                                        <p:tgtEl>
                                          <p:spTgt spid="6150"/>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6154"/>
                                        </p:tgtEl>
                                        <p:attrNameLst>
                                          <p:attrName>style.visibility</p:attrName>
                                        </p:attrNameLst>
                                      </p:cBhvr>
                                      <p:to>
                                        <p:strVal val="visible"/>
                                      </p:to>
                                    </p:set>
                                    <p:animEffect transition="in" filter="dissolve">
                                      <p:cBhvr>
                                        <p:cTn id="23" dur="500"/>
                                        <p:tgtEl>
                                          <p:spTgt spid="6154"/>
                                        </p:tgtEl>
                                      </p:cBhvr>
                                    </p:animEffect>
                                  </p:childTnLst>
                                </p:cTn>
                              </p:par>
                              <p:par>
                                <p:cTn id="24" presetID="9" presetClass="entr" presetSubtype="0" fill="hold" grpId="1" nodeType="withEffect">
                                  <p:stCondLst>
                                    <p:cond delay="0"/>
                                  </p:stCondLst>
                                  <p:childTnLst>
                                    <p:set>
                                      <p:cBhvr>
                                        <p:cTn id="25" dur="1" fill="hold">
                                          <p:stCondLst>
                                            <p:cond delay="0"/>
                                          </p:stCondLst>
                                        </p:cTn>
                                        <p:tgtEl>
                                          <p:spTgt spid="6154"/>
                                        </p:tgtEl>
                                        <p:attrNameLst>
                                          <p:attrName>style.visibility</p:attrName>
                                        </p:attrNameLst>
                                      </p:cBhvr>
                                      <p:to>
                                        <p:strVal val="visible"/>
                                      </p:to>
                                    </p:set>
                                    <p:animEffect transition="in" filter="dissolve">
                                      <p:cBhvr>
                                        <p:cTn id="26" dur="500"/>
                                        <p:tgtEl>
                                          <p:spTgt spid="6154"/>
                                        </p:tgtEl>
                                      </p:cBhvr>
                                    </p:animEffect>
                                  </p:childTnLst>
                                </p:cTn>
                              </p:par>
                              <p:par>
                                <p:cTn id="27" presetID="40" presetClass="entr" presetSubtype="0" fill="hold" grpId="0" nodeType="withEffect">
                                  <p:stCondLst>
                                    <p:cond delay="0"/>
                                  </p:stCondLst>
                                  <p:iterate type="lt">
                                    <p:tmPct val="10000"/>
                                  </p:iterate>
                                  <p:childTnLst>
                                    <p:set>
                                      <p:cBhvr>
                                        <p:cTn id="28" dur="1" fill="hold">
                                          <p:stCondLst>
                                            <p:cond delay="0"/>
                                          </p:stCondLst>
                                        </p:cTn>
                                        <p:tgtEl>
                                          <p:spTgt spid="6147">
                                            <p:txEl>
                                              <p:pRg st="0" end="0"/>
                                            </p:txEl>
                                          </p:spTgt>
                                        </p:tgtEl>
                                        <p:attrNameLst>
                                          <p:attrName>style.visibility</p:attrName>
                                        </p:attrNameLst>
                                      </p:cBhvr>
                                      <p:to>
                                        <p:strVal val="visible"/>
                                      </p:to>
                                    </p:set>
                                    <p:animEffect transition="in" filter="fade">
                                      <p:cBhvr>
                                        <p:cTn id="29" dur="500"/>
                                        <p:tgtEl>
                                          <p:spTgt spid="6147">
                                            <p:txEl>
                                              <p:pRg st="0" end="0"/>
                                            </p:txEl>
                                          </p:spTgt>
                                        </p:tgtEl>
                                      </p:cBhvr>
                                    </p:animEffect>
                                    <p:anim calcmode="lin" valueType="num">
                                      <p:cBhvr>
                                        <p:cTn id="30" dur="500" fill="hold"/>
                                        <p:tgtEl>
                                          <p:spTgt spid="6147">
                                            <p:txEl>
                                              <p:pRg st="0" end="0"/>
                                            </p:txEl>
                                          </p:spTgt>
                                        </p:tgtEl>
                                        <p:attrNameLst>
                                          <p:attrName>ppt_x</p:attrName>
                                        </p:attrNameLst>
                                      </p:cBhvr>
                                      <p:tavLst>
                                        <p:tav tm="0">
                                          <p:val>
                                            <p:strVal val="#ppt_x-.1"/>
                                          </p:val>
                                        </p:tav>
                                        <p:tav tm="100000">
                                          <p:val>
                                            <p:strVal val="#ppt_x"/>
                                          </p:val>
                                        </p:tav>
                                      </p:tavLst>
                                    </p:anim>
                                    <p:anim calcmode="lin" valueType="num">
                                      <p:cBhvr>
                                        <p:cTn id="31" dur="500" fill="hold"/>
                                        <p:tgtEl>
                                          <p:spTgt spid="6147">
                                            <p:txEl>
                                              <p:pRg st="0" end="0"/>
                                            </p:txEl>
                                          </p:spTgt>
                                        </p:tgtEl>
                                        <p:attrNameLst>
                                          <p:attrName>ppt_y</p:attrName>
                                        </p:attrNameLst>
                                      </p:cBhvr>
                                      <p:tavLst>
                                        <p:tav tm="0">
                                          <p:val>
                                            <p:strVal val="#ppt_y"/>
                                          </p:val>
                                        </p:tav>
                                        <p:tav tm="100000">
                                          <p:val>
                                            <p:strVal val="#ppt_y"/>
                                          </p:val>
                                        </p:tav>
                                      </p:tavLst>
                                    </p:anim>
                                  </p:childTnLst>
                                </p:cTn>
                              </p:par>
                              <p:par>
                                <p:cTn id="32" presetID="40" presetClass="entr" presetSubtype="0" fill="hold" grpId="0" nodeType="withEffect">
                                  <p:stCondLst>
                                    <p:cond delay="0"/>
                                  </p:stCondLst>
                                  <p:iterate type="lt">
                                    <p:tmPct val="10000"/>
                                  </p:iterate>
                                  <p:childTnLst>
                                    <p:set>
                                      <p:cBhvr>
                                        <p:cTn id="33" dur="1" fill="hold">
                                          <p:stCondLst>
                                            <p:cond delay="0"/>
                                          </p:stCondLst>
                                        </p:cTn>
                                        <p:tgtEl>
                                          <p:spTgt spid="6147">
                                            <p:txEl>
                                              <p:pRg st="1" end="1"/>
                                            </p:txEl>
                                          </p:spTgt>
                                        </p:tgtEl>
                                        <p:attrNameLst>
                                          <p:attrName>style.visibility</p:attrName>
                                        </p:attrNameLst>
                                      </p:cBhvr>
                                      <p:to>
                                        <p:strVal val="visible"/>
                                      </p:to>
                                    </p:set>
                                    <p:animEffect transition="in" filter="fade">
                                      <p:cBhvr>
                                        <p:cTn id="34" dur="500"/>
                                        <p:tgtEl>
                                          <p:spTgt spid="6147">
                                            <p:txEl>
                                              <p:pRg st="1" end="1"/>
                                            </p:txEl>
                                          </p:spTgt>
                                        </p:tgtEl>
                                      </p:cBhvr>
                                    </p:animEffect>
                                    <p:anim calcmode="lin" valueType="num">
                                      <p:cBhvr>
                                        <p:cTn id="35" dur="500" fill="hold"/>
                                        <p:tgtEl>
                                          <p:spTgt spid="6147">
                                            <p:txEl>
                                              <p:pRg st="1" end="1"/>
                                            </p:txEl>
                                          </p:spTgt>
                                        </p:tgtEl>
                                        <p:attrNameLst>
                                          <p:attrName>ppt_x</p:attrName>
                                        </p:attrNameLst>
                                      </p:cBhvr>
                                      <p:tavLst>
                                        <p:tav tm="0">
                                          <p:val>
                                            <p:strVal val="#ppt_x-.1"/>
                                          </p:val>
                                        </p:tav>
                                        <p:tav tm="100000">
                                          <p:val>
                                            <p:strVal val="#ppt_x"/>
                                          </p:val>
                                        </p:tav>
                                      </p:tavLst>
                                    </p:anim>
                                    <p:anim calcmode="lin" valueType="num">
                                      <p:cBhvr>
                                        <p:cTn id="36" dur="500" fill="hold"/>
                                        <p:tgtEl>
                                          <p:spTgt spid="6147">
                                            <p:txEl>
                                              <p:pRg st="1" end="1"/>
                                            </p:txEl>
                                          </p:spTgt>
                                        </p:tgtEl>
                                        <p:attrNameLst>
                                          <p:attrName>ppt_y</p:attrName>
                                        </p:attrNameLst>
                                      </p:cBhvr>
                                      <p:tavLst>
                                        <p:tav tm="0">
                                          <p:val>
                                            <p:strVal val="#ppt_y"/>
                                          </p:val>
                                        </p:tav>
                                        <p:tav tm="100000">
                                          <p:val>
                                            <p:strVal val="#ppt_y"/>
                                          </p:val>
                                        </p:tav>
                                      </p:tavLst>
                                    </p:anim>
                                  </p:childTnLst>
                                </p:cTn>
                              </p:par>
                              <p:par>
                                <p:cTn id="37" presetID="40" presetClass="entr" presetSubtype="0" fill="hold" grpId="0" nodeType="withEffect">
                                  <p:stCondLst>
                                    <p:cond delay="0"/>
                                  </p:stCondLst>
                                  <p:iterate type="lt">
                                    <p:tmPct val="10000"/>
                                  </p:iterate>
                                  <p:childTnLst>
                                    <p:set>
                                      <p:cBhvr>
                                        <p:cTn id="38" dur="1" fill="hold">
                                          <p:stCondLst>
                                            <p:cond delay="0"/>
                                          </p:stCondLst>
                                        </p:cTn>
                                        <p:tgtEl>
                                          <p:spTgt spid="6147">
                                            <p:txEl>
                                              <p:pRg st="2" end="2"/>
                                            </p:txEl>
                                          </p:spTgt>
                                        </p:tgtEl>
                                        <p:attrNameLst>
                                          <p:attrName>style.visibility</p:attrName>
                                        </p:attrNameLst>
                                      </p:cBhvr>
                                      <p:to>
                                        <p:strVal val="visible"/>
                                      </p:to>
                                    </p:set>
                                    <p:animEffect transition="in" filter="fade">
                                      <p:cBhvr>
                                        <p:cTn id="39" dur="500"/>
                                        <p:tgtEl>
                                          <p:spTgt spid="6147">
                                            <p:txEl>
                                              <p:pRg st="2" end="2"/>
                                            </p:txEl>
                                          </p:spTgt>
                                        </p:tgtEl>
                                      </p:cBhvr>
                                    </p:animEffect>
                                    <p:anim calcmode="lin" valueType="num">
                                      <p:cBhvr>
                                        <p:cTn id="40" dur="500" fill="hold"/>
                                        <p:tgtEl>
                                          <p:spTgt spid="6147">
                                            <p:txEl>
                                              <p:pRg st="2" end="2"/>
                                            </p:txEl>
                                          </p:spTgt>
                                        </p:tgtEl>
                                        <p:attrNameLst>
                                          <p:attrName>ppt_x</p:attrName>
                                        </p:attrNameLst>
                                      </p:cBhvr>
                                      <p:tavLst>
                                        <p:tav tm="0">
                                          <p:val>
                                            <p:strVal val="#ppt_x-.1"/>
                                          </p:val>
                                        </p:tav>
                                        <p:tav tm="100000">
                                          <p:val>
                                            <p:strVal val="#ppt_x"/>
                                          </p:val>
                                        </p:tav>
                                      </p:tavLst>
                                    </p:anim>
                                    <p:anim calcmode="lin" valueType="num">
                                      <p:cBhvr>
                                        <p:cTn id="41" dur="500" fill="hold"/>
                                        <p:tgtEl>
                                          <p:spTgt spid="6147">
                                            <p:txEl>
                                              <p:pRg st="2" end="2"/>
                                            </p:txEl>
                                          </p:spTgt>
                                        </p:tgtEl>
                                        <p:attrNameLst>
                                          <p:attrName>ppt_y</p:attrName>
                                        </p:attrNameLst>
                                      </p:cBhvr>
                                      <p:tavLst>
                                        <p:tav tm="0">
                                          <p:val>
                                            <p:strVal val="#ppt_y"/>
                                          </p:val>
                                        </p:tav>
                                        <p:tav tm="100000">
                                          <p:val>
                                            <p:strVal val="#ppt_y"/>
                                          </p:val>
                                        </p:tav>
                                      </p:tavLst>
                                    </p:anim>
                                  </p:childTnLst>
                                </p:cTn>
                              </p:par>
                              <p:par>
                                <p:cTn id="42" presetID="9" presetClass="entr" presetSubtype="0" fill="hold" grpId="0" nodeType="withEffect">
                                  <p:stCondLst>
                                    <p:cond delay="0"/>
                                  </p:stCondLst>
                                  <p:childTnLst>
                                    <p:set>
                                      <p:cBhvr>
                                        <p:cTn id="43" dur="1" fill="hold">
                                          <p:stCondLst>
                                            <p:cond delay="0"/>
                                          </p:stCondLst>
                                        </p:cTn>
                                        <p:tgtEl>
                                          <p:spTgt spid="6155"/>
                                        </p:tgtEl>
                                        <p:attrNameLst>
                                          <p:attrName>style.visibility</p:attrName>
                                        </p:attrNameLst>
                                      </p:cBhvr>
                                      <p:to>
                                        <p:strVal val="visible"/>
                                      </p:to>
                                    </p:set>
                                    <p:animEffect transition="in" filter="dissolve">
                                      <p:cBhvr>
                                        <p:cTn id="44" dur="500"/>
                                        <p:tgtEl>
                                          <p:spTgt spid="6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OleChart spid="6148" grpId="0"/>
      <p:bldP spid="6150" grpId="0"/>
      <p:bldP spid="6151" grpId="0"/>
      <p:bldP spid="6154" grpId="0"/>
      <p:bldP spid="6154" grpId="1"/>
      <p:bldP spid="6155"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US"/>
              <a:t>Development of Glass Making</a:t>
            </a:r>
          </a:p>
        </p:txBody>
      </p:sp>
      <p:sp>
        <p:nvSpPr>
          <p:cNvPr id="232451" name="Rectangle 3"/>
          <p:cNvSpPr>
            <a:spLocks noGrp="1" noChangeArrowheads="1"/>
          </p:cNvSpPr>
          <p:nvPr>
            <p:ph type="body" idx="1"/>
          </p:nvPr>
        </p:nvSpPr>
        <p:spPr/>
        <p:txBody>
          <a:bodyPr/>
          <a:lstStyle/>
          <a:p>
            <a:r>
              <a:rPr lang="en-US" sz="2800">
                <a:cs typeface="Times New Roman" pitchFamily="18" charset="0"/>
              </a:rPr>
              <a:t>First automated bottle machine was created in 1905 </a:t>
            </a:r>
            <a:endParaRPr lang="en-US" sz="2800"/>
          </a:p>
          <a:p>
            <a:r>
              <a:rPr lang="en-US" sz="2800"/>
              <a:t>Nowadays, most </a:t>
            </a:r>
            <a:r>
              <a:rPr lang="en-US" sz="2800">
                <a:cs typeface="Times New Roman" pitchFamily="18" charset="0"/>
              </a:rPr>
              <a:t>of the glass containers are manufactured by technological machines at large, automated factories</a:t>
            </a:r>
            <a:r>
              <a:rPr lang="en-US" sz="2800"/>
              <a:t> </a:t>
            </a:r>
            <a:r>
              <a:rPr lang="en-US" sz="2800">
                <a:cs typeface="Times New Roman" pitchFamily="18" charset="0"/>
              </a:rPr>
              <a:t>&amp; control by computers</a:t>
            </a:r>
          </a:p>
          <a:p>
            <a:pPr lvl="1"/>
            <a:r>
              <a:rPr lang="en-US" sz="2400">
                <a:cs typeface="Times New Roman" pitchFamily="18" charset="0"/>
              </a:rPr>
              <a:t>cheaper and better</a:t>
            </a:r>
          </a:p>
          <a:p>
            <a:pPr>
              <a:buFontTx/>
              <a:buNone/>
            </a:pPr>
            <a:r>
              <a:rPr lang="en-US" sz="2800">
                <a:cs typeface="Times New Roman" pitchFamily="18" charset="0"/>
              </a:rPr>
              <a:t>		</a:t>
            </a:r>
            <a:r>
              <a:rPr lang="en-US" sz="2400">
                <a:cs typeface="Times New Roman" pitchFamily="18" charset="0"/>
              </a:rPr>
              <a:t>in quality </a:t>
            </a:r>
          </a:p>
        </p:txBody>
      </p:sp>
      <p:pic>
        <p:nvPicPr>
          <p:cNvPr id="232453" name="Picture 5" descr="Float%20glassplant"/>
          <p:cNvPicPr>
            <a:picLocks noChangeAspect="1" noChangeArrowheads="1"/>
          </p:cNvPicPr>
          <p:nvPr/>
        </p:nvPicPr>
        <p:blipFill>
          <a:blip r:embed="rId2"/>
          <a:srcRect/>
          <a:stretch>
            <a:fillRect/>
          </a:stretch>
        </p:blipFill>
        <p:spPr bwMode="auto">
          <a:xfrm>
            <a:off x="6324600" y="3962400"/>
            <a:ext cx="2552700" cy="1990725"/>
          </a:xfrm>
          <a:prstGeom prst="rect">
            <a:avLst/>
          </a:prstGeom>
          <a:noFill/>
        </p:spPr>
      </p:pic>
      <p:sp>
        <p:nvSpPr>
          <p:cNvPr id="232454" name="Text Box 6"/>
          <p:cNvSpPr txBox="1">
            <a:spLocks noChangeArrowheads="1"/>
          </p:cNvSpPr>
          <p:nvPr/>
        </p:nvSpPr>
        <p:spPr bwMode="auto">
          <a:xfrm>
            <a:off x="4419600" y="5257800"/>
            <a:ext cx="1568450" cy="641350"/>
          </a:xfrm>
          <a:prstGeom prst="rect">
            <a:avLst/>
          </a:prstGeom>
          <a:noFill/>
          <a:ln w="9525">
            <a:noFill/>
            <a:miter lim="800000"/>
            <a:headEnd/>
            <a:tailEnd/>
          </a:ln>
          <a:effectLst/>
        </p:spPr>
        <p:txBody>
          <a:bodyPr wrap="none">
            <a:spAutoFit/>
          </a:bodyPr>
          <a:lstStyle/>
          <a:p>
            <a:r>
              <a:rPr lang="en-US">
                <a:cs typeface="Arial" charset="0"/>
              </a:rPr>
              <a:t>A Float glass </a:t>
            </a:r>
          </a:p>
          <a:p>
            <a:r>
              <a:rPr lang="en-US">
                <a:cs typeface="Arial" charset="0"/>
              </a:rPr>
              <a:t>Plant </a:t>
            </a:r>
          </a:p>
        </p:txBody>
      </p:sp>
      <p:pic>
        <p:nvPicPr>
          <p:cNvPr id="232459" name="Picture 11" descr="p8">
            <a:hlinkClick r:id="rId3"/>
          </p:cNvPr>
          <p:cNvPicPr>
            <a:picLocks noChangeAspect="1" noChangeArrowheads="1"/>
          </p:cNvPicPr>
          <p:nvPr/>
        </p:nvPicPr>
        <p:blipFill>
          <a:blip r:embed="rId4"/>
          <a:srcRect/>
          <a:stretch>
            <a:fillRect/>
          </a:stretch>
        </p:blipFill>
        <p:spPr bwMode="auto">
          <a:xfrm>
            <a:off x="3962400" y="5191125"/>
            <a:ext cx="2571750" cy="1666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232450"/>
                                        </p:tgtEl>
                                        <p:attrNameLst>
                                          <p:attrName>style.visibility</p:attrName>
                                        </p:attrNameLst>
                                      </p:cBhvr>
                                      <p:to>
                                        <p:strVal val="visible"/>
                                      </p:to>
                                    </p:set>
                                    <p:anim calcmode="lin" valueType="num">
                                      <p:cBhvr additive="base">
                                        <p:cTn id="7" dur="800" fill="hold">
                                          <p:stCondLst>
                                            <p:cond delay="0"/>
                                          </p:stCondLst>
                                        </p:cTn>
                                        <p:tgtEl>
                                          <p:spTgt spid="232450"/>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232450"/>
                                        </p:tgtEl>
                                        <p:attrNameLst>
                                          <p:attrName>ppt_y</p:attrName>
                                        </p:attrNameLst>
                                      </p:cBhvr>
                                      <p:tavLst>
                                        <p:tav tm="0">
                                          <p:val>
                                            <p:strVal val="0-#ppt_h/2"/>
                                          </p:val>
                                        </p:tav>
                                        <p:tav tm="100000">
                                          <p:val>
                                            <p:strVal val="#ppt_y"/>
                                          </p:val>
                                        </p:tav>
                                      </p:tavLst>
                                    </p:anim>
                                  </p:childTnLst>
                                </p:cTn>
                              </p:par>
                            </p:childTnLst>
                          </p:cTn>
                        </p:par>
                        <p:par>
                          <p:cTn id="9" fill="hold">
                            <p:stCondLst>
                              <p:cond delay="2640"/>
                            </p:stCondLst>
                            <p:childTnLst>
                              <p:par>
                                <p:cTn id="10" presetID="40" presetClass="entr" presetSubtype="0" fill="hold" grpId="0" nodeType="afterEffect">
                                  <p:stCondLst>
                                    <p:cond delay="0"/>
                                  </p:stCondLst>
                                  <p:iterate type="lt">
                                    <p:tmPct val="10000"/>
                                  </p:iterate>
                                  <p:childTnLst>
                                    <p:set>
                                      <p:cBhvr>
                                        <p:cTn id="11" dur="1" fill="hold">
                                          <p:stCondLst>
                                            <p:cond delay="0"/>
                                          </p:stCondLst>
                                        </p:cTn>
                                        <p:tgtEl>
                                          <p:spTgt spid="232451">
                                            <p:txEl>
                                              <p:pRg st="0" end="0"/>
                                            </p:txEl>
                                          </p:spTgt>
                                        </p:tgtEl>
                                        <p:attrNameLst>
                                          <p:attrName>style.visibility</p:attrName>
                                        </p:attrNameLst>
                                      </p:cBhvr>
                                      <p:to>
                                        <p:strVal val="visible"/>
                                      </p:to>
                                    </p:set>
                                    <p:animEffect transition="in" filter="fade">
                                      <p:cBhvr>
                                        <p:cTn id="12" dur="500"/>
                                        <p:tgtEl>
                                          <p:spTgt spid="232451">
                                            <p:txEl>
                                              <p:pRg st="0" end="0"/>
                                            </p:txEl>
                                          </p:spTgt>
                                        </p:tgtEl>
                                      </p:cBhvr>
                                    </p:animEffect>
                                    <p:anim calcmode="lin" valueType="num">
                                      <p:cBhvr>
                                        <p:cTn id="13" dur="500" fill="hold"/>
                                        <p:tgtEl>
                                          <p:spTgt spid="232451">
                                            <p:txEl>
                                              <p:pRg st="0" end="0"/>
                                            </p:txEl>
                                          </p:spTgt>
                                        </p:tgtEl>
                                        <p:attrNameLst>
                                          <p:attrName>ppt_x</p:attrName>
                                        </p:attrNameLst>
                                      </p:cBhvr>
                                      <p:tavLst>
                                        <p:tav tm="0">
                                          <p:val>
                                            <p:strVal val="#ppt_x-.1"/>
                                          </p:val>
                                        </p:tav>
                                        <p:tav tm="100000">
                                          <p:val>
                                            <p:strVal val="#ppt_x"/>
                                          </p:val>
                                        </p:tav>
                                      </p:tavLst>
                                    </p:anim>
                                    <p:anim calcmode="lin" valueType="num">
                                      <p:cBhvr>
                                        <p:cTn id="14" dur="500" fill="hold"/>
                                        <p:tgtEl>
                                          <p:spTgt spid="232451">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5240"/>
                            </p:stCondLst>
                            <p:childTnLst>
                              <p:par>
                                <p:cTn id="16" presetID="40" presetClass="entr" presetSubtype="0" fill="hold" grpId="0" nodeType="afterEffect">
                                  <p:stCondLst>
                                    <p:cond delay="0"/>
                                  </p:stCondLst>
                                  <p:iterate type="lt">
                                    <p:tmPct val="10000"/>
                                  </p:iterate>
                                  <p:childTnLst>
                                    <p:set>
                                      <p:cBhvr>
                                        <p:cTn id="17" dur="1" fill="hold">
                                          <p:stCondLst>
                                            <p:cond delay="0"/>
                                          </p:stCondLst>
                                        </p:cTn>
                                        <p:tgtEl>
                                          <p:spTgt spid="232451">
                                            <p:txEl>
                                              <p:pRg st="1" end="1"/>
                                            </p:txEl>
                                          </p:spTgt>
                                        </p:tgtEl>
                                        <p:attrNameLst>
                                          <p:attrName>style.visibility</p:attrName>
                                        </p:attrNameLst>
                                      </p:cBhvr>
                                      <p:to>
                                        <p:strVal val="visible"/>
                                      </p:to>
                                    </p:set>
                                    <p:animEffect transition="in" filter="fade">
                                      <p:cBhvr>
                                        <p:cTn id="18" dur="500"/>
                                        <p:tgtEl>
                                          <p:spTgt spid="232451">
                                            <p:txEl>
                                              <p:pRg st="1" end="1"/>
                                            </p:txEl>
                                          </p:spTgt>
                                        </p:tgtEl>
                                      </p:cBhvr>
                                    </p:animEffect>
                                    <p:anim calcmode="lin" valueType="num">
                                      <p:cBhvr>
                                        <p:cTn id="19" dur="500" fill="hold"/>
                                        <p:tgtEl>
                                          <p:spTgt spid="232451">
                                            <p:txEl>
                                              <p:pRg st="1" end="1"/>
                                            </p:txEl>
                                          </p:spTgt>
                                        </p:tgtEl>
                                        <p:attrNameLst>
                                          <p:attrName>ppt_x</p:attrName>
                                        </p:attrNameLst>
                                      </p:cBhvr>
                                      <p:tavLst>
                                        <p:tav tm="0">
                                          <p:val>
                                            <p:strVal val="#ppt_x-.1"/>
                                          </p:val>
                                        </p:tav>
                                        <p:tav tm="100000">
                                          <p:val>
                                            <p:strVal val="#ppt_x"/>
                                          </p:val>
                                        </p:tav>
                                      </p:tavLst>
                                    </p:anim>
                                    <p:anim calcmode="lin" valueType="num">
                                      <p:cBhvr>
                                        <p:cTn id="20" dur="500" fill="hold"/>
                                        <p:tgtEl>
                                          <p:spTgt spid="232451">
                                            <p:txEl>
                                              <p:pRg st="1" end="1"/>
                                            </p:txEl>
                                          </p:spTgt>
                                        </p:tgtEl>
                                        <p:attrNameLst>
                                          <p:attrName>ppt_y</p:attrName>
                                        </p:attrNameLst>
                                      </p:cBhvr>
                                      <p:tavLst>
                                        <p:tav tm="0">
                                          <p:val>
                                            <p:strVal val="#ppt_y"/>
                                          </p:val>
                                        </p:tav>
                                        <p:tav tm="100000">
                                          <p:val>
                                            <p:strVal val="#ppt_y"/>
                                          </p:val>
                                        </p:tav>
                                      </p:tavLst>
                                    </p:anim>
                                  </p:childTnLst>
                                </p:cTn>
                              </p:par>
                              <p:par>
                                <p:cTn id="21" presetID="40" presetClass="entr" presetSubtype="0" fill="hold" grpId="0" nodeType="withEffect">
                                  <p:stCondLst>
                                    <p:cond delay="0"/>
                                  </p:stCondLst>
                                  <p:iterate type="lt">
                                    <p:tmPct val="10000"/>
                                  </p:iterate>
                                  <p:childTnLst>
                                    <p:set>
                                      <p:cBhvr>
                                        <p:cTn id="22" dur="1" fill="hold">
                                          <p:stCondLst>
                                            <p:cond delay="0"/>
                                          </p:stCondLst>
                                        </p:cTn>
                                        <p:tgtEl>
                                          <p:spTgt spid="232451">
                                            <p:txEl>
                                              <p:pRg st="2" end="2"/>
                                            </p:txEl>
                                          </p:spTgt>
                                        </p:tgtEl>
                                        <p:attrNameLst>
                                          <p:attrName>style.visibility</p:attrName>
                                        </p:attrNameLst>
                                      </p:cBhvr>
                                      <p:to>
                                        <p:strVal val="visible"/>
                                      </p:to>
                                    </p:set>
                                    <p:animEffect transition="in" filter="fade">
                                      <p:cBhvr>
                                        <p:cTn id="23" dur="500"/>
                                        <p:tgtEl>
                                          <p:spTgt spid="232451">
                                            <p:txEl>
                                              <p:pRg st="2" end="2"/>
                                            </p:txEl>
                                          </p:spTgt>
                                        </p:tgtEl>
                                      </p:cBhvr>
                                    </p:animEffect>
                                    <p:anim calcmode="lin" valueType="num">
                                      <p:cBhvr>
                                        <p:cTn id="24" dur="500" fill="hold"/>
                                        <p:tgtEl>
                                          <p:spTgt spid="232451">
                                            <p:txEl>
                                              <p:pRg st="2" end="2"/>
                                            </p:txEl>
                                          </p:spTgt>
                                        </p:tgtEl>
                                        <p:attrNameLst>
                                          <p:attrName>ppt_x</p:attrName>
                                        </p:attrNameLst>
                                      </p:cBhvr>
                                      <p:tavLst>
                                        <p:tav tm="0">
                                          <p:val>
                                            <p:strVal val="#ppt_x-.1"/>
                                          </p:val>
                                        </p:tav>
                                        <p:tav tm="100000">
                                          <p:val>
                                            <p:strVal val="#ppt_x"/>
                                          </p:val>
                                        </p:tav>
                                      </p:tavLst>
                                    </p:anim>
                                    <p:anim calcmode="lin" valueType="num">
                                      <p:cBhvr>
                                        <p:cTn id="25" dur="500" fill="hold"/>
                                        <p:tgtEl>
                                          <p:spTgt spid="232451">
                                            <p:txEl>
                                              <p:pRg st="2" end="2"/>
                                            </p:txEl>
                                          </p:spTgt>
                                        </p:tgtEl>
                                        <p:attrNameLst>
                                          <p:attrName>ppt_y</p:attrName>
                                        </p:attrNameLst>
                                      </p:cBhvr>
                                      <p:tavLst>
                                        <p:tav tm="0">
                                          <p:val>
                                            <p:strVal val="#ppt_y"/>
                                          </p:val>
                                        </p:tav>
                                        <p:tav tm="100000">
                                          <p:val>
                                            <p:strVal val="#ppt_y"/>
                                          </p:val>
                                        </p:tav>
                                      </p:tavLst>
                                    </p:anim>
                                  </p:childTnLst>
                                </p:cTn>
                              </p:par>
                            </p:childTnLst>
                          </p:cTn>
                        </p:par>
                        <p:par>
                          <p:cTn id="26" fill="hold">
                            <p:stCondLst>
                              <p:cond delay="11490"/>
                            </p:stCondLst>
                            <p:childTnLst>
                              <p:par>
                                <p:cTn id="27" presetID="40" presetClass="entr" presetSubtype="0" fill="hold" grpId="0" nodeType="afterEffect">
                                  <p:stCondLst>
                                    <p:cond delay="0"/>
                                  </p:stCondLst>
                                  <p:iterate type="lt">
                                    <p:tmPct val="10000"/>
                                  </p:iterate>
                                  <p:childTnLst>
                                    <p:set>
                                      <p:cBhvr>
                                        <p:cTn id="28" dur="1" fill="hold">
                                          <p:stCondLst>
                                            <p:cond delay="0"/>
                                          </p:stCondLst>
                                        </p:cTn>
                                        <p:tgtEl>
                                          <p:spTgt spid="232451">
                                            <p:txEl>
                                              <p:pRg st="3" end="3"/>
                                            </p:txEl>
                                          </p:spTgt>
                                        </p:tgtEl>
                                        <p:attrNameLst>
                                          <p:attrName>style.visibility</p:attrName>
                                        </p:attrNameLst>
                                      </p:cBhvr>
                                      <p:to>
                                        <p:strVal val="visible"/>
                                      </p:to>
                                    </p:set>
                                    <p:animEffect transition="in" filter="fade">
                                      <p:cBhvr>
                                        <p:cTn id="29" dur="500"/>
                                        <p:tgtEl>
                                          <p:spTgt spid="232451">
                                            <p:txEl>
                                              <p:pRg st="3" end="3"/>
                                            </p:txEl>
                                          </p:spTgt>
                                        </p:tgtEl>
                                      </p:cBhvr>
                                    </p:animEffect>
                                    <p:anim calcmode="lin" valueType="num">
                                      <p:cBhvr>
                                        <p:cTn id="30" dur="500" fill="hold"/>
                                        <p:tgtEl>
                                          <p:spTgt spid="232451">
                                            <p:txEl>
                                              <p:pRg st="3" end="3"/>
                                            </p:txEl>
                                          </p:spTgt>
                                        </p:tgtEl>
                                        <p:attrNameLst>
                                          <p:attrName>ppt_x</p:attrName>
                                        </p:attrNameLst>
                                      </p:cBhvr>
                                      <p:tavLst>
                                        <p:tav tm="0">
                                          <p:val>
                                            <p:strVal val="#ppt_x-.1"/>
                                          </p:val>
                                        </p:tav>
                                        <p:tav tm="100000">
                                          <p:val>
                                            <p:strVal val="#ppt_x"/>
                                          </p:val>
                                        </p:tav>
                                      </p:tavLst>
                                    </p:anim>
                                    <p:anim calcmode="lin" valueType="num">
                                      <p:cBhvr>
                                        <p:cTn id="31" dur="500" fill="hold"/>
                                        <p:tgtEl>
                                          <p:spTgt spid="23245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0" grpId="0"/>
      <p:bldP spid="232451"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r>
              <a:rPr lang="en-US" sz="4000"/>
              <a:t>Today’s Glass Manufacturing Process:</a:t>
            </a:r>
          </a:p>
        </p:txBody>
      </p:sp>
      <p:sp>
        <p:nvSpPr>
          <p:cNvPr id="39939" name="Rectangle 3"/>
          <p:cNvSpPr>
            <a:spLocks noGrp="1" noChangeArrowheads="1"/>
          </p:cNvSpPr>
          <p:nvPr>
            <p:ph type="body" sz="half" idx="1"/>
          </p:nvPr>
        </p:nvSpPr>
        <p:spPr/>
        <p:txBody>
          <a:bodyPr/>
          <a:lstStyle/>
          <a:p>
            <a:pPr marL="609600" indent="-609600">
              <a:lnSpc>
                <a:spcPct val="90000"/>
              </a:lnSpc>
              <a:buClr>
                <a:schemeClr val="tx1"/>
              </a:buClr>
              <a:buFontTx/>
              <a:buAutoNum type="arabicPeriod"/>
            </a:pPr>
            <a:r>
              <a:rPr lang="en-US" sz="2000">
                <a:cs typeface="Times New Roman" pitchFamily="18" charset="0"/>
              </a:rPr>
              <a:t>Silica sand, limestone, soda ash and cullet (recycled glass or broken glass) are keep dry and cool in a batcher house in silos or compartments</a:t>
            </a:r>
            <a:r>
              <a:rPr lang="en-US" sz="2000"/>
              <a:t> </a:t>
            </a:r>
          </a:p>
          <a:p>
            <a:pPr marL="609600" indent="-609600">
              <a:lnSpc>
                <a:spcPct val="90000"/>
              </a:lnSpc>
              <a:buClr>
                <a:schemeClr val="tx1"/>
              </a:buClr>
              <a:buFontTx/>
              <a:buAutoNum type="arabicPeriod"/>
            </a:pPr>
            <a:r>
              <a:rPr lang="en-US" sz="2000">
                <a:cs typeface="Times New Roman" pitchFamily="18" charset="0"/>
              </a:rPr>
              <a:t>Mixing and weighting into proper proportion</a:t>
            </a:r>
            <a:r>
              <a:rPr lang="en-US" sz="2000"/>
              <a:t> </a:t>
            </a:r>
          </a:p>
          <a:p>
            <a:pPr marL="609600" indent="-609600">
              <a:lnSpc>
                <a:spcPct val="90000"/>
              </a:lnSpc>
              <a:buClr>
                <a:schemeClr val="tx1"/>
              </a:buClr>
              <a:buFontTx/>
              <a:buAutoNum type="arabicPeriod"/>
            </a:pPr>
            <a:r>
              <a:rPr lang="en-US" sz="2000"/>
              <a:t>Send to furnaces in hoppers</a:t>
            </a:r>
          </a:p>
          <a:p>
            <a:pPr marL="990600" lvl="1" indent="-533400">
              <a:lnSpc>
                <a:spcPct val="90000"/>
              </a:lnSpc>
              <a:buClr>
                <a:schemeClr val="tx1"/>
              </a:buClr>
              <a:buFont typeface="Wingdings" pitchFamily="2" charset="2"/>
              <a:buChar char="§"/>
            </a:pPr>
            <a:r>
              <a:rPr lang="en-US" sz="1800">
                <a:cs typeface="Times New Roman" pitchFamily="18" charset="0"/>
              </a:rPr>
              <a:t>operated by natural gas</a:t>
            </a:r>
            <a:r>
              <a:rPr lang="en-US" sz="1800"/>
              <a:t> </a:t>
            </a:r>
          </a:p>
          <a:p>
            <a:pPr marL="990600" lvl="1" indent="-533400">
              <a:lnSpc>
                <a:spcPct val="90000"/>
              </a:lnSpc>
              <a:buClr>
                <a:schemeClr val="tx1"/>
              </a:buClr>
              <a:buFont typeface="Wingdings" pitchFamily="2" charset="2"/>
              <a:buChar char="§"/>
            </a:pPr>
            <a:r>
              <a:rPr lang="en-US" sz="1800">
                <a:cs typeface="Times New Roman" pitchFamily="18" charset="0"/>
              </a:rPr>
              <a:t>heat the mixture at 1300-1600 degrees Celsius into soften or molten state </a:t>
            </a:r>
            <a:endParaRPr lang="en-US" sz="1800"/>
          </a:p>
        </p:txBody>
      </p:sp>
      <p:pic>
        <p:nvPicPr>
          <p:cNvPr id="39943" name="Picture 7" descr="glassmakingmaterials">
            <a:hlinkClick r:id="rId2"/>
          </p:cNvPr>
          <p:cNvPicPr>
            <a:picLocks noGrp="1" noChangeAspect="1" noChangeArrowheads="1"/>
          </p:cNvPicPr>
          <p:nvPr>
            <p:ph sz="half" idx="2"/>
          </p:nvPr>
        </p:nvPicPr>
        <p:blipFill>
          <a:blip r:embed="rId3"/>
          <a:srcRect/>
          <a:stretch>
            <a:fillRect/>
          </a:stretch>
        </p:blipFill>
        <p:spPr>
          <a:xfrm>
            <a:off x="4724400" y="2057400"/>
            <a:ext cx="3810000" cy="28575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800" fill="hold">
                                          <p:stCondLst>
                                            <p:cond delay="0"/>
                                          </p:stCondLst>
                                        </p:cTn>
                                        <p:tgtEl>
                                          <p:spTgt spid="39938"/>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39938"/>
                                        </p:tgtEl>
                                        <p:attrNameLst>
                                          <p:attrName>ppt_y</p:attrName>
                                        </p:attrNameLst>
                                      </p:cBhvr>
                                      <p:tavLst>
                                        <p:tav tm="0">
                                          <p:val>
                                            <p:strVal val="0-#ppt_h/2"/>
                                          </p:val>
                                        </p:tav>
                                        <p:tav tm="100000">
                                          <p:val>
                                            <p:strVal val="#ppt_y"/>
                                          </p:val>
                                        </p:tav>
                                      </p:tavLst>
                                    </p:anim>
                                  </p:childTnLst>
                                </p:cTn>
                              </p:par>
                            </p:childTnLst>
                          </p:cTn>
                        </p:par>
                        <p:par>
                          <p:cTn id="9" fill="hold">
                            <p:stCondLst>
                              <p:cond delay="3360"/>
                            </p:stCondLst>
                            <p:childTnLst>
                              <p:par>
                                <p:cTn id="10" presetID="40" presetClass="entr" presetSubtype="0" fill="hold" grpId="0" nodeType="afterEffect">
                                  <p:stCondLst>
                                    <p:cond delay="0"/>
                                  </p:stCondLst>
                                  <p:iterate type="lt">
                                    <p:tmPct val="10000"/>
                                  </p:iterate>
                                  <p:childTnLst>
                                    <p:set>
                                      <p:cBhvr>
                                        <p:cTn id="11" dur="1" fill="hold">
                                          <p:stCondLst>
                                            <p:cond delay="0"/>
                                          </p:stCondLst>
                                        </p:cTn>
                                        <p:tgtEl>
                                          <p:spTgt spid="39939">
                                            <p:txEl>
                                              <p:pRg st="0" end="0"/>
                                            </p:txEl>
                                          </p:spTgt>
                                        </p:tgtEl>
                                        <p:attrNameLst>
                                          <p:attrName>style.visibility</p:attrName>
                                        </p:attrNameLst>
                                      </p:cBhvr>
                                      <p:to>
                                        <p:strVal val="visible"/>
                                      </p:to>
                                    </p:set>
                                    <p:animEffect transition="in" filter="fade">
                                      <p:cBhvr>
                                        <p:cTn id="12" dur="500"/>
                                        <p:tgtEl>
                                          <p:spTgt spid="39939">
                                            <p:txEl>
                                              <p:pRg st="0" end="0"/>
                                            </p:txEl>
                                          </p:spTgt>
                                        </p:tgtEl>
                                      </p:cBhvr>
                                    </p:animEffect>
                                    <p:anim calcmode="lin" valueType="num">
                                      <p:cBhvr>
                                        <p:cTn id="13" dur="500" fill="hold"/>
                                        <p:tgtEl>
                                          <p:spTgt spid="39939">
                                            <p:txEl>
                                              <p:pRg st="0" end="0"/>
                                            </p:txEl>
                                          </p:spTgt>
                                        </p:tgtEl>
                                        <p:attrNameLst>
                                          <p:attrName>ppt_x</p:attrName>
                                        </p:attrNameLst>
                                      </p:cBhvr>
                                      <p:tavLst>
                                        <p:tav tm="0">
                                          <p:val>
                                            <p:strVal val="#ppt_x-.1"/>
                                          </p:val>
                                        </p:tav>
                                        <p:tav tm="100000">
                                          <p:val>
                                            <p:strVal val="#ppt_x"/>
                                          </p:val>
                                        </p:tav>
                                      </p:tavLst>
                                    </p:anim>
                                    <p:anim calcmode="lin" valueType="num">
                                      <p:cBhvr>
                                        <p:cTn id="14"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9710"/>
                            </p:stCondLst>
                            <p:childTnLst>
                              <p:par>
                                <p:cTn id="16" presetID="40" presetClass="entr" presetSubtype="0" fill="hold" grpId="0" nodeType="afterEffect">
                                  <p:stCondLst>
                                    <p:cond delay="0"/>
                                  </p:stCondLst>
                                  <p:iterate type="lt">
                                    <p:tmPct val="10000"/>
                                  </p:iterate>
                                  <p:childTnLst>
                                    <p:set>
                                      <p:cBhvr>
                                        <p:cTn id="17" dur="1" fill="hold">
                                          <p:stCondLst>
                                            <p:cond delay="0"/>
                                          </p:stCondLst>
                                        </p:cTn>
                                        <p:tgtEl>
                                          <p:spTgt spid="39939">
                                            <p:txEl>
                                              <p:pRg st="1" end="1"/>
                                            </p:txEl>
                                          </p:spTgt>
                                        </p:tgtEl>
                                        <p:attrNameLst>
                                          <p:attrName>style.visibility</p:attrName>
                                        </p:attrNameLst>
                                      </p:cBhvr>
                                      <p:to>
                                        <p:strVal val="visible"/>
                                      </p:to>
                                    </p:set>
                                    <p:animEffect transition="in" filter="fade">
                                      <p:cBhvr>
                                        <p:cTn id="18" dur="500"/>
                                        <p:tgtEl>
                                          <p:spTgt spid="39939">
                                            <p:txEl>
                                              <p:pRg st="1" end="1"/>
                                            </p:txEl>
                                          </p:spTgt>
                                        </p:tgtEl>
                                      </p:cBhvr>
                                    </p:animEffect>
                                    <p:anim calcmode="lin" valueType="num">
                                      <p:cBhvr>
                                        <p:cTn id="19" dur="500" fill="hold"/>
                                        <p:tgtEl>
                                          <p:spTgt spid="39939">
                                            <p:txEl>
                                              <p:pRg st="1" end="1"/>
                                            </p:txEl>
                                          </p:spTgt>
                                        </p:tgtEl>
                                        <p:attrNameLst>
                                          <p:attrName>ppt_x</p:attrName>
                                        </p:attrNameLst>
                                      </p:cBhvr>
                                      <p:tavLst>
                                        <p:tav tm="0">
                                          <p:val>
                                            <p:strVal val="#ppt_x-.1"/>
                                          </p:val>
                                        </p:tav>
                                        <p:tav tm="100000">
                                          <p:val>
                                            <p:strVal val="#ppt_x"/>
                                          </p:val>
                                        </p:tav>
                                      </p:tavLst>
                                    </p:anim>
                                    <p:anim calcmode="lin" valueType="num">
                                      <p:cBhvr>
                                        <p:cTn id="20" dur="500" fill="hold"/>
                                        <p:tgtEl>
                                          <p:spTgt spid="39939">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12060"/>
                            </p:stCondLst>
                            <p:childTnLst>
                              <p:par>
                                <p:cTn id="22" presetID="40" presetClass="entr" presetSubtype="0" fill="hold" grpId="0" nodeType="afterEffect">
                                  <p:stCondLst>
                                    <p:cond delay="0"/>
                                  </p:stCondLst>
                                  <p:iterate type="lt">
                                    <p:tmPct val="10000"/>
                                  </p:iterate>
                                  <p:childTnLst>
                                    <p:set>
                                      <p:cBhvr>
                                        <p:cTn id="23" dur="1" fill="hold">
                                          <p:stCondLst>
                                            <p:cond delay="0"/>
                                          </p:stCondLst>
                                        </p:cTn>
                                        <p:tgtEl>
                                          <p:spTgt spid="39939">
                                            <p:txEl>
                                              <p:pRg st="2" end="2"/>
                                            </p:txEl>
                                          </p:spTgt>
                                        </p:tgtEl>
                                        <p:attrNameLst>
                                          <p:attrName>style.visibility</p:attrName>
                                        </p:attrNameLst>
                                      </p:cBhvr>
                                      <p:to>
                                        <p:strVal val="visible"/>
                                      </p:to>
                                    </p:set>
                                    <p:animEffect transition="in" filter="fade">
                                      <p:cBhvr>
                                        <p:cTn id="24" dur="500"/>
                                        <p:tgtEl>
                                          <p:spTgt spid="39939">
                                            <p:txEl>
                                              <p:pRg st="2" end="2"/>
                                            </p:txEl>
                                          </p:spTgt>
                                        </p:tgtEl>
                                      </p:cBhvr>
                                    </p:animEffect>
                                    <p:anim calcmode="lin" valueType="num">
                                      <p:cBhvr>
                                        <p:cTn id="25" dur="500" fill="hold"/>
                                        <p:tgtEl>
                                          <p:spTgt spid="39939">
                                            <p:txEl>
                                              <p:pRg st="2" end="2"/>
                                            </p:txEl>
                                          </p:spTgt>
                                        </p:tgtEl>
                                        <p:attrNameLst>
                                          <p:attrName>ppt_x</p:attrName>
                                        </p:attrNameLst>
                                      </p:cBhvr>
                                      <p:tavLst>
                                        <p:tav tm="0">
                                          <p:val>
                                            <p:strVal val="#ppt_x-.1"/>
                                          </p:val>
                                        </p:tav>
                                        <p:tav tm="100000">
                                          <p:val>
                                            <p:strVal val="#ppt_x"/>
                                          </p:val>
                                        </p:tav>
                                      </p:tavLst>
                                    </p:anim>
                                    <p:anim calcmode="lin" valueType="num">
                                      <p:cBhvr>
                                        <p:cTn id="26" dur="500" fill="hold"/>
                                        <p:tgtEl>
                                          <p:spTgt spid="39939">
                                            <p:txEl>
                                              <p:pRg st="2" end="2"/>
                                            </p:txEl>
                                          </p:spTgt>
                                        </p:tgtEl>
                                        <p:attrNameLst>
                                          <p:attrName>ppt_y</p:attrName>
                                        </p:attrNameLst>
                                      </p:cBhvr>
                                      <p:tavLst>
                                        <p:tav tm="0">
                                          <p:val>
                                            <p:strVal val="#ppt_y"/>
                                          </p:val>
                                        </p:tav>
                                        <p:tav tm="100000">
                                          <p:val>
                                            <p:strVal val="#ppt_y"/>
                                          </p:val>
                                        </p:tav>
                                      </p:tavLst>
                                    </p:anim>
                                  </p:childTnLst>
                                </p:cTn>
                              </p:par>
                              <p:par>
                                <p:cTn id="27" presetID="40" presetClass="entr" presetSubtype="0" fill="hold" grpId="0" nodeType="withEffect">
                                  <p:stCondLst>
                                    <p:cond delay="0"/>
                                  </p:stCondLst>
                                  <p:iterate type="lt">
                                    <p:tmPct val="10000"/>
                                  </p:iterate>
                                  <p:childTnLst>
                                    <p:set>
                                      <p:cBhvr>
                                        <p:cTn id="28" dur="1" fill="hold">
                                          <p:stCondLst>
                                            <p:cond delay="0"/>
                                          </p:stCondLst>
                                        </p:cTn>
                                        <p:tgtEl>
                                          <p:spTgt spid="39939">
                                            <p:txEl>
                                              <p:pRg st="3" end="3"/>
                                            </p:txEl>
                                          </p:spTgt>
                                        </p:tgtEl>
                                        <p:attrNameLst>
                                          <p:attrName>style.visibility</p:attrName>
                                        </p:attrNameLst>
                                      </p:cBhvr>
                                      <p:to>
                                        <p:strVal val="visible"/>
                                      </p:to>
                                    </p:set>
                                    <p:animEffect transition="in" filter="fade">
                                      <p:cBhvr>
                                        <p:cTn id="29" dur="500"/>
                                        <p:tgtEl>
                                          <p:spTgt spid="39939">
                                            <p:txEl>
                                              <p:pRg st="3" end="3"/>
                                            </p:txEl>
                                          </p:spTgt>
                                        </p:tgtEl>
                                      </p:cBhvr>
                                    </p:animEffect>
                                    <p:anim calcmode="lin" valueType="num">
                                      <p:cBhvr>
                                        <p:cTn id="30" dur="500" fill="hold"/>
                                        <p:tgtEl>
                                          <p:spTgt spid="39939">
                                            <p:txEl>
                                              <p:pRg st="3" end="3"/>
                                            </p:txEl>
                                          </p:spTgt>
                                        </p:tgtEl>
                                        <p:attrNameLst>
                                          <p:attrName>ppt_x</p:attrName>
                                        </p:attrNameLst>
                                      </p:cBhvr>
                                      <p:tavLst>
                                        <p:tav tm="0">
                                          <p:val>
                                            <p:strVal val="#ppt_x-.1"/>
                                          </p:val>
                                        </p:tav>
                                        <p:tav tm="100000">
                                          <p:val>
                                            <p:strVal val="#ppt_x"/>
                                          </p:val>
                                        </p:tav>
                                      </p:tavLst>
                                    </p:anim>
                                    <p:anim calcmode="lin" valueType="num">
                                      <p:cBhvr>
                                        <p:cTn id="31" dur="500" fill="hold"/>
                                        <p:tgtEl>
                                          <p:spTgt spid="39939">
                                            <p:txEl>
                                              <p:pRg st="3" end="3"/>
                                            </p:txEl>
                                          </p:spTgt>
                                        </p:tgtEl>
                                        <p:attrNameLst>
                                          <p:attrName>ppt_y</p:attrName>
                                        </p:attrNameLst>
                                      </p:cBhvr>
                                      <p:tavLst>
                                        <p:tav tm="0">
                                          <p:val>
                                            <p:strVal val="#ppt_y"/>
                                          </p:val>
                                        </p:tav>
                                        <p:tav tm="100000">
                                          <p:val>
                                            <p:strVal val="#ppt_y"/>
                                          </p:val>
                                        </p:tav>
                                      </p:tavLst>
                                    </p:anim>
                                  </p:childTnLst>
                                </p:cTn>
                              </p:par>
                              <p:par>
                                <p:cTn id="32" presetID="40" presetClass="entr" presetSubtype="0" fill="hold" grpId="0" nodeType="withEffect">
                                  <p:stCondLst>
                                    <p:cond delay="0"/>
                                  </p:stCondLst>
                                  <p:iterate type="lt">
                                    <p:tmPct val="10000"/>
                                  </p:iterate>
                                  <p:childTnLst>
                                    <p:set>
                                      <p:cBhvr>
                                        <p:cTn id="33" dur="1" fill="hold">
                                          <p:stCondLst>
                                            <p:cond delay="0"/>
                                          </p:stCondLst>
                                        </p:cTn>
                                        <p:tgtEl>
                                          <p:spTgt spid="39939">
                                            <p:txEl>
                                              <p:pRg st="4" end="4"/>
                                            </p:txEl>
                                          </p:spTgt>
                                        </p:tgtEl>
                                        <p:attrNameLst>
                                          <p:attrName>style.visibility</p:attrName>
                                        </p:attrNameLst>
                                      </p:cBhvr>
                                      <p:to>
                                        <p:strVal val="visible"/>
                                      </p:to>
                                    </p:set>
                                    <p:animEffect transition="in" filter="fade">
                                      <p:cBhvr>
                                        <p:cTn id="34" dur="500"/>
                                        <p:tgtEl>
                                          <p:spTgt spid="39939">
                                            <p:txEl>
                                              <p:pRg st="4" end="4"/>
                                            </p:txEl>
                                          </p:spTgt>
                                        </p:tgtEl>
                                      </p:cBhvr>
                                    </p:animEffect>
                                    <p:anim calcmode="lin" valueType="num">
                                      <p:cBhvr>
                                        <p:cTn id="35" dur="500" fill="hold"/>
                                        <p:tgtEl>
                                          <p:spTgt spid="39939">
                                            <p:txEl>
                                              <p:pRg st="4" end="4"/>
                                            </p:txEl>
                                          </p:spTgt>
                                        </p:tgtEl>
                                        <p:attrNameLst>
                                          <p:attrName>ppt_x</p:attrName>
                                        </p:attrNameLst>
                                      </p:cBhvr>
                                      <p:tavLst>
                                        <p:tav tm="0">
                                          <p:val>
                                            <p:strVal val="#ppt_x-.1"/>
                                          </p:val>
                                        </p:tav>
                                        <p:tav tm="100000">
                                          <p:val>
                                            <p:strVal val="#ppt_x"/>
                                          </p:val>
                                        </p:tav>
                                      </p:tavLst>
                                    </p:anim>
                                    <p:anim calcmode="lin" valueType="num">
                                      <p:cBhvr>
                                        <p:cTn id="36" dur="500" fill="hold"/>
                                        <p:tgtEl>
                                          <p:spTgt spid="39939">
                                            <p:txEl>
                                              <p:pRg st="4" end="4"/>
                                            </p:txEl>
                                          </p:spTgt>
                                        </p:tgtEl>
                                        <p:attrNameLst>
                                          <p:attrName>ppt_y</p:attrName>
                                        </p:attrNameLst>
                                      </p:cBhvr>
                                      <p:tavLst>
                                        <p:tav tm="0">
                                          <p:val>
                                            <p:strVal val="#ppt_y"/>
                                          </p:val>
                                        </p:tav>
                                        <p:tav tm="100000">
                                          <p:val>
                                            <p:strVal val="#ppt_y"/>
                                          </p:val>
                                        </p:tav>
                                      </p:tavLst>
                                    </p:anim>
                                  </p:childTnLst>
                                </p:cTn>
                              </p:par>
                              <p:par>
                                <p:cTn id="37" presetID="40" presetClass="entr" presetSubtype="0" fill="hold" grpId="0" nodeType="withEffect">
                                  <p:stCondLst>
                                    <p:cond delay="0"/>
                                  </p:stCondLst>
                                  <p:iterate type="lt">
                                    <p:tmPct val="10000"/>
                                  </p:iterate>
                                  <p:childTnLst>
                                    <p:set>
                                      <p:cBhvr>
                                        <p:cTn id="38" dur="1" fill="hold">
                                          <p:stCondLst>
                                            <p:cond delay="0"/>
                                          </p:stCondLst>
                                        </p:cTn>
                                        <p:tgtEl>
                                          <p:spTgt spid="39943">
                                            <p:bg/>
                                          </p:spTgt>
                                        </p:tgtEl>
                                        <p:attrNameLst>
                                          <p:attrName>style.visibility</p:attrName>
                                        </p:attrNameLst>
                                      </p:cBhvr>
                                      <p:to>
                                        <p:strVal val="visible"/>
                                      </p:to>
                                    </p:set>
                                    <p:animEffect transition="in" filter="fade">
                                      <p:cBhvr>
                                        <p:cTn id="39" dur="500"/>
                                        <p:tgtEl>
                                          <p:spTgt spid="39943">
                                            <p:bg/>
                                          </p:spTgt>
                                        </p:tgtEl>
                                      </p:cBhvr>
                                    </p:animEffect>
                                    <p:anim calcmode="lin" valueType="num">
                                      <p:cBhvr>
                                        <p:cTn id="40" dur="500" fill="hold"/>
                                        <p:tgtEl>
                                          <p:spTgt spid="39943">
                                            <p:bg/>
                                          </p:spTgt>
                                        </p:tgtEl>
                                        <p:attrNameLst>
                                          <p:attrName>ppt_x</p:attrName>
                                        </p:attrNameLst>
                                      </p:cBhvr>
                                      <p:tavLst>
                                        <p:tav tm="0">
                                          <p:val>
                                            <p:strVal val="#ppt_x-.1"/>
                                          </p:val>
                                        </p:tav>
                                        <p:tav tm="100000">
                                          <p:val>
                                            <p:strVal val="#ppt_x"/>
                                          </p:val>
                                        </p:tav>
                                      </p:tavLst>
                                    </p:anim>
                                    <p:anim calcmode="lin" valueType="num">
                                      <p:cBhvr>
                                        <p:cTn id="41" dur="500" fill="hold"/>
                                        <p:tgtEl>
                                          <p:spTgt spid="39943">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build="p"/>
      <p:bldP spid="3994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p:txBody>
          <a:bodyPr>
            <a:normAutofit lnSpcReduction="10000"/>
          </a:bodyPr>
          <a:lstStyle/>
          <a:p>
            <a:pPr marL="609600" indent="-609600">
              <a:buClr>
                <a:srgbClr val="000000"/>
              </a:buClr>
              <a:buFontTx/>
              <a:buNone/>
            </a:pPr>
            <a:r>
              <a:rPr lang="en-US" sz="2800">
                <a:cs typeface="Times New Roman" pitchFamily="18" charset="0"/>
              </a:rPr>
              <a:t>4.     Molding</a:t>
            </a:r>
            <a:r>
              <a:rPr lang="en-US" sz="2800"/>
              <a:t> --- </a:t>
            </a:r>
            <a:r>
              <a:rPr lang="en-US" sz="2400">
                <a:cs typeface="Times New Roman" pitchFamily="18" charset="0"/>
              </a:rPr>
              <a:t>molten glass flows to forming machine to mold into desire shapes</a:t>
            </a:r>
            <a:endParaRPr lang="en-US" sz="2400"/>
          </a:p>
          <a:p>
            <a:pPr marL="609600" indent="-609600">
              <a:buClr>
                <a:srgbClr val="000000"/>
              </a:buClr>
              <a:buFontTx/>
              <a:buNone/>
            </a:pPr>
            <a:r>
              <a:rPr lang="en-US" sz="2800">
                <a:cs typeface="Times New Roman" pitchFamily="18" charset="0"/>
              </a:rPr>
              <a:t>5.     Annealing lehrs  --- </a:t>
            </a:r>
            <a:r>
              <a:rPr lang="en-US" sz="2400">
                <a:cs typeface="Times New Roman" pitchFamily="18" charset="0"/>
              </a:rPr>
              <a:t>reheating the glass in an oven </a:t>
            </a:r>
          </a:p>
          <a:p>
            <a:pPr marL="990600" lvl="1" indent="-533400">
              <a:buClr>
                <a:schemeClr val="tx1"/>
              </a:buClr>
              <a:buFont typeface="Wingdings" pitchFamily="2" charset="2"/>
              <a:buChar char="§"/>
            </a:pPr>
            <a:r>
              <a:rPr lang="en-US" sz="2400">
                <a:cs typeface="Times New Roman" pitchFamily="18" charset="0"/>
              </a:rPr>
              <a:t>to ensure even cooling of glass for strengthening of the products </a:t>
            </a:r>
          </a:p>
          <a:p>
            <a:pPr marL="609600" indent="-609600">
              <a:buClr>
                <a:srgbClr val="000000"/>
              </a:buClr>
              <a:buFontTx/>
              <a:buNone/>
            </a:pPr>
            <a:r>
              <a:rPr lang="en-US" sz="2800">
                <a:cs typeface="Times New Roman" pitchFamily="18" charset="0"/>
              </a:rPr>
              <a:t>6.     Cooling process --- </a:t>
            </a:r>
            <a:r>
              <a:rPr lang="en-US" sz="2400">
                <a:cs typeface="Times New Roman" pitchFamily="18" charset="0"/>
              </a:rPr>
              <a:t>Cool for 30 min to an hour for safe to handle</a:t>
            </a:r>
            <a:r>
              <a:rPr lang="en-US" sz="2400">
                <a:latin typeface="Times New Roman" pitchFamily="18" charset="0"/>
              </a:rPr>
              <a:t>.</a:t>
            </a:r>
            <a:r>
              <a:rPr lang="en-US"/>
              <a:t>     </a:t>
            </a:r>
          </a:p>
          <a:p>
            <a:pPr marL="609600" indent="-609600">
              <a:buClr>
                <a:srgbClr val="000000"/>
              </a:buClr>
              <a:buFontTx/>
              <a:buNone/>
            </a:pPr>
            <a:r>
              <a:rPr lang="en-US" sz="2400" b="1">
                <a:ea typeface="Arial Unicode MS" pitchFamily="34" charset="-128"/>
                <a:cs typeface="Arial Unicode MS" pitchFamily="34" charset="-128"/>
              </a:rPr>
              <a:t>7</a:t>
            </a:r>
            <a:r>
              <a:rPr lang="en-US" sz="2400">
                <a:ea typeface="Arial Unicode MS" pitchFamily="34" charset="-128"/>
                <a:cs typeface="Arial Unicode MS" pitchFamily="34" charset="-128"/>
              </a:rPr>
              <a:t>.     Glass products are then decorated, </a:t>
            </a:r>
          </a:p>
          <a:p>
            <a:pPr marL="609600" indent="-609600">
              <a:buClr>
                <a:srgbClr val="000000"/>
              </a:buClr>
              <a:buFontTx/>
              <a:buNone/>
            </a:pPr>
            <a:r>
              <a:rPr lang="en-US" sz="2400">
                <a:ea typeface="Arial Unicode MS" pitchFamily="34" charset="-128"/>
                <a:cs typeface="Arial Unicode MS" pitchFamily="34" charset="-128"/>
              </a:rPr>
              <a:t>	inspected again and finally packaged </a:t>
            </a:r>
          </a:p>
          <a:p>
            <a:pPr marL="609600" indent="-609600">
              <a:buClr>
                <a:srgbClr val="000000"/>
              </a:buClr>
              <a:buFontTx/>
              <a:buNone/>
            </a:pPr>
            <a:r>
              <a:rPr lang="en-US" sz="2400">
                <a:ea typeface="Arial Unicode MS" pitchFamily="34" charset="-128"/>
                <a:cs typeface="Arial Unicode MS" pitchFamily="34" charset="-128"/>
              </a:rPr>
              <a:t>	and shipped to our customers.</a:t>
            </a:r>
            <a:br>
              <a:rPr lang="en-US" sz="2400">
                <a:ea typeface="Arial Unicode MS" pitchFamily="34" charset="-128"/>
                <a:cs typeface="Arial Unicode MS" pitchFamily="34" charset="-128"/>
              </a:rPr>
            </a:br>
            <a:endParaRPr lang="en-US" sz="2400">
              <a:ea typeface="Arial Unicode MS" pitchFamily="34" charset="-128"/>
              <a:cs typeface="Arial Unicode MS" pitchFamily="34" charset="-128"/>
            </a:endParaRPr>
          </a:p>
        </p:txBody>
      </p:sp>
      <p:pic>
        <p:nvPicPr>
          <p:cNvPr id="40971" name="Picture 11" descr="glass2a"/>
          <p:cNvPicPr>
            <a:picLocks noChangeAspect="1" noChangeArrowheads="1"/>
          </p:cNvPicPr>
          <p:nvPr/>
        </p:nvPicPr>
        <p:blipFill>
          <a:blip r:embed="rId2"/>
          <a:srcRect/>
          <a:stretch>
            <a:fillRect/>
          </a:stretch>
        </p:blipFill>
        <p:spPr bwMode="auto">
          <a:xfrm>
            <a:off x="6400800" y="4648200"/>
            <a:ext cx="2000250" cy="1400175"/>
          </a:xfrm>
          <a:prstGeom prst="rect">
            <a:avLst/>
          </a:prstGeom>
          <a:noFill/>
        </p:spPr>
      </p:pic>
      <p:sp>
        <p:nvSpPr>
          <p:cNvPr id="40973" name="Text Box 13"/>
          <p:cNvSpPr txBox="1">
            <a:spLocks noChangeArrowheads="1"/>
          </p:cNvSpPr>
          <p:nvPr/>
        </p:nvSpPr>
        <p:spPr bwMode="auto">
          <a:xfrm>
            <a:off x="6384925" y="5988050"/>
            <a:ext cx="1873250" cy="641350"/>
          </a:xfrm>
          <a:prstGeom prst="rect">
            <a:avLst/>
          </a:prstGeom>
          <a:noFill/>
          <a:ln w="9525">
            <a:noFill/>
            <a:miter lim="800000"/>
            <a:headEnd/>
            <a:tailEnd/>
          </a:ln>
          <a:effectLst/>
        </p:spPr>
        <p:txBody>
          <a:bodyPr>
            <a:spAutoFit/>
          </a:bodyPr>
          <a:lstStyle/>
          <a:p>
            <a:r>
              <a:rPr lang="en-US">
                <a:cs typeface="Arial" charset="0"/>
              </a:rPr>
              <a:t>glass furnace </a:t>
            </a:r>
          </a:p>
          <a:p>
            <a:r>
              <a:rPr lang="en-US">
                <a:cs typeface="Arial" charset="0"/>
              </a:rPr>
              <a:t>cooling systems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fade">
                                      <p:cBhvr>
                                        <p:cTn id="7" dur="500"/>
                                        <p:tgtEl>
                                          <p:spTgt spid="40963">
                                            <p:txEl>
                                              <p:pRg st="0" end="0"/>
                                            </p:txEl>
                                          </p:spTgt>
                                        </p:tgtEl>
                                      </p:cBhvr>
                                    </p:animEffect>
                                    <p:anim calcmode="lin" valueType="num">
                                      <p:cBhvr>
                                        <p:cTn id="8" dur="500" fill="hold"/>
                                        <p:tgtEl>
                                          <p:spTgt spid="40963">
                                            <p:txEl>
                                              <p:pRg st="0" end="0"/>
                                            </p:txEl>
                                          </p:spTgt>
                                        </p:tgtEl>
                                        <p:attrNameLst>
                                          <p:attrName>ppt_x</p:attrName>
                                        </p:attrNameLst>
                                      </p:cBhvr>
                                      <p:tavLst>
                                        <p:tav tm="0">
                                          <p:val>
                                            <p:strVal val="#ppt_x-.1"/>
                                          </p:val>
                                        </p:tav>
                                        <p:tav tm="100000">
                                          <p:val>
                                            <p:strVal val="#ppt_x"/>
                                          </p:val>
                                        </p:tav>
                                      </p:tavLst>
                                    </p:anim>
                                    <p:anim calcmode="lin" valueType="num">
                                      <p:cBhvr>
                                        <p:cTn id="9"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par>
                          <p:cTn id="10" fill="hold">
                            <p:stCondLst>
                              <p:cond delay="3750"/>
                            </p:stCondLst>
                            <p:childTnLst>
                              <p:par>
                                <p:cTn id="11" presetID="40" presetClass="entr" presetSubtype="0" fill="hold" grpId="0" nodeType="afterEffect">
                                  <p:stCondLst>
                                    <p:cond delay="0"/>
                                  </p:stCondLst>
                                  <p:iterate type="lt">
                                    <p:tmPct val="10000"/>
                                  </p:iterate>
                                  <p:childTnLst>
                                    <p:set>
                                      <p:cBhvr>
                                        <p:cTn id="12" dur="1" fill="hold">
                                          <p:stCondLst>
                                            <p:cond delay="0"/>
                                          </p:stCondLst>
                                        </p:cTn>
                                        <p:tgtEl>
                                          <p:spTgt spid="40963">
                                            <p:txEl>
                                              <p:pRg st="1" end="1"/>
                                            </p:txEl>
                                          </p:spTgt>
                                        </p:tgtEl>
                                        <p:attrNameLst>
                                          <p:attrName>style.visibility</p:attrName>
                                        </p:attrNameLst>
                                      </p:cBhvr>
                                      <p:to>
                                        <p:strVal val="visible"/>
                                      </p:to>
                                    </p:set>
                                    <p:animEffect transition="in" filter="fade">
                                      <p:cBhvr>
                                        <p:cTn id="13" dur="500"/>
                                        <p:tgtEl>
                                          <p:spTgt spid="40963">
                                            <p:txEl>
                                              <p:pRg st="1" end="1"/>
                                            </p:txEl>
                                          </p:spTgt>
                                        </p:tgtEl>
                                      </p:cBhvr>
                                    </p:animEffect>
                                    <p:anim calcmode="lin" valueType="num">
                                      <p:cBhvr>
                                        <p:cTn id="14" dur="500" fill="hold"/>
                                        <p:tgtEl>
                                          <p:spTgt spid="40963">
                                            <p:txEl>
                                              <p:pRg st="1" end="1"/>
                                            </p:txEl>
                                          </p:spTgt>
                                        </p:tgtEl>
                                        <p:attrNameLst>
                                          <p:attrName>ppt_x</p:attrName>
                                        </p:attrNameLst>
                                      </p:cBhvr>
                                      <p:tavLst>
                                        <p:tav tm="0">
                                          <p:val>
                                            <p:strVal val="#ppt_x-.1"/>
                                          </p:val>
                                        </p:tav>
                                        <p:tav tm="100000">
                                          <p:val>
                                            <p:strVal val="#ppt_x"/>
                                          </p:val>
                                        </p:tav>
                                      </p:tavLst>
                                    </p:anim>
                                    <p:anim calcmode="lin" valueType="num">
                                      <p:cBhvr>
                                        <p:cTn id="15" dur="500" fill="hold"/>
                                        <p:tgtEl>
                                          <p:spTgt spid="40963">
                                            <p:txEl>
                                              <p:pRg st="1" end="1"/>
                                            </p:txEl>
                                          </p:spTgt>
                                        </p:tgtEl>
                                        <p:attrNameLst>
                                          <p:attrName>ppt_y</p:attrName>
                                        </p:attrNameLst>
                                      </p:cBhvr>
                                      <p:tavLst>
                                        <p:tav tm="0">
                                          <p:val>
                                            <p:strVal val="#ppt_y"/>
                                          </p:val>
                                        </p:tav>
                                        <p:tav tm="100000">
                                          <p:val>
                                            <p:strVal val="#ppt_y"/>
                                          </p:val>
                                        </p:tav>
                                      </p:tavLst>
                                    </p:anim>
                                  </p:childTnLst>
                                </p:cTn>
                              </p:par>
                              <p:par>
                                <p:cTn id="16" presetID="40" presetClass="entr" presetSubtype="0" fill="hold" grpId="0" nodeType="withEffect">
                                  <p:stCondLst>
                                    <p:cond delay="0"/>
                                  </p:stCondLst>
                                  <p:iterate type="lt">
                                    <p:tmPct val="10000"/>
                                  </p:iterate>
                                  <p:childTnLst>
                                    <p:set>
                                      <p:cBhvr>
                                        <p:cTn id="17" dur="1" fill="hold">
                                          <p:stCondLst>
                                            <p:cond delay="0"/>
                                          </p:stCondLst>
                                        </p:cTn>
                                        <p:tgtEl>
                                          <p:spTgt spid="40963">
                                            <p:txEl>
                                              <p:pRg st="2" end="2"/>
                                            </p:txEl>
                                          </p:spTgt>
                                        </p:tgtEl>
                                        <p:attrNameLst>
                                          <p:attrName>style.visibility</p:attrName>
                                        </p:attrNameLst>
                                      </p:cBhvr>
                                      <p:to>
                                        <p:strVal val="visible"/>
                                      </p:to>
                                    </p:set>
                                    <p:animEffect transition="in" filter="fade">
                                      <p:cBhvr>
                                        <p:cTn id="18" dur="500"/>
                                        <p:tgtEl>
                                          <p:spTgt spid="40963">
                                            <p:txEl>
                                              <p:pRg st="2" end="2"/>
                                            </p:txEl>
                                          </p:spTgt>
                                        </p:tgtEl>
                                      </p:cBhvr>
                                    </p:animEffect>
                                    <p:anim calcmode="lin" valueType="num">
                                      <p:cBhvr>
                                        <p:cTn id="19" dur="500" fill="hold"/>
                                        <p:tgtEl>
                                          <p:spTgt spid="40963">
                                            <p:txEl>
                                              <p:pRg st="2" end="2"/>
                                            </p:txEl>
                                          </p:spTgt>
                                        </p:tgtEl>
                                        <p:attrNameLst>
                                          <p:attrName>ppt_x</p:attrName>
                                        </p:attrNameLst>
                                      </p:cBhvr>
                                      <p:tavLst>
                                        <p:tav tm="0">
                                          <p:val>
                                            <p:strVal val="#ppt_x-.1"/>
                                          </p:val>
                                        </p:tav>
                                        <p:tav tm="100000">
                                          <p:val>
                                            <p:strVal val="#ppt_x"/>
                                          </p:val>
                                        </p:tav>
                                      </p:tavLst>
                                    </p:anim>
                                    <p:anim calcmode="lin" valueType="num">
                                      <p:cBhvr>
                                        <p:cTn id="20" dur="500" fill="hold"/>
                                        <p:tgtEl>
                                          <p:spTgt spid="40963">
                                            <p:txEl>
                                              <p:pRg st="2" end="2"/>
                                            </p:txEl>
                                          </p:spTgt>
                                        </p:tgtEl>
                                        <p:attrNameLst>
                                          <p:attrName>ppt_y</p:attrName>
                                        </p:attrNameLst>
                                      </p:cBhvr>
                                      <p:tavLst>
                                        <p:tav tm="0">
                                          <p:val>
                                            <p:strVal val="#ppt_y"/>
                                          </p:val>
                                        </p:tav>
                                        <p:tav tm="100000">
                                          <p:val>
                                            <p:strVal val="#ppt_y"/>
                                          </p:val>
                                        </p:tav>
                                      </p:tavLst>
                                    </p:anim>
                                  </p:childTnLst>
                                </p:cTn>
                              </p:par>
                            </p:childTnLst>
                          </p:cTn>
                        </p:par>
                        <p:par>
                          <p:cTn id="21" fill="hold">
                            <p:stCondLst>
                              <p:cond delay="6950"/>
                            </p:stCondLst>
                            <p:childTnLst>
                              <p:par>
                                <p:cTn id="22" presetID="40" presetClass="entr" presetSubtype="0" fill="hold" grpId="0" nodeType="afterEffect">
                                  <p:stCondLst>
                                    <p:cond delay="0"/>
                                  </p:stCondLst>
                                  <p:iterate type="lt">
                                    <p:tmPct val="10000"/>
                                  </p:iterate>
                                  <p:childTnLst>
                                    <p:set>
                                      <p:cBhvr>
                                        <p:cTn id="23" dur="1" fill="hold">
                                          <p:stCondLst>
                                            <p:cond delay="0"/>
                                          </p:stCondLst>
                                        </p:cTn>
                                        <p:tgtEl>
                                          <p:spTgt spid="40963">
                                            <p:txEl>
                                              <p:pRg st="3" end="3"/>
                                            </p:txEl>
                                          </p:spTgt>
                                        </p:tgtEl>
                                        <p:attrNameLst>
                                          <p:attrName>style.visibility</p:attrName>
                                        </p:attrNameLst>
                                      </p:cBhvr>
                                      <p:to>
                                        <p:strVal val="visible"/>
                                      </p:to>
                                    </p:set>
                                    <p:animEffect transition="in" filter="fade">
                                      <p:cBhvr>
                                        <p:cTn id="24" dur="500"/>
                                        <p:tgtEl>
                                          <p:spTgt spid="40963">
                                            <p:txEl>
                                              <p:pRg st="3" end="3"/>
                                            </p:txEl>
                                          </p:spTgt>
                                        </p:tgtEl>
                                      </p:cBhvr>
                                    </p:animEffect>
                                    <p:anim calcmode="lin" valueType="num">
                                      <p:cBhvr>
                                        <p:cTn id="25" dur="500" fill="hold"/>
                                        <p:tgtEl>
                                          <p:spTgt spid="40963">
                                            <p:txEl>
                                              <p:pRg st="3" end="3"/>
                                            </p:txEl>
                                          </p:spTgt>
                                        </p:tgtEl>
                                        <p:attrNameLst>
                                          <p:attrName>ppt_x</p:attrName>
                                        </p:attrNameLst>
                                      </p:cBhvr>
                                      <p:tavLst>
                                        <p:tav tm="0">
                                          <p:val>
                                            <p:strVal val="#ppt_x-.1"/>
                                          </p:val>
                                        </p:tav>
                                        <p:tav tm="100000">
                                          <p:val>
                                            <p:strVal val="#ppt_x"/>
                                          </p:val>
                                        </p:tav>
                                      </p:tavLst>
                                    </p:anim>
                                    <p:anim calcmode="lin" valueType="num">
                                      <p:cBhvr>
                                        <p:cTn id="26" dur="500" fill="hold"/>
                                        <p:tgtEl>
                                          <p:spTgt spid="40963">
                                            <p:txEl>
                                              <p:pRg st="3" end="3"/>
                                            </p:txEl>
                                          </p:spTgt>
                                        </p:tgtEl>
                                        <p:attrNameLst>
                                          <p:attrName>ppt_y</p:attrName>
                                        </p:attrNameLst>
                                      </p:cBhvr>
                                      <p:tavLst>
                                        <p:tav tm="0">
                                          <p:val>
                                            <p:strVal val="#ppt_y"/>
                                          </p:val>
                                        </p:tav>
                                        <p:tav tm="100000">
                                          <p:val>
                                            <p:strVal val="#ppt_y"/>
                                          </p:val>
                                        </p:tav>
                                      </p:tavLst>
                                    </p:anim>
                                  </p:childTnLst>
                                </p:cTn>
                              </p:par>
                            </p:childTnLst>
                          </p:cTn>
                        </p:par>
                        <p:par>
                          <p:cTn id="27" fill="hold">
                            <p:stCondLst>
                              <p:cond delay="10150"/>
                            </p:stCondLst>
                            <p:childTnLst>
                              <p:par>
                                <p:cTn id="28" presetID="40" presetClass="entr" presetSubtype="0" fill="hold" grpId="0" nodeType="afterEffect">
                                  <p:stCondLst>
                                    <p:cond delay="0"/>
                                  </p:stCondLst>
                                  <p:iterate type="lt">
                                    <p:tmPct val="10000"/>
                                  </p:iterate>
                                  <p:childTnLst>
                                    <p:set>
                                      <p:cBhvr>
                                        <p:cTn id="29" dur="1" fill="hold">
                                          <p:stCondLst>
                                            <p:cond delay="0"/>
                                          </p:stCondLst>
                                        </p:cTn>
                                        <p:tgtEl>
                                          <p:spTgt spid="40963">
                                            <p:txEl>
                                              <p:pRg st="4" end="4"/>
                                            </p:txEl>
                                          </p:spTgt>
                                        </p:tgtEl>
                                        <p:attrNameLst>
                                          <p:attrName>style.visibility</p:attrName>
                                        </p:attrNameLst>
                                      </p:cBhvr>
                                      <p:to>
                                        <p:strVal val="visible"/>
                                      </p:to>
                                    </p:set>
                                    <p:animEffect transition="in" filter="fade">
                                      <p:cBhvr>
                                        <p:cTn id="30" dur="500"/>
                                        <p:tgtEl>
                                          <p:spTgt spid="40963">
                                            <p:txEl>
                                              <p:pRg st="4" end="4"/>
                                            </p:txEl>
                                          </p:spTgt>
                                        </p:tgtEl>
                                      </p:cBhvr>
                                    </p:animEffect>
                                    <p:anim calcmode="lin" valueType="num">
                                      <p:cBhvr>
                                        <p:cTn id="31" dur="500" fill="hold"/>
                                        <p:tgtEl>
                                          <p:spTgt spid="40963">
                                            <p:txEl>
                                              <p:pRg st="4" end="4"/>
                                            </p:txEl>
                                          </p:spTgt>
                                        </p:tgtEl>
                                        <p:attrNameLst>
                                          <p:attrName>ppt_x</p:attrName>
                                        </p:attrNameLst>
                                      </p:cBhvr>
                                      <p:tavLst>
                                        <p:tav tm="0">
                                          <p:val>
                                            <p:strVal val="#ppt_x-.1"/>
                                          </p:val>
                                        </p:tav>
                                        <p:tav tm="100000">
                                          <p:val>
                                            <p:strVal val="#ppt_x"/>
                                          </p:val>
                                        </p:tav>
                                      </p:tavLst>
                                    </p:anim>
                                    <p:anim calcmode="lin" valueType="num">
                                      <p:cBhvr>
                                        <p:cTn id="32" dur="500" fill="hold"/>
                                        <p:tgtEl>
                                          <p:spTgt spid="40963">
                                            <p:txEl>
                                              <p:pRg st="4" end="4"/>
                                            </p:txEl>
                                          </p:spTgt>
                                        </p:tgtEl>
                                        <p:attrNameLst>
                                          <p:attrName>ppt_y</p:attrName>
                                        </p:attrNameLst>
                                      </p:cBhvr>
                                      <p:tavLst>
                                        <p:tav tm="0">
                                          <p:val>
                                            <p:strVal val="#ppt_y"/>
                                          </p:val>
                                        </p:tav>
                                        <p:tav tm="100000">
                                          <p:val>
                                            <p:strVal val="#ppt_y"/>
                                          </p:val>
                                        </p:tav>
                                      </p:tavLst>
                                    </p:anim>
                                  </p:childTnLst>
                                </p:cTn>
                              </p:par>
                            </p:childTnLst>
                          </p:cTn>
                        </p:par>
                        <p:par>
                          <p:cTn id="33" fill="hold">
                            <p:stCondLst>
                              <p:cond delay="12200"/>
                            </p:stCondLst>
                            <p:childTnLst>
                              <p:par>
                                <p:cTn id="34" presetID="40" presetClass="entr" presetSubtype="0" fill="hold" grpId="0" nodeType="afterEffect">
                                  <p:stCondLst>
                                    <p:cond delay="0"/>
                                  </p:stCondLst>
                                  <p:iterate type="lt">
                                    <p:tmPct val="10000"/>
                                  </p:iterate>
                                  <p:childTnLst>
                                    <p:set>
                                      <p:cBhvr>
                                        <p:cTn id="35" dur="1" fill="hold">
                                          <p:stCondLst>
                                            <p:cond delay="0"/>
                                          </p:stCondLst>
                                        </p:cTn>
                                        <p:tgtEl>
                                          <p:spTgt spid="40963">
                                            <p:txEl>
                                              <p:pRg st="5" end="5"/>
                                            </p:txEl>
                                          </p:spTgt>
                                        </p:tgtEl>
                                        <p:attrNameLst>
                                          <p:attrName>style.visibility</p:attrName>
                                        </p:attrNameLst>
                                      </p:cBhvr>
                                      <p:to>
                                        <p:strVal val="visible"/>
                                      </p:to>
                                    </p:set>
                                    <p:animEffect transition="in" filter="fade">
                                      <p:cBhvr>
                                        <p:cTn id="36" dur="500"/>
                                        <p:tgtEl>
                                          <p:spTgt spid="40963">
                                            <p:txEl>
                                              <p:pRg st="5" end="5"/>
                                            </p:txEl>
                                          </p:spTgt>
                                        </p:tgtEl>
                                      </p:cBhvr>
                                    </p:animEffect>
                                    <p:anim calcmode="lin" valueType="num">
                                      <p:cBhvr>
                                        <p:cTn id="37" dur="500" fill="hold"/>
                                        <p:tgtEl>
                                          <p:spTgt spid="40963">
                                            <p:txEl>
                                              <p:pRg st="5" end="5"/>
                                            </p:txEl>
                                          </p:spTgt>
                                        </p:tgtEl>
                                        <p:attrNameLst>
                                          <p:attrName>ppt_x</p:attrName>
                                        </p:attrNameLst>
                                      </p:cBhvr>
                                      <p:tavLst>
                                        <p:tav tm="0">
                                          <p:val>
                                            <p:strVal val="#ppt_x-.1"/>
                                          </p:val>
                                        </p:tav>
                                        <p:tav tm="100000">
                                          <p:val>
                                            <p:strVal val="#ppt_x"/>
                                          </p:val>
                                        </p:tav>
                                      </p:tavLst>
                                    </p:anim>
                                    <p:anim calcmode="lin" valueType="num">
                                      <p:cBhvr>
                                        <p:cTn id="38" dur="500" fill="hold"/>
                                        <p:tgtEl>
                                          <p:spTgt spid="40963">
                                            <p:txEl>
                                              <p:pRg st="5" end="5"/>
                                            </p:txEl>
                                          </p:spTgt>
                                        </p:tgtEl>
                                        <p:attrNameLst>
                                          <p:attrName>ppt_y</p:attrName>
                                        </p:attrNameLst>
                                      </p:cBhvr>
                                      <p:tavLst>
                                        <p:tav tm="0">
                                          <p:val>
                                            <p:strVal val="#ppt_y"/>
                                          </p:val>
                                        </p:tav>
                                        <p:tav tm="100000">
                                          <p:val>
                                            <p:strVal val="#ppt_y"/>
                                          </p:val>
                                        </p:tav>
                                      </p:tavLst>
                                    </p:anim>
                                  </p:childTnLst>
                                </p:cTn>
                              </p:par>
                            </p:childTnLst>
                          </p:cTn>
                        </p:par>
                        <p:par>
                          <p:cTn id="39" fill="hold">
                            <p:stCondLst>
                              <p:cond delay="14250"/>
                            </p:stCondLst>
                            <p:childTnLst>
                              <p:par>
                                <p:cTn id="40" presetID="40" presetClass="entr" presetSubtype="0" fill="hold" grpId="0" nodeType="afterEffect">
                                  <p:stCondLst>
                                    <p:cond delay="0"/>
                                  </p:stCondLst>
                                  <p:iterate type="lt">
                                    <p:tmPct val="10000"/>
                                  </p:iterate>
                                  <p:childTnLst>
                                    <p:set>
                                      <p:cBhvr>
                                        <p:cTn id="41" dur="1" fill="hold">
                                          <p:stCondLst>
                                            <p:cond delay="0"/>
                                          </p:stCondLst>
                                        </p:cTn>
                                        <p:tgtEl>
                                          <p:spTgt spid="40963">
                                            <p:txEl>
                                              <p:pRg st="6" end="6"/>
                                            </p:txEl>
                                          </p:spTgt>
                                        </p:tgtEl>
                                        <p:attrNameLst>
                                          <p:attrName>style.visibility</p:attrName>
                                        </p:attrNameLst>
                                      </p:cBhvr>
                                      <p:to>
                                        <p:strVal val="visible"/>
                                      </p:to>
                                    </p:set>
                                    <p:animEffect transition="in" filter="fade">
                                      <p:cBhvr>
                                        <p:cTn id="42" dur="500"/>
                                        <p:tgtEl>
                                          <p:spTgt spid="40963">
                                            <p:txEl>
                                              <p:pRg st="6" end="6"/>
                                            </p:txEl>
                                          </p:spTgt>
                                        </p:tgtEl>
                                      </p:cBhvr>
                                    </p:animEffect>
                                    <p:anim calcmode="lin" valueType="num">
                                      <p:cBhvr>
                                        <p:cTn id="43" dur="500" fill="hold"/>
                                        <p:tgtEl>
                                          <p:spTgt spid="40963">
                                            <p:txEl>
                                              <p:pRg st="6" end="6"/>
                                            </p:txEl>
                                          </p:spTgt>
                                        </p:tgtEl>
                                        <p:attrNameLst>
                                          <p:attrName>ppt_x</p:attrName>
                                        </p:attrNameLst>
                                      </p:cBhvr>
                                      <p:tavLst>
                                        <p:tav tm="0">
                                          <p:val>
                                            <p:strVal val="#ppt_x-.1"/>
                                          </p:val>
                                        </p:tav>
                                        <p:tav tm="100000">
                                          <p:val>
                                            <p:strVal val="#ppt_x"/>
                                          </p:val>
                                        </p:tav>
                                      </p:tavLst>
                                    </p:anim>
                                    <p:anim calcmode="lin" valueType="num">
                                      <p:cBhvr>
                                        <p:cTn id="44" dur="500" fill="hold"/>
                                        <p:tgtEl>
                                          <p:spTgt spid="4096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Heat-Treated Glass Surfaces Are Different</a:t>
            </a:r>
            <a:br>
              <a:rPr lang="en-US" dirty="0" smtClean="0"/>
            </a:br>
            <a:endParaRPr lang="en-US" dirty="0"/>
          </a:p>
        </p:txBody>
      </p:sp>
      <p:sp>
        <p:nvSpPr>
          <p:cNvPr id="4" name="Content Placeholder 3"/>
          <p:cNvSpPr>
            <a:spLocks noGrp="1"/>
          </p:cNvSpPr>
          <p:nvPr>
            <p:ph idx="1"/>
          </p:nvPr>
        </p:nvSpPr>
        <p:spPr/>
        <p:txBody>
          <a:bodyPr/>
          <a:lstStyle/>
          <a:p>
            <a:r>
              <a:rPr lang="en-US" b="1" dirty="0" smtClean="0"/>
              <a:t>Industry Cleaning Procedures Must be Followed to Avoid Glass Damage</a:t>
            </a:r>
            <a:endParaRPr lang="en-US" dirty="0" smtClean="0"/>
          </a:p>
          <a:p>
            <a:r>
              <a:rPr lang="en-US" dirty="0" smtClean="0"/>
              <a:t>As the use of glass increased over recent years, issues of strength, safety and thermal performance became increasingly important design considerations. </a:t>
            </a:r>
          </a:p>
          <a:p>
            <a:r>
              <a:rPr lang="en-US" dirty="0" smtClean="0"/>
              <a:t>The availability of tinted and coated glasses</a:t>
            </a:r>
          </a:p>
          <a:p>
            <a:r>
              <a:rPr lang="en-US" dirty="0" smtClean="0"/>
              <a:t>had a dramatic impact on glass use in building project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The vastly expanded aesthetic options,</a:t>
            </a:r>
          </a:p>
          <a:p>
            <a:r>
              <a:rPr lang="en-US" dirty="0" smtClean="0"/>
              <a:t>combined with the improved energy conserving and comfort capabilities of tinted and coated glasses</a:t>
            </a:r>
          </a:p>
          <a:p>
            <a:r>
              <a:rPr lang="en-US" dirty="0" smtClean="0"/>
              <a:t>allowed architects to use more glass, as well as larger sizes in their designs. A consequence of this</a:t>
            </a:r>
          </a:p>
          <a:p>
            <a:r>
              <a:rPr lang="en-US" dirty="0" smtClean="0"/>
              <a:t>trend was a corresponding increase in the use of tempered and heat-strengthened glass in order to</a:t>
            </a:r>
          </a:p>
          <a:p>
            <a:r>
              <a:rPr lang="en-US" dirty="0" smtClean="0"/>
              <a:t>meet both thermal and </a:t>
            </a:r>
            <a:r>
              <a:rPr lang="en-US" dirty="0" err="1" smtClean="0"/>
              <a:t>windload</a:t>
            </a:r>
            <a:r>
              <a:rPr lang="en-US" dirty="0" smtClean="0"/>
              <a:t> design requirements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105</TotalTime>
  <Words>1292</Words>
  <Application>Microsoft Office PowerPoint</Application>
  <PresentationFormat>On-screen Show (4:3)</PresentationFormat>
  <Paragraphs>127</Paragraphs>
  <Slides>24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Apex</vt:lpstr>
      <vt:lpstr>Chart</vt:lpstr>
      <vt:lpstr>Heat treating glasses</vt:lpstr>
      <vt:lpstr>Introduction</vt:lpstr>
      <vt:lpstr>Historical Glass Manufacturing process:</vt:lpstr>
      <vt:lpstr>Natural Resources</vt:lpstr>
      <vt:lpstr>Development of Glass Making</vt:lpstr>
      <vt:lpstr>Today’s Glass Manufacturing Process:</vt:lpstr>
      <vt:lpstr>Slide 7</vt:lpstr>
      <vt:lpstr>Heat-Treated Glass Surfaces Are Different </vt:lpstr>
      <vt:lpstr>Slide 9</vt:lpstr>
      <vt:lpstr>TWO TYPES OF HEAT TREATED GLASSES</vt:lpstr>
      <vt:lpstr>Slide 11</vt:lpstr>
      <vt:lpstr>Slide 12</vt:lpstr>
      <vt:lpstr>Slide 13</vt:lpstr>
      <vt:lpstr>PRINCIPLE OF HEAT TREATMENT</vt:lpstr>
      <vt:lpstr>Slide 15</vt:lpstr>
      <vt:lpstr>PREPARATION STAGES</vt:lpstr>
      <vt:lpstr>Slide 17</vt:lpstr>
      <vt:lpstr>Slide 18</vt:lpstr>
      <vt:lpstr>RESPONSE OF PROPERTIES OF GLASSES AFTER HEAT TREATMENT </vt:lpstr>
      <vt:lpstr>Slide 20</vt:lpstr>
      <vt:lpstr>Slide 21</vt:lpstr>
      <vt:lpstr>INJURIES</vt:lpstr>
      <vt:lpstr>APPLICATIONS</vt:lpstr>
      <vt:lpstr>Thank you…..</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Damodaran</dc:creator>
  <cp:lastModifiedBy>user</cp:lastModifiedBy>
  <cp:revision>24</cp:revision>
  <dcterms:created xsi:type="dcterms:W3CDTF">2012-03-27T14:32:06Z</dcterms:created>
  <dcterms:modified xsi:type="dcterms:W3CDTF">2012-04-02T07:21:17Z</dcterms:modified>
</cp:coreProperties>
</file>