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99"/>
    <a:srgbClr val="800000"/>
    <a:srgbClr val="0000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8608-6667-4458-96C4-A5D7328EA97A}" type="datetimeFigureOut">
              <a:rPr lang="en-US" smtClean="0"/>
              <a:pPr/>
              <a:t>26/03/2012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DE68A-362D-4BB6-9A04-D0F91FB24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8608-6667-4458-96C4-A5D7328EA97A}" type="datetimeFigureOut">
              <a:rPr lang="en-US" smtClean="0"/>
              <a:pPr/>
              <a:t>26/03/2012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DE68A-362D-4BB6-9A04-D0F91FB24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8608-6667-4458-96C4-A5D7328EA97A}" type="datetimeFigureOut">
              <a:rPr lang="en-US" smtClean="0"/>
              <a:pPr/>
              <a:t>26/03/2012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DE68A-362D-4BB6-9A04-D0F91FB24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8608-6667-4458-96C4-A5D7328EA97A}" type="datetimeFigureOut">
              <a:rPr lang="en-US" smtClean="0"/>
              <a:pPr/>
              <a:t>26/03/2012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DE68A-362D-4BB6-9A04-D0F91FB24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8608-6667-4458-96C4-A5D7328EA97A}" type="datetimeFigureOut">
              <a:rPr lang="en-US" smtClean="0"/>
              <a:pPr/>
              <a:t>26/03/2012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DE68A-362D-4BB6-9A04-D0F91FB24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8608-6667-4458-96C4-A5D7328EA97A}" type="datetimeFigureOut">
              <a:rPr lang="en-US" smtClean="0"/>
              <a:pPr/>
              <a:t>26/03/2012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DE68A-362D-4BB6-9A04-D0F91FB24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8608-6667-4458-96C4-A5D7328EA97A}" type="datetimeFigureOut">
              <a:rPr lang="en-US" smtClean="0"/>
              <a:pPr/>
              <a:t>26/03/2012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DE68A-362D-4BB6-9A04-D0F91FB24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8608-6667-4458-96C4-A5D7328EA97A}" type="datetimeFigureOut">
              <a:rPr lang="en-US" smtClean="0"/>
              <a:pPr/>
              <a:t>26/03/2012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DE68A-362D-4BB6-9A04-D0F91FB24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8608-6667-4458-96C4-A5D7328EA97A}" type="datetimeFigureOut">
              <a:rPr lang="en-US" smtClean="0"/>
              <a:pPr/>
              <a:t>26/03/2012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DE68A-362D-4BB6-9A04-D0F91FB24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8608-6667-4458-96C4-A5D7328EA97A}" type="datetimeFigureOut">
              <a:rPr lang="en-US" smtClean="0"/>
              <a:pPr/>
              <a:t>26/03/2012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DE68A-362D-4BB6-9A04-D0F91FB24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8608-6667-4458-96C4-A5D7328EA97A}" type="datetimeFigureOut">
              <a:rPr lang="en-US" smtClean="0"/>
              <a:pPr/>
              <a:t>26/03/2012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DE68A-362D-4BB6-9A04-D0F91FB24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B8608-6667-4458-96C4-A5D7328EA97A}" type="datetimeFigureOut">
              <a:rPr lang="en-US" smtClean="0"/>
              <a:pPr/>
              <a:t>26/03/2012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DE68A-362D-4BB6-9A04-D0F91FB24D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i="1" dirty="0" smtClean="0">
                <a:solidFill>
                  <a:srgbClr val="FF0000"/>
                </a:solidFill>
              </a:rPr>
              <a:t>ELECTROLYTIC  GRINDING</a:t>
            </a:r>
            <a:endParaRPr lang="en-US" sz="5400" b="1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95800" y="4114800"/>
            <a:ext cx="4267200" cy="2286000"/>
          </a:xfrm>
        </p:spPr>
        <p:txBody>
          <a:bodyPr>
            <a:normAutofit lnSpcReduction="10000"/>
          </a:bodyPr>
          <a:lstStyle/>
          <a:p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ManuRaj T V</a:t>
            </a:r>
          </a:p>
          <a:p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Roll No. 26</a:t>
            </a:r>
          </a:p>
          <a:p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S4 ME</a:t>
            </a:r>
          </a:p>
          <a:p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GCEK</a:t>
            </a:r>
            <a:endParaRPr lang="en-US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ECG is used for workpiece sensitive to the heat of the usual 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     grinding methods.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Used for shaping and sharpening of carbide tools.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Also used for processing of refractory metals, high-strength </a:t>
            </a:r>
          </a:p>
          <a:p>
            <a:pPr algn="l">
              <a:lnSpc>
                <a:spcPct val="15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    steels, nickel &amp; cobalt base alloys.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en-US" u="sng" dirty="0" smtClean="0">
                <a:solidFill>
                  <a:srgbClr val="FF3399"/>
                </a:solidFill>
              </a:rPr>
              <a:t>Advantages over conventional grinding operation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Tool wear is negligible which greately increases the life of the grinding wheel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en-US" sz="2800" dirty="0" smtClean="0">
                <a:solidFill>
                  <a:srgbClr val="0000FF"/>
                </a:solidFill>
              </a:rPr>
              <a:t>It produce a smoother surface and does not produce surface stress &amp; distortion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ECG is much more rapid than ordinary grinding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en-US" sz="2800" dirty="0" smtClean="0">
                <a:solidFill>
                  <a:srgbClr val="0000FF"/>
                </a:solidFill>
              </a:rPr>
              <a:t>Requires very light grinding pressure &amp; eleminates thermal problems</a:t>
            </a:r>
          </a:p>
          <a:p>
            <a:pPr marL="514350" indent="-514350" algn="l"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Delicate parts can be machined without distortion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en-US" sz="2800" dirty="0" smtClean="0">
                <a:solidFill>
                  <a:srgbClr val="0000FF"/>
                </a:solidFill>
              </a:rPr>
              <a:t>Can machine burr-free parts 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en-US" u="sng" dirty="0" smtClean="0">
                <a:solidFill>
                  <a:srgbClr val="FF3399"/>
                </a:solidFill>
              </a:rPr>
              <a:t>Disadvantages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Higher cost of grinding wheel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en-US" sz="2800" dirty="0" smtClean="0">
                <a:solidFill>
                  <a:srgbClr val="0000FF"/>
                </a:solidFill>
              </a:rPr>
              <a:t>Higher cost of maintanance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Tolerance achieved are rather low, thus workpiece need final abrasive machining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en-US" sz="2800" dirty="0" smtClean="0">
                <a:solidFill>
                  <a:srgbClr val="0000FF"/>
                </a:solidFill>
              </a:rPr>
              <a:t>Difficult optimization , due to complexity of the process </a:t>
            </a:r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0"/>
            <a:ext cx="2590800" cy="990600"/>
          </a:xfrm>
        </p:spPr>
        <p:txBody>
          <a:bodyPr>
            <a:normAutofit/>
          </a:bodyPr>
          <a:lstStyle/>
          <a:p>
            <a:r>
              <a:rPr lang="en-US" sz="3600" u="sng" dirty="0" smtClean="0"/>
              <a:t>Introduction</a:t>
            </a:r>
            <a:endParaRPr lang="en-US" sz="3600" u="sng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 algn="l"/>
            <a:r>
              <a:rPr lang="en-US" dirty="0" smtClean="0"/>
              <a:t>	</a:t>
            </a:r>
            <a:r>
              <a:rPr lang="en-US" dirty="0" smtClean="0">
                <a:solidFill>
                  <a:schemeClr val="tx1"/>
                </a:solidFill>
              </a:rPr>
              <a:t>In Electro-Chemical Machining (ECM) the principle of </a:t>
            </a:r>
            <a:r>
              <a:rPr lang="en-US" i="1" dirty="0" smtClean="0">
                <a:solidFill>
                  <a:srgbClr val="FF0066"/>
                </a:solidFill>
              </a:rPr>
              <a:t>electrolysis</a:t>
            </a:r>
            <a:r>
              <a:rPr lang="en-US" dirty="0" smtClean="0">
                <a:solidFill>
                  <a:schemeClr val="tx1"/>
                </a:solidFill>
              </a:rPr>
              <a:t> is used to remove metal from the work piece, ie , When two dissimilar metals are in contact with an elecrolyte the anode losses metal to cathode.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In ECM,   </a:t>
            </a:r>
            <a:r>
              <a:rPr lang="en-US" dirty="0" smtClean="0">
                <a:solidFill>
                  <a:srgbClr val="800000"/>
                </a:solidFill>
              </a:rPr>
              <a:t>Work – anode </a:t>
            </a:r>
            <a:r>
              <a:rPr lang="en-US" dirty="0" smtClean="0">
                <a:solidFill>
                  <a:schemeClr val="tx1"/>
                </a:solidFill>
              </a:rPr>
              <a:t>   &amp;   </a:t>
            </a:r>
            <a:r>
              <a:rPr lang="en-US" dirty="0" smtClean="0">
                <a:solidFill>
                  <a:srgbClr val="800000"/>
                </a:solidFill>
              </a:rPr>
              <a:t>Tool – Cathode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Therefore </a:t>
            </a:r>
            <a:r>
              <a:rPr lang="en-US" dirty="0" smtClean="0">
                <a:solidFill>
                  <a:srgbClr val="0000FF"/>
                </a:solidFill>
              </a:rPr>
              <a:t>work losses the metal</a:t>
            </a:r>
            <a:r>
              <a:rPr lang="en-US" dirty="0" smtClean="0">
                <a:solidFill>
                  <a:schemeClr val="tx1"/>
                </a:solidFill>
              </a:rPr>
              <a:t>, but before it can be plated on the tool, the dissolved metal is carried away in the flowing electrolyte.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i="1" dirty="0" smtClean="0">
                <a:solidFill>
                  <a:schemeClr val="tx1"/>
                </a:solidFill>
              </a:rPr>
              <a:t>Grinding</a:t>
            </a:r>
            <a:r>
              <a:rPr lang="en-US" dirty="0" smtClean="0">
                <a:solidFill>
                  <a:schemeClr val="tx1"/>
                </a:solidFill>
              </a:rPr>
              <a:t> is the metal cutting operation performed by means of rotating abrasive wheel, called </a:t>
            </a:r>
            <a:r>
              <a:rPr lang="en-US" dirty="0" smtClean="0">
                <a:solidFill>
                  <a:srgbClr val="800000"/>
                </a:solidFill>
              </a:rPr>
              <a:t>grinding wheel</a:t>
            </a:r>
            <a:r>
              <a:rPr lang="en-US" dirty="0" smtClean="0">
                <a:solidFill>
                  <a:schemeClr val="tx1"/>
                </a:solidFill>
              </a:rPr>
              <a:t>, that act as cutting tool.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dirty="0" smtClean="0">
                <a:solidFill>
                  <a:schemeClr val="tx1"/>
                </a:solidFill>
              </a:rPr>
              <a:t>Grinding wheels are made of fine grains of abrasive materials held together by a bonding material, called a bond. Each individual and irregularly shaped  grain act as a cutting element.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b="1" i="1" dirty="0" smtClean="0">
                <a:solidFill>
                  <a:srgbClr val="FF0000"/>
                </a:solidFill>
              </a:rPr>
              <a:t>ELECROLYTIC GRINDING    or</a:t>
            </a:r>
            <a:br>
              <a:rPr lang="en-US" sz="3600" b="1" i="1" dirty="0" smtClean="0">
                <a:solidFill>
                  <a:srgbClr val="FF0000"/>
                </a:solidFill>
              </a:rPr>
            </a:br>
            <a:r>
              <a:rPr lang="en-US" sz="3600" b="1" i="1" dirty="0" smtClean="0">
                <a:solidFill>
                  <a:srgbClr val="FF0000"/>
                </a:solidFill>
              </a:rPr>
              <a:t> ELECTRO-CHEMICAL GRINDING (ECG)</a:t>
            </a:r>
            <a:endParaRPr lang="en-US" sz="3600" b="1" i="1" dirty="0">
              <a:solidFill>
                <a:srgbClr val="FF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1752600"/>
            <a:ext cx="9144000" cy="51054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 Work is machined by combined action of electro-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     chemical effect &amp; conventional grinding operation. 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 Majority of the metal removal results from the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     electrolytic action.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  90% of metal is removed by electrolytic action &amp;  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 10% by abrasive grinding.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/>
              <a:t>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 descr="F:\MANU\DSC089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762000"/>
            <a:ext cx="7705725" cy="5263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990600"/>
            <a:ext cx="9144000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 </a:t>
            </a:r>
            <a:r>
              <a:rPr lang="en-US" sz="2800" dirty="0" smtClean="0">
                <a:solidFill>
                  <a:schemeClr val="tx1"/>
                </a:solidFill>
              </a:rPr>
              <a:t>The tool electrode is a rotating  metal bonded 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      diamond or aluminium oxide wheel, which act as 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      cathode.</a:t>
            </a:r>
          </a:p>
          <a:p>
            <a:pPr algn="l">
              <a:buFont typeface="Wingdings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Work act as anode.</a:t>
            </a:r>
          </a:p>
          <a:p>
            <a:pPr algn="l">
              <a:buFont typeface="Wingdings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Current flows between work and wheel.</a:t>
            </a:r>
          </a:p>
          <a:p>
            <a:pPr algn="l">
              <a:buFont typeface="Wingdings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A constant gap of about 0.25mm is maintained </a:t>
            </a:r>
          </a:p>
          <a:p>
            <a:pPr algn="l"/>
            <a:r>
              <a:rPr lang="en-US" sz="2800" dirty="0" smtClean="0">
                <a:solidFill>
                  <a:srgbClr val="0000FF"/>
                </a:solidFill>
              </a:rPr>
              <a:t>     between work &amp; wheel &amp; through this gap , a </a:t>
            </a:r>
          </a:p>
          <a:p>
            <a:pPr algn="l"/>
            <a:r>
              <a:rPr lang="en-US" sz="2800" dirty="0" smtClean="0">
                <a:solidFill>
                  <a:srgbClr val="0000FF"/>
                </a:solidFill>
              </a:rPr>
              <a:t>     neutral electrolyte is circulated. The electrolyte is </a:t>
            </a:r>
          </a:p>
          <a:p>
            <a:pPr algn="l"/>
            <a:r>
              <a:rPr lang="en-US" sz="2800" dirty="0" smtClean="0">
                <a:solidFill>
                  <a:srgbClr val="0000FF"/>
                </a:solidFill>
              </a:rPr>
              <a:t>     carried past the work surface at high speed by the </a:t>
            </a:r>
          </a:p>
          <a:p>
            <a:pPr algn="l"/>
            <a:r>
              <a:rPr lang="en-US" sz="2800" dirty="0" smtClean="0">
                <a:solidFill>
                  <a:srgbClr val="0000FF"/>
                </a:solidFill>
              </a:rPr>
              <a:t>     rotary action of the grinding wheel.</a:t>
            </a:r>
          </a:p>
          <a:p>
            <a:pPr algn="l">
              <a:buFont typeface="Wingdings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Grinding wheel runs at speeds of 900 to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     1800m/min.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Functions of abrasive particles: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Act as insulators to maintain small gap between wheel &amp; workpiece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en-US" sz="2800" dirty="0" smtClean="0">
                <a:solidFill>
                  <a:srgbClr val="0000FF"/>
                </a:solidFill>
              </a:rPr>
              <a:t>Remove electrolysis product from the working area.</a:t>
            </a:r>
          </a:p>
          <a:p>
            <a:pPr marL="514350" indent="-514350" algn="l">
              <a:lnSpc>
                <a:spcPct val="150000"/>
              </a:lnSpc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To cut chips if wheel should contact the workpiece particularly in the event of power failure</a:t>
            </a:r>
          </a:p>
          <a:p>
            <a:pPr marL="514350" indent="-514350" algn="l"/>
            <a:r>
              <a:rPr lang="en-US" sz="2800" dirty="0">
                <a:solidFill>
                  <a:schemeClr val="tx1"/>
                </a:solidFill>
              </a:rPr>
              <a:t>	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sz="2800" dirty="0">
                <a:solidFill>
                  <a:schemeClr val="tx1"/>
                </a:solidFill>
              </a:rPr>
              <a:t>	</a:t>
            </a:r>
            <a:r>
              <a:rPr lang="en-US" sz="2800" dirty="0" smtClean="0">
                <a:solidFill>
                  <a:srgbClr val="800000"/>
                </a:solidFill>
              </a:rPr>
              <a:t>The abrasive particle rub against the workpiece, scrubbing of the electrolysis product, thus allowing good dimensional control</a:t>
            </a:r>
            <a:r>
              <a:rPr lang="en-US" dirty="0" smtClean="0">
                <a:solidFill>
                  <a:srgbClr val="800000"/>
                </a:solidFill>
              </a:rPr>
              <a:t>.</a:t>
            </a:r>
            <a:endParaRPr lang="en-US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  </a:t>
            </a:r>
            <a:r>
              <a:rPr lang="en-US" sz="2800" dirty="0" smtClean="0">
                <a:solidFill>
                  <a:schemeClr val="tx1"/>
                </a:solidFill>
              </a:rPr>
              <a:t>Surface finish, precision &amp; metal removal rate are 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      influenced by the composition of electrolyte.</a:t>
            </a:r>
          </a:p>
          <a:p>
            <a:pPr algn="l">
              <a:buFont typeface="Wingdings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Metal removal rate is directly proportional to pressure </a:t>
            </a:r>
          </a:p>
          <a:p>
            <a:pPr algn="l"/>
            <a:r>
              <a:rPr lang="en-US" sz="2800" dirty="0" smtClean="0">
                <a:solidFill>
                  <a:srgbClr val="0000FF"/>
                </a:solidFill>
              </a:rPr>
              <a:t>      between wheel and workpiece.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</a:rPr>
              <a:t>  Accuracy : 0.01mm</a:t>
            </a:r>
          </a:p>
          <a:p>
            <a:pPr algn="l">
              <a:buFont typeface="Wingdings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rgbClr val="0000FF"/>
                </a:solidFill>
              </a:rPr>
              <a:t>Surface finish : 0.1 micrometre Ra</a:t>
            </a:r>
          </a:p>
          <a:p>
            <a:pPr algn="l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</a:rPr>
              <a:t>  Metal removal rate : 15mm</a:t>
            </a:r>
            <a:r>
              <a:rPr lang="en-US" sz="2800" baseline="30000" dirty="0" smtClean="0">
                <a:solidFill>
                  <a:schemeClr val="tx1"/>
                </a:solidFill>
              </a:rPr>
              <a:t>3</a:t>
            </a:r>
            <a:r>
              <a:rPr lang="en-US" sz="2800" dirty="0" smtClean="0">
                <a:solidFill>
                  <a:schemeClr val="tx1"/>
                </a:solidFill>
              </a:rPr>
              <a:t>/s</a:t>
            </a:r>
          </a:p>
          <a:p>
            <a:pPr algn="l">
              <a:buFont typeface="Wingdings" pitchFamily="2" charset="2"/>
              <a:buChar char="Ø"/>
            </a:pPr>
            <a:r>
              <a:rPr lang="en-US" sz="2800" baseline="30000" dirty="0">
                <a:solidFill>
                  <a:schemeClr val="tx1"/>
                </a:solidFill>
              </a:rPr>
              <a:t> </a:t>
            </a:r>
            <a:r>
              <a:rPr lang="en-US" sz="2800" baseline="30000" dirty="0" smtClean="0">
                <a:solidFill>
                  <a:schemeClr val="tx1"/>
                </a:solidFill>
              </a:rPr>
              <a:t>  </a:t>
            </a:r>
            <a:r>
              <a:rPr lang="en-US" sz="2800" dirty="0" smtClean="0">
                <a:solidFill>
                  <a:srgbClr val="0000FF"/>
                </a:solidFill>
              </a:rPr>
              <a:t>Electrolytes used : Aqueous solution of sodium silicate , </a:t>
            </a:r>
          </a:p>
          <a:p>
            <a:pPr algn="l"/>
            <a:r>
              <a:rPr lang="en-US" sz="2800" dirty="0" smtClean="0">
                <a:solidFill>
                  <a:srgbClr val="0000FF"/>
                </a:solidFill>
              </a:rPr>
              <a:t>      borax, sodiun nitrate &amp; sodiun nitrite.</a:t>
            </a:r>
          </a:p>
          <a:p>
            <a:pPr algn="l">
              <a:buFont typeface="Wingdings" pitchFamily="2" charset="2"/>
              <a:buChar char="Ø"/>
            </a:pP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Power supply: D.C voltage of 5 to 20 V, current density of 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     100 to 200 A/cm</a:t>
            </a:r>
            <a:r>
              <a:rPr lang="en-US" sz="2800" baseline="30000" dirty="0" smtClean="0">
                <a:solidFill>
                  <a:schemeClr val="tx1"/>
                </a:solidFill>
              </a:rPr>
              <a:t>2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baseline="30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429</Words>
  <Application>Microsoft Office PowerPoint</Application>
  <PresentationFormat>On-screen Show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ELECTROLYTIC  GRINDING</vt:lpstr>
      <vt:lpstr>Introduction</vt:lpstr>
      <vt:lpstr>Slide 3</vt:lpstr>
      <vt:lpstr>ELECROLYTIC GRINDING    or  ELECTRO-CHEMICAL GRINDING (ECG)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ELECTROLYTIC  GRINDING</dc:title>
  <dc:creator>user</dc:creator>
  <cp:lastModifiedBy>user</cp:lastModifiedBy>
  <cp:revision>20</cp:revision>
  <dcterms:created xsi:type="dcterms:W3CDTF">2012-03-12T13:38:00Z</dcterms:created>
  <dcterms:modified xsi:type="dcterms:W3CDTF">2012-03-26T18:00:23Z</dcterms:modified>
</cp:coreProperties>
</file>