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63D"/>
    <a:srgbClr val="333300"/>
    <a:srgbClr val="FF6600"/>
    <a:srgbClr val="FF330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0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9526-DF62-4885-BB0D-3FCD4C8DA779}" type="datetimeFigureOut">
              <a:rPr lang="en-IN" smtClean="0"/>
              <a:t>02-04-2012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3918-8063-46FE-83CA-512384B99245}" type="slidenum">
              <a:rPr lang="en-IN" smtClean="0"/>
              <a:t>‹#›</a:t>
            </a:fld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9526-DF62-4885-BB0D-3FCD4C8DA779}" type="datetimeFigureOut">
              <a:rPr lang="en-IN" smtClean="0"/>
              <a:t>02-04-2012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3918-8063-46FE-83CA-512384B9924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9526-DF62-4885-BB0D-3FCD4C8DA779}" type="datetimeFigureOut">
              <a:rPr lang="en-IN" smtClean="0"/>
              <a:t>02-04-2012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3918-8063-46FE-83CA-512384B9924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9526-DF62-4885-BB0D-3FCD4C8DA779}" type="datetimeFigureOut">
              <a:rPr lang="en-IN" smtClean="0"/>
              <a:t>02-04-2012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3918-8063-46FE-83CA-512384B99245}" type="slidenum">
              <a:rPr lang="en-IN" smtClean="0"/>
              <a:t>‹#›</a:t>
            </a:fld>
            <a:endParaRPr lang="en-IN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9526-DF62-4885-BB0D-3FCD4C8DA779}" type="datetimeFigureOut">
              <a:rPr lang="en-IN" smtClean="0"/>
              <a:t>02-04-2012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3918-8063-46FE-83CA-512384B9924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9526-DF62-4885-BB0D-3FCD4C8DA779}" type="datetimeFigureOut">
              <a:rPr lang="en-IN" smtClean="0"/>
              <a:t>02-04-2012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3918-8063-46FE-83CA-512384B9924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9526-DF62-4885-BB0D-3FCD4C8DA779}" type="datetimeFigureOut">
              <a:rPr lang="en-IN" smtClean="0"/>
              <a:t>02-04-2012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3918-8063-46FE-83CA-512384B9924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9526-DF62-4885-BB0D-3FCD4C8DA779}" type="datetimeFigureOut">
              <a:rPr lang="en-IN" smtClean="0"/>
              <a:t>02-04-2012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3918-8063-46FE-83CA-512384B9924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9526-DF62-4885-BB0D-3FCD4C8DA779}" type="datetimeFigureOut">
              <a:rPr lang="en-IN" smtClean="0"/>
              <a:t>02-04-2012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3918-8063-46FE-83CA-512384B9924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9526-DF62-4885-BB0D-3FCD4C8DA779}" type="datetimeFigureOut">
              <a:rPr lang="en-IN" smtClean="0"/>
              <a:t>02-04-2012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3918-8063-46FE-83CA-512384B9924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9526-DF62-4885-BB0D-3FCD4C8DA779}" type="datetimeFigureOut">
              <a:rPr lang="en-IN" smtClean="0"/>
              <a:t>02-04-2012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3918-8063-46FE-83CA-512384B9924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CB6A9526-DF62-4885-BB0D-3FCD4C8DA779}" type="datetimeFigureOut">
              <a:rPr lang="en-IN" smtClean="0"/>
              <a:t>02-04-2012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6C473918-8063-46FE-83CA-512384B99245}" type="slidenum">
              <a:rPr lang="en-IN" smtClean="0"/>
              <a:t>‹#›</a:t>
            </a:fld>
            <a:endParaRPr lang="en-IN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smtClean="0"/>
          </a:p>
          <a:p>
            <a:endParaRPr lang="en-US"/>
          </a:p>
          <a:p>
            <a:r>
              <a:rPr lang="en-US" smtClean="0"/>
              <a:t>                      </a:t>
            </a:r>
            <a:r>
              <a:rPr lang="en-US" smtClean="0"/>
              <a:t>                                                                          PRANAV </a:t>
            </a:r>
            <a:r>
              <a:rPr lang="en-US" smtClean="0"/>
              <a:t>PV</a:t>
            </a:r>
          </a:p>
          <a:p>
            <a:r>
              <a:rPr lang="en-US" smtClean="0"/>
              <a:t>           </a:t>
            </a:r>
            <a:r>
              <a:rPr lang="en-US" smtClean="0"/>
              <a:t>                                                                            S4 </a:t>
            </a:r>
            <a:r>
              <a:rPr lang="en-US" smtClean="0"/>
              <a:t>ME</a:t>
            </a:r>
          </a:p>
          <a:p>
            <a:r>
              <a:rPr lang="en-US" smtClean="0"/>
              <a:t>                       </a:t>
            </a:r>
            <a:r>
              <a:rPr lang="en-US" smtClean="0"/>
              <a:t>                                                                          </a:t>
            </a:r>
            <a:r>
              <a:rPr lang="en-US" smtClean="0"/>
              <a:t>ROLL NO:42</a:t>
            </a:r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1" smtClean="0"/>
              <a:t>ANNEALING PROCESS</a:t>
            </a:r>
            <a:endParaRPr lang="en-IN" b="1" i="1"/>
          </a:p>
        </p:txBody>
      </p:sp>
    </p:spTree>
    <p:extLst>
      <p:ext uri="{BB962C8B-B14F-4D97-AF65-F5344CB8AC3E}">
        <p14:creationId xmlns:p14="http://schemas.microsoft.com/office/powerpoint/2010/main" val="331231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smtClean="0"/>
              <a:t>BASED ON</a:t>
            </a:r>
            <a:br>
              <a:rPr lang="en-US" sz="1400" smtClean="0"/>
            </a:br>
            <a:r>
              <a:rPr lang="en-US" sz="1400"/>
              <a:t/>
            </a:r>
            <a:br>
              <a:rPr lang="en-US" sz="1400"/>
            </a:br>
            <a:r>
              <a:rPr lang="en-US" sz="1400" smtClean="0"/>
              <a:t/>
            </a:r>
            <a:br>
              <a:rPr lang="en-US" sz="1400" smtClean="0"/>
            </a:br>
            <a:r>
              <a:rPr lang="en-US" sz="2800" smtClean="0"/>
              <a:t>3  </a:t>
            </a:r>
            <a:r>
              <a:rPr lang="en-US" sz="2800" b="1" smtClean="0">
                <a:solidFill>
                  <a:schemeClr val="accent6">
                    <a:lumMod val="75000"/>
                  </a:schemeClr>
                </a:solidFill>
              </a:rPr>
              <a:t>PURPOSE OF ANNEALING</a:t>
            </a:r>
            <a:endParaRPr lang="en-IN" sz="28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mtClean="0"/>
              <a:t>Depending on the specific purpose ,annealing is classified in to  various types</a:t>
            </a:r>
          </a:p>
          <a:p>
            <a:pPr marL="0" indent="0">
              <a:buNone/>
            </a:pPr>
            <a:r>
              <a:rPr lang="en-US" b="1">
                <a:solidFill>
                  <a:srgbClr val="00B050"/>
                </a:solidFill>
              </a:rPr>
              <a:t> </a:t>
            </a:r>
            <a:r>
              <a:rPr lang="en-US" b="1" smtClean="0">
                <a:solidFill>
                  <a:srgbClr val="00B050"/>
                </a:solidFill>
              </a:rPr>
              <a:t>                                    a. DIFFUSION ANNEALING</a:t>
            </a:r>
          </a:p>
          <a:p>
            <a:pPr marL="0" indent="0">
              <a:buNone/>
            </a:pPr>
            <a:r>
              <a:rPr lang="en-US" b="1">
                <a:solidFill>
                  <a:srgbClr val="00B050"/>
                </a:solidFill>
              </a:rPr>
              <a:t> </a:t>
            </a:r>
            <a:r>
              <a:rPr lang="en-US" b="1" smtClean="0">
                <a:solidFill>
                  <a:srgbClr val="00B050"/>
                </a:solidFill>
              </a:rPr>
              <a:t>                                    </a:t>
            </a:r>
            <a:r>
              <a:rPr lang="en-US" b="1" err="1" smtClean="0">
                <a:solidFill>
                  <a:srgbClr val="00B050"/>
                </a:solidFill>
              </a:rPr>
              <a:t>b.RECRYSTALLIZATION</a:t>
            </a:r>
            <a:r>
              <a:rPr lang="en-US" b="1" smtClean="0">
                <a:solidFill>
                  <a:srgbClr val="00B050"/>
                </a:solidFill>
              </a:rPr>
              <a:t> ANNEALING</a:t>
            </a:r>
          </a:p>
          <a:p>
            <a:pPr marL="0" indent="0">
              <a:buNone/>
            </a:pPr>
            <a:r>
              <a:rPr lang="en-US" b="1">
                <a:solidFill>
                  <a:srgbClr val="00B050"/>
                </a:solidFill>
              </a:rPr>
              <a:t> </a:t>
            </a:r>
            <a:r>
              <a:rPr lang="en-US" b="1" smtClean="0">
                <a:solidFill>
                  <a:srgbClr val="00B050"/>
                </a:solidFill>
              </a:rPr>
              <a:t>                                    </a:t>
            </a:r>
            <a:r>
              <a:rPr lang="en-US" b="1" err="1" smtClean="0">
                <a:solidFill>
                  <a:srgbClr val="00B050"/>
                </a:solidFill>
              </a:rPr>
              <a:t>c.ISOTHERMAL</a:t>
            </a:r>
            <a:r>
              <a:rPr lang="en-US" b="1" smtClean="0">
                <a:solidFill>
                  <a:srgbClr val="00B050"/>
                </a:solidFill>
              </a:rPr>
              <a:t> ANNEALING</a:t>
            </a:r>
            <a:endParaRPr lang="en-IN" b="1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67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0070C0"/>
                </a:solidFill>
              </a:rPr>
              <a:t>DIFFUSION  ANNEALING</a:t>
            </a:r>
            <a:endParaRPr lang="en-IN" b="1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000" smtClean="0"/>
              <a:t>Also known as </a:t>
            </a:r>
            <a:r>
              <a:rPr lang="en-US" sz="2000" smtClean="0">
                <a:solidFill>
                  <a:srgbClr val="0070C0"/>
                </a:solidFill>
              </a:rPr>
              <a:t>homogenizing </a:t>
            </a:r>
            <a:r>
              <a:rPr lang="en-US" sz="2000" err="1" smtClean="0">
                <a:solidFill>
                  <a:srgbClr val="0070C0"/>
                </a:solidFill>
              </a:rPr>
              <a:t>annealing</a:t>
            </a:r>
            <a:r>
              <a:rPr lang="en-US" sz="2000" err="1" smtClean="0"/>
              <a:t>,is</a:t>
            </a:r>
            <a:r>
              <a:rPr lang="en-US" sz="2000" smtClean="0"/>
              <a:t> employed to remove any structural non-uniformity. </a:t>
            </a:r>
          </a:p>
          <a:p>
            <a:endParaRPr lang="en-US" sz="2000"/>
          </a:p>
          <a:p>
            <a:r>
              <a:rPr lang="en-US" sz="2000" smtClean="0"/>
              <a:t>        steel is heated sufficiently above the upper critical temperature(</a:t>
            </a:r>
            <a:r>
              <a:rPr lang="en-US" sz="2000" smtClean="0">
                <a:solidFill>
                  <a:srgbClr val="FF0000"/>
                </a:solidFill>
              </a:rPr>
              <a:t>1000</a:t>
            </a:r>
            <a:r>
              <a:rPr lang="en-US" sz="2000" smtClean="0"/>
              <a:t>-</a:t>
            </a:r>
            <a:r>
              <a:rPr lang="en-US" sz="2000" smtClean="0">
                <a:solidFill>
                  <a:srgbClr val="FF0000"/>
                </a:solidFill>
              </a:rPr>
              <a:t>1200</a:t>
            </a:r>
            <a:r>
              <a:rPr lang="en-US" sz="2000" smtClean="0"/>
              <a:t>”c)</a:t>
            </a:r>
          </a:p>
          <a:p>
            <a:pPr marL="0" indent="0">
              <a:buNone/>
            </a:pPr>
            <a:r>
              <a:rPr lang="en-US" sz="2000" smtClean="0"/>
              <a:t>and held at this temperature for prolonged periods, usually </a:t>
            </a:r>
            <a:r>
              <a:rPr lang="en-US" sz="2000" smtClean="0">
                <a:solidFill>
                  <a:srgbClr val="FF0000"/>
                </a:solidFill>
              </a:rPr>
              <a:t>10-20</a:t>
            </a:r>
            <a:r>
              <a:rPr lang="en-US" sz="2000" smtClean="0"/>
              <a:t> hours, followed by slow cooling.</a:t>
            </a:r>
          </a:p>
          <a:p>
            <a:pPr marL="0" indent="0">
              <a:buNone/>
            </a:pPr>
            <a:r>
              <a:rPr lang="en-US" sz="2000"/>
              <a:t> </a:t>
            </a:r>
            <a:r>
              <a:rPr lang="en-US" sz="2000" smtClean="0"/>
              <a:t>              </a:t>
            </a:r>
            <a:r>
              <a:rPr lang="en-US" sz="2000" smtClean="0">
                <a:solidFill>
                  <a:srgbClr val="92D050"/>
                </a:solidFill>
              </a:rPr>
              <a:t>Segregated zones </a:t>
            </a:r>
            <a:r>
              <a:rPr lang="en-US" sz="2000" smtClean="0"/>
              <a:t>are </a:t>
            </a:r>
            <a:r>
              <a:rPr lang="en-US" sz="2000" err="1" smtClean="0"/>
              <a:t>eliminated,and</a:t>
            </a:r>
            <a:r>
              <a:rPr lang="en-US" sz="2000" smtClean="0"/>
              <a:t> a </a:t>
            </a:r>
            <a:r>
              <a:rPr lang="en-US" sz="2000" smtClean="0">
                <a:solidFill>
                  <a:srgbClr val="92D050"/>
                </a:solidFill>
              </a:rPr>
              <a:t>chemically homogeneous steel is obtained</a:t>
            </a:r>
            <a:endParaRPr lang="en-IN" sz="200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95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Recrystallization  annealing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637112"/>
          </a:xfrm>
        </p:spPr>
        <p:txBody>
          <a:bodyPr/>
          <a:lstStyle/>
          <a:p>
            <a:r>
              <a:rPr lang="en-US" sz="2000" smtClean="0"/>
              <a:t>Practically all steels, which have been </a:t>
            </a:r>
            <a:r>
              <a:rPr lang="en-US" sz="200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heavily cold worked</a:t>
            </a:r>
            <a:r>
              <a:rPr lang="en-US" sz="2000" smtClean="0"/>
              <a:t>, are subjected to this treatment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sz="2000" smtClean="0"/>
              <a:t>                     “ </a:t>
            </a:r>
            <a:r>
              <a:rPr lang="en-US" sz="2000" smtClean="0">
                <a:solidFill>
                  <a:srgbClr val="FF0000"/>
                </a:solidFill>
              </a:rPr>
              <a:t>the process consists of heating steel above the recrystallization temperature, holding at this temperature and cooling thereafter</a:t>
            </a:r>
            <a:r>
              <a:rPr lang="en-US" sz="2000" smtClean="0"/>
              <a:t>. “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r>
              <a:rPr lang="en-US" sz="2000" smtClean="0"/>
              <a:t>           …..</a:t>
            </a:r>
            <a:r>
              <a:rPr lang="en-US" sz="2000" smtClean="0">
                <a:solidFill>
                  <a:srgbClr val="FFFF00"/>
                </a:solidFill>
              </a:rPr>
              <a:t>It results in decrease in hardness or strength and increase in ductility</a:t>
            </a:r>
            <a:r>
              <a:rPr lang="en-US" sz="2000" smtClean="0"/>
              <a:t>…..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sz="2000"/>
              <a:t> </a:t>
            </a:r>
            <a:r>
              <a:rPr lang="en-US" sz="2000" smtClean="0"/>
              <a:t>           recrystallization annealing temperature, depends on</a:t>
            </a:r>
          </a:p>
          <a:p>
            <a:pPr marL="0" indent="0">
              <a:buNone/>
            </a:pPr>
            <a:r>
              <a:rPr lang="en-US" sz="2000">
                <a:solidFill>
                  <a:srgbClr val="00B0F0"/>
                </a:solidFill>
              </a:rPr>
              <a:t> </a:t>
            </a:r>
            <a:r>
              <a:rPr lang="en-US" sz="2000" smtClean="0">
                <a:solidFill>
                  <a:srgbClr val="00B0F0"/>
                </a:solidFill>
              </a:rPr>
              <a:t>                                     chemical composition, amount of prior deformation, holding time &amp;  initial grain size </a:t>
            </a:r>
            <a:endParaRPr lang="en-IN" sz="200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96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333300"/>
                </a:solidFill>
              </a:rPr>
              <a:t>ISOTHERMAL   ANNEALING</a:t>
            </a:r>
            <a:endParaRPr lang="en-IN" b="1">
              <a:solidFill>
                <a:srgbClr val="3333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000" smtClean="0"/>
              <a:t>In this process, </a:t>
            </a:r>
            <a:r>
              <a:rPr lang="en-US" sz="2000" err="1" smtClean="0"/>
              <a:t>hypoeutectoid</a:t>
            </a:r>
            <a:r>
              <a:rPr lang="en-US" sz="2000" smtClean="0"/>
              <a:t> steel is heated above upper critical temperature and held for some time at that  temperature</a:t>
            </a:r>
          </a:p>
          <a:p>
            <a:r>
              <a:rPr lang="en-US" sz="2000"/>
              <a:t> </a:t>
            </a:r>
            <a:r>
              <a:rPr lang="en-US" sz="2000" smtClean="0"/>
              <a:t>            “ </a:t>
            </a:r>
            <a:r>
              <a:rPr lang="en-US" sz="200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steel is then cooled rapidly to a temperature less than the lower critical temperature (</a:t>
            </a:r>
            <a:r>
              <a:rPr lang="en-US" sz="2000" smtClean="0">
                <a:solidFill>
                  <a:srgbClr val="FF0000"/>
                </a:solidFill>
              </a:rPr>
              <a:t>600</a:t>
            </a:r>
            <a:r>
              <a:rPr lang="en-US" sz="200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</a:t>
            </a:r>
            <a:r>
              <a:rPr lang="en-US" sz="2000" smtClean="0">
                <a:solidFill>
                  <a:srgbClr val="FF0000"/>
                </a:solidFill>
              </a:rPr>
              <a:t>700</a:t>
            </a:r>
            <a:r>
              <a:rPr lang="en-US" sz="200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’c), the steel is held at this temperature till all the austenite gets transformed to pearlite. Then steel is cooled in air </a:t>
            </a:r>
            <a:r>
              <a:rPr lang="en-US" sz="2000" smtClean="0"/>
              <a:t>”</a:t>
            </a:r>
          </a:p>
          <a:p>
            <a:endParaRPr lang="en-US" sz="2000"/>
          </a:p>
          <a:p>
            <a:pPr marL="0" indent="0">
              <a:buNone/>
            </a:pPr>
            <a:r>
              <a:rPr lang="en-US" sz="2000" smtClean="0"/>
              <a:t>                 </a:t>
            </a:r>
            <a:r>
              <a:rPr lang="en-US" sz="2000" smtClean="0">
                <a:solidFill>
                  <a:srgbClr val="00B050"/>
                </a:solidFill>
              </a:rPr>
              <a:t>This process not only </a:t>
            </a:r>
            <a:r>
              <a:rPr lang="en-US" sz="2000" smtClean="0">
                <a:solidFill>
                  <a:srgbClr val="00863D"/>
                </a:solidFill>
              </a:rPr>
              <a:t>improves machinability </a:t>
            </a:r>
            <a:r>
              <a:rPr lang="en-US" sz="2000" smtClean="0">
                <a:solidFill>
                  <a:srgbClr val="00B050"/>
                </a:solidFill>
              </a:rPr>
              <a:t>in general, but also results in a better </a:t>
            </a:r>
            <a:r>
              <a:rPr lang="en-US" sz="2000" smtClean="0">
                <a:solidFill>
                  <a:srgbClr val="00863D"/>
                </a:solidFill>
              </a:rPr>
              <a:t>surface finish by machining.</a:t>
            </a:r>
          </a:p>
          <a:p>
            <a:pPr marL="0" indent="0">
              <a:buNone/>
            </a:pPr>
            <a:endParaRPr lang="en-US" sz="2000">
              <a:solidFill>
                <a:srgbClr val="00863D"/>
              </a:solidFill>
            </a:endParaRPr>
          </a:p>
          <a:p>
            <a:pPr marL="0" indent="0">
              <a:buNone/>
            </a:pPr>
            <a:r>
              <a:rPr lang="en-US" sz="2000" smtClean="0">
                <a:solidFill>
                  <a:srgbClr val="0000FF"/>
                </a:solidFill>
              </a:rPr>
              <a:t>Limitation :It is suitable only for  small sized components</a:t>
            </a:r>
            <a:endParaRPr lang="en-IN" sz="200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18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5013176"/>
            <a:ext cx="7924800" cy="1143000"/>
          </a:xfrm>
        </p:spPr>
        <p:txBody>
          <a:bodyPr/>
          <a:lstStyle/>
          <a:p>
            <a:r>
              <a:rPr lang="en-US" sz="8000" smtClean="0">
                <a:solidFill>
                  <a:srgbClr val="0000FF"/>
                </a:solidFill>
              </a:rPr>
              <a:t>thanks</a:t>
            </a:r>
            <a:endParaRPr lang="en-IN" sz="800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769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smtClean="0">
                <a:solidFill>
                  <a:srgbClr val="FF0000"/>
                </a:solidFill>
              </a:rPr>
              <a:t>WHAT IS MEAN BY ANNEALING ?</a:t>
            </a:r>
            <a:endParaRPr lang="en-IN" sz="3600" b="1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5141168"/>
          </a:xfrm>
        </p:spPr>
        <p:txBody>
          <a:bodyPr>
            <a:normAutofit lnSpcReduction="10000"/>
          </a:bodyPr>
          <a:lstStyle/>
          <a:p>
            <a:r>
              <a:rPr lang="en-US" sz="280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Annealing,In</a:t>
            </a:r>
            <a:r>
              <a:rPr lang="en-US" sz="280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general,involves</a:t>
            </a:r>
            <a:r>
              <a:rPr lang="en-US" sz="280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heating to a predetermined </a:t>
            </a:r>
            <a:r>
              <a:rPr lang="en-US" sz="280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temperature,holding</a:t>
            </a:r>
            <a:r>
              <a:rPr lang="en-US" sz="280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at this </a:t>
            </a:r>
            <a:r>
              <a:rPr lang="en-US" sz="280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temperature,and</a:t>
            </a:r>
            <a:r>
              <a:rPr lang="en-US" sz="280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finally cooling at a very slow rate</a:t>
            </a:r>
          </a:p>
          <a:p>
            <a:endParaRPr lang="en-US" sz="2800"/>
          </a:p>
          <a:p>
            <a:r>
              <a:rPr lang="en-US" sz="2800" smtClean="0">
                <a:solidFill>
                  <a:srgbClr val="FF0000"/>
                </a:solidFill>
              </a:rPr>
              <a:t>Temperature to be heated &amp; Holding Time</a:t>
            </a:r>
          </a:p>
          <a:p>
            <a:pPr marL="0" indent="0">
              <a:buNone/>
            </a:pPr>
            <a:r>
              <a:rPr lang="en-US" sz="2800">
                <a:solidFill>
                  <a:srgbClr val="FF0000"/>
                </a:solidFill>
              </a:rPr>
              <a:t> </a:t>
            </a:r>
            <a:r>
              <a:rPr lang="en-US" sz="2800" smtClean="0">
                <a:solidFill>
                  <a:srgbClr val="FF0000"/>
                </a:solidFill>
              </a:rPr>
              <a:t>    </a:t>
            </a:r>
            <a:r>
              <a:rPr lang="en-US" sz="2800" smtClean="0"/>
              <a:t>The </a:t>
            </a:r>
            <a:r>
              <a:rPr lang="en-US" sz="2800" err="1" smtClean="0"/>
              <a:t>temperature,to</a:t>
            </a:r>
            <a:r>
              <a:rPr lang="en-US" sz="2800" smtClean="0"/>
              <a:t> which steal is heated &amp; the holding time are determined by various factors</a:t>
            </a:r>
          </a:p>
          <a:p>
            <a:pPr marL="0" indent="0">
              <a:buNone/>
            </a:pPr>
            <a:r>
              <a:rPr lang="en-US" sz="2800" smtClean="0"/>
              <a:t>                     Chemical composition of steel</a:t>
            </a:r>
          </a:p>
          <a:p>
            <a:pPr marL="0" indent="0">
              <a:buNone/>
            </a:pPr>
            <a:r>
              <a:rPr lang="en-US" sz="2800" smtClean="0"/>
              <a:t>                     size and shape of steel component  </a:t>
            </a:r>
            <a:endParaRPr lang="en-US" sz="2800"/>
          </a:p>
          <a:p>
            <a:pPr marL="0" indent="0">
              <a:buNone/>
            </a:pPr>
            <a:r>
              <a:rPr lang="en-US" sz="2800" smtClean="0"/>
              <a:t>                      final properties desired   </a:t>
            </a:r>
            <a:endParaRPr lang="en-US" sz="2800" smtClean="0"/>
          </a:p>
          <a:p>
            <a:endParaRPr lang="en-US" sz="2800"/>
          </a:p>
          <a:p>
            <a:endParaRPr lang="en-IN" sz="2800"/>
          </a:p>
        </p:txBody>
      </p:sp>
      <p:sp>
        <p:nvSpPr>
          <p:cNvPr id="4" name="Right Arrow 3"/>
          <p:cNvSpPr/>
          <p:nvPr/>
        </p:nvSpPr>
        <p:spPr>
          <a:xfrm>
            <a:off x="2076776" y="4941168"/>
            <a:ext cx="216024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Right Arrow 4"/>
          <p:cNvSpPr/>
          <p:nvPr/>
        </p:nvSpPr>
        <p:spPr>
          <a:xfrm>
            <a:off x="2076776" y="5589240"/>
            <a:ext cx="216024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ight Arrow 5"/>
          <p:cNvSpPr/>
          <p:nvPr/>
        </p:nvSpPr>
        <p:spPr>
          <a:xfrm>
            <a:off x="2106229" y="6165304"/>
            <a:ext cx="216024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0634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924800" cy="1143000"/>
          </a:xfrm>
        </p:spPr>
        <p:txBody>
          <a:bodyPr/>
          <a:lstStyle/>
          <a:p>
            <a:r>
              <a:rPr lang="en-US" b="1" smtClean="0">
                <a:solidFill>
                  <a:srgbClr val="00B050"/>
                </a:solidFill>
              </a:rPr>
              <a:t>WHAT ARE THE PURPOSES OF ANNEALING ?</a:t>
            </a:r>
            <a:endParaRPr lang="en-IN" b="1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   relive internal stresses developed during </a:t>
            </a:r>
            <a:r>
              <a:rPr lang="en-US" sz="240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solidification,machining,forging,rolling</a:t>
            </a:r>
            <a:r>
              <a:rPr lang="en-US" sz="240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etc</a:t>
            </a:r>
            <a:endParaRPr lang="en-US" sz="240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2400" smtClean="0">
                <a:solidFill>
                  <a:schemeClr val="bg2">
                    <a:lumMod val="50000"/>
                    <a:lumOff val="50000"/>
                  </a:schemeClr>
                </a:solidFill>
              </a:rPr>
              <a:t>2  improve or restore ductility and toughness</a:t>
            </a:r>
          </a:p>
          <a:p>
            <a:r>
              <a:rPr lang="en-US" sz="2400" smtClean="0">
                <a:solidFill>
                  <a:srgbClr val="FFFF00"/>
                </a:solidFill>
              </a:rPr>
              <a:t>3  enhance machinability</a:t>
            </a:r>
          </a:p>
          <a:p>
            <a:r>
              <a:rPr lang="en-US" sz="2400" smtClean="0">
                <a:solidFill>
                  <a:srgbClr val="00B0F0"/>
                </a:solidFill>
              </a:rPr>
              <a:t>4  eliminate chemical non-uniformity</a:t>
            </a:r>
          </a:p>
          <a:p>
            <a:r>
              <a:rPr lang="en-US" sz="2400" smtClean="0">
                <a:solidFill>
                  <a:srgbClr val="660033"/>
                </a:solidFill>
              </a:rPr>
              <a:t>5  refine grain size</a:t>
            </a:r>
          </a:p>
          <a:p>
            <a:r>
              <a:rPr lang="en-US" sz="2400" smtClean="0">
                <a:solidFill>
                  <a:schemeClr val="accent3">
                    <a:lumMod val="50000"/>
                  </a:schemeClr>
                </a:solidFill>
              </a:rPr>
              <a:t>6  reduce gaseous contents in steel</a:t>
            </a:r>
            <a:r>
              <a:rPr lang="en-US" sz="2000" smtClean="0"/>
              <a:t>. </a:t>
            </a:r>
            <a:endParaRPr lang="en-IN" sz="2000"/>
          </a:p>
        </p:txBody>
      </p:sp>
    </p:spTree>
    <p:extLst>
      <p:ext uri="{BB962C8B-B14F-4D97-AF65-F5344CB8AC3E}">
        <p14:creationId xmlns:p14="http://schemas.microsoft.com/office/powerpoint/2010/main" val="157359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smtClean="0">
                <a:solidFill>
                  <a:srgbClr val="7030A0"/>
                </a:solidFill>
              </a:rPr>
              <a:t>Classification  of  annealing  </a:t>
            </a:r>
            <a:endParaRPr lang="en-IN" b="1" i="1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mtClean="0"/>
              <a:t>Based on </a:t>
            </a:r>
          </a:p>
          <a:p>
            <a:pPr marL="0" indent="0">
              <a:buNone/>
            </a:pPr>
            <a:r>
              <a:rPr lang="en-US"/>
              <a:t> </a:t>
            </a:r>
            <a:r>
              <a:rPr lang="en-US" smtClean="0"/>
              <a:t>                 </a:t>
            </a:r>
            <a:r>
              <a:rPr lang="en-US" sz="2000" smtClean="0"/>
              <a:t>1. </a:t>
            </a:r>
            <a:r>
              <a:rPr lang="en-US" sz="2000" smtClean="0">
                <a:solidFill>
                  <a:srgbClr val="FFFF00"/>
                </a:solidFill>
              </a:rPr>
              <a:t>Temperature of treatment</a:t>
            </a:r>
          </a:p>
          <a:p>
            <a:pPr marL="0" indent="0">
              <a:buNone/>
            </a:pPr>
            <a:r>
              <a:rPr lang="en-US" sz="2000"/>
              <a:t> </a:t>
            </a:r>
            <a:r>
              <a:rPr lang="en-US" sz="2000" smtClean="0"/>
              <a:t>               2. </a:t>
            </a:r>
            <a:r>
              <a:rPr lang="en-US" sz="2000" smtClean="0">
                <a:solidFill>
                  <a:srgbClr val="FFFF00"/>
                </a:solidFill>
              </a:rPr>
              <a:t>phase transformation </a:t>
            </a:r>
            <a:r>
              <a:rPr lang="en-US" sz="2000" smtClean="0"/>
              <a:t>that takes place during treatment</a:t>
            </a:r>
          </a:p>
          <a:p>
            <a:pPr marL="0" indent="0">
              <a:buNone/>
            </a:pPr>
            <a:r>
              <a:rPr lang="en-US" sz="2000"/>
              <a:t> </a:t>
            </a:r>
            <a:r>
              <a:rPr lang="en-US" sz="2000" smtClean="0"/>
              <a:t>               3. </a:t>
            </a:r>
            <a:r>
              <a:rPr lang="en-US" sz="2000" smtClean="0">
                <a:solidFill>
                  <a:srgbClr val="FFFF00"/>
                </a:solidFill>
              </a:rPr>
              <a:t>purpose of the treatment  </a:t>
            </a:r>
            <a:endParaRPr lang="en-IN" sz="20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648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1. </a:t>
            </a:r>
            <a:r>
              <a:rPr lang="en-US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Temperature of treatment</a:t>
            </a:r>
            <a:endParaRPr lang="en-IN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r>
              <a:rPr lang="en-US" smtClean="0">
                <a:solidFill>
                  <a:schemeClr val="bg2">
                    <a:lumMod val="50000"/>
                    <a:lumOff val="50000"/>
                  </a:schemeClr>
                </a:solidFill>
              </a:rPr>
              <a:t>Depending on the </a:t>
            </a:r>
            <a:r>
              <a:rPr lang="en-US" smtClean="0">
                <a:solidFill>
                  <a:srgbClr val="92D050"/>
                </a:solidFill>
              </a:rPr>
              <a:t>heat treatment </a:t>
            </a:r>
            <a:r>
              <a:rPr lang="en-US" err="1" smtClean="0">
                <a:solidFill>
                  <a:srgbClr val="92D050"/>
                </a:solidFill>
              </a:rPr>
              <a:t>temperatur</a:t>
            </a:r>
            <a:r>
              <a:rPr lang="en-US" err="1" smtClean="0">
                <a:solidFill>
                  <a:schemeClr val="bg2">
                    <a:lumMod val="50000"/>
                    <a:lumOff val="50000"/>
                  </a:schemeClr>
                </a:solidFill>
              </a:rPr>
              <a:t>e.annealing</a:t>
            </a:r>
            <a:r>
              <a:rPr lang="en-US" smtClean="0">
                <a:solidFill>
                  <a:schemeClr val="bg2">
                    <a:lumMod val="50000"/>
                    <a:lumOff val="50000"/>
                  </a:schemeClr>
                </a:solidFill>
              </a:rPr>
              <a:t> treatment can be subdivided into three classes</a:t>
            </a:r>
          </a:p>
          <a:p>
            <a:pPr marL="0" indent="0">
              <a:buNone/>
            </a:pPr>
            <a:r>
              <a:rPr lang="en-US"/>
              <a:t> </a:t>
            </a:r>
            <a:r>
              <a:rPr lang="en-US" smtClean="0"/>
              <a:t>                      a. </a:t>
            </a:r>
            <a:r>
              <a:rPr lang="en-US" smtClean="0">
                <a:solidFill>
                  <a:srgbClr val="FF3300"/>
                </a:solidFill>
              </a:rPr>
              <a:t>full</a:t>
            </a:r>
            <a:r>
              <a:rPr lang="en-US" smtClean="0"/>
              <a:t> </a:t>
            </a:r>
            <a:r>
              <a:rPr lang="en-US" smtClean="0">
                <a:solidFill>
                  <a:srgbClr val="FFFF00"/>
                </a:solidFill>
              </a:rPr>
              <a:t>annealing </a:t>
            </a:r>
          </a:p>
          <a:p>
            <a:pPr marL="0" indent="0">
              <a:buNone/>
            </a:pPr>
            <a:r>
              <a:rPr lang="en-US"/>
              <a:t> </a:t>
            </a:r>
            <a:r>
              <a:rPr lang="en-US" smtClean="0"/>
              <a:t>                      b</a:t>
            </a:r>
            <a:r>
              <a:rPr lang="en-US" smtClean="0">
                <a:solidFill>
                  <a:srgbClr val="FF3300"/>
                </a:solidFill>
              </a:rPr>
              <a:t>. partial </a:t>
            </a:r>
            <a:r>
              <a:rPr lang="en-US" smtClean="0">
                <a:solidFill>
                  <a:srgbClr val="FFFF00"/>
                </a:solidFill>
              </a:rPr>
              <a:t>annealing</a:t>
            </a:r>
          </a:p>
          <a:p>
            <a:pPr marL="0" indent="0">
              <a:buNone/>
            </a:pPr>
            <a:r>
              <a:rPr lang="en-US"/>
              <a:t> </a:t>
            </a:r>
            <a:r>
              <a:rPr lang="en-US" smtClean="0"/>
              <a:t>                      c.</a:t>
            </a:r>
            <a:r>
              <a:rPr lang="en-US" smtClean="0">
                <a:solidFill>
                  <a:srgbClr val="FF6600"/>
                </a:solidFill>
              </a:rPr>
              <a:t> subcritical </a:t>
            </a:r>
            <a:r>
              <a:rPr lang="en-US" smtClean="0">
                <a:solidFill>
                  <a:srgbClr val="FFFF00"/>
                </a:solidFill>
              </a:rPr>
              <a:t>annealing</a:t>
            </a:r>
            <a:endParaRPr lang="en-IN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009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00B050"/>
                </a:solidFill>
              </a:rPr>
              <a:t>FULL  ANNEALING </a:t>
            </a:r>
            <a:endParaRPr lang="en-IN" b="1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smtClean="0">
                <a:solidFill>
                  <a:srgbClr val="00B0F0"/>
                </a:solidFill>
              </a:rPr>
              <a:t>Steel is heated above the upper critical temperature</a:t>
            </a:r>
          </a:p>
          <a:p>
            <a:pPr marL="0" indent="0">
              <a:buNone/>
            </a:pPr>
            <a:r>
              <a:rPr lang="en-US" sz="2400">
                <a:solidFill>
                  <a:srgbClr val="00B0F0"/>
                </a:solidFill>
              </a:rPr>
              <a:t> </a:t>
            </a:r>
            <a:r>
              <a:rPr lang="en-US" sz="2400" smtClean="0">
                <a:solidFill>
                  <a:srgbClr val="00B0F0"/>
                </a:solidFill>
              </a:rPr>
              <a:t>      holding at that temperature</a:t>
            </a:r>
          </a:p>
          <a:p>
            <a:pPr marL="0" indent="0">
              <a:buNone/>
            </a:pPr>
            <a:r>
              <a:rPr lang="en-US" sz="2400">
                <a:solidFill>
                  <a:srgbClr val="00B0F0"/>
                </a:solidFill>
              </a:rPr>
              <a:t> </a:t>
            </a:r>
            <a:r>
              <a:rPr lang="en-US" sz="2400" smtClean="0">
                <a:solidFill>
                  <a:srgbClr val="00B0F0"/>
                </a:solidFill>
              </a:rPr>
              <a:t>      and then cooled very slowly</a:t>
            </a:r>
          </a:p>
        </p:txBody>
      </p:sp>
    </p:spTree>
    <p:extLst>
      <p:ext uri="{BB962C8B-B14F-4D97-AF65-F5344CB8AC3E}">
        <p14:creationId xmlns:p14="http://schemas.microsoft.com/office/powerpoint/2010/main" val="206269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PARTIAL  ANNEALING</a:t>
            </a:r>
            <a:endParaRPr lang="en-IN" b="1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000" smtClean="0">
                <a:solidFill>
                  <a:schemeClr val="accent1">
                    <a:lumMod val="75000"/>
                  </a:schemeClr>
                </a:solidFill>
              </a:rPr>
              <a:t>Also known as </a:t>
            </a:r>
            <a:r>
              <a:rPr lang="en-US" sz="2000" smtClean="0"/>
              <a:t>incomplete annealing </a:t>
            </a:r>
            <a:r>
              <a:rPr lang="en-US" sz="2000" smtClean="0">
                <a:solidFill>
                  <a:schemeClr val="accent1">
                    <a:lumMod val="75000"/>
                  </a:schemeClr>
                </a:solidFill>
              </a:rPr>
              <a:t>or </a:t>
            </a:r>
            <a:r>
              <a:rPr lang="en-US" sz="2000" err="1" smtClean="0"/>
              <a:t>intercritical</a:t>
            </a:r>
            <a:r>
              <a:rPr lang="en-US" sz="2000" smtClean="0"/>
              <a:t> annealing</a:t>
            </a:r>
          </a:p>
          <a:p>
            <a:pPr marL="0" indent="0">
              <a:buNone/>
            </a:pPr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smtClean="0">
                <a:solidFill>
                  <a:schemeClr val="accent1">
                    <a:lumMod val="75000"/>
                  </a:schemeClr>
                </a:solidFill>
              </a:rPr>
              <a:t>   involves heating of steel to a temperature lying between lower critical    temperature and   upper critical temperature</a:t>
            </a:r>
          </a:p>
          <a:p>
            <a:pPr marL="0" indent="0">
              <a:buNone/>
            </a:pPr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smtClean="0">
                <a:solidFill>
                  <a:schemeClr val="accent1">
                    <a:lumMod val="75000"/>
                  </a:schemeClr>
                </a:solidFill>
              </a:rPr>
              <a:t>holding at this temperature</a:t>
            </a:r>
          </a:p>
          <a:p>
            <a:pPr marL="0" indent="0">
              <a:buNone/>
            </a:pPr>
            <a:r>
              <a:rPr lang="en-US" sz="2000" smtClean="0">
                <a:solidFill>
                  <a:schemeClr val="accent1">
                    <a:lumMod val="75000"/>
                  </a:schemeClr>
                </a:solidFill>
              </a:rPr>
              <a:t>And then cooled very slowly</a:t>
            </a:r>
          </a:p>
          <a:p>
            <a:pPr marL="0" indent="0">
              <a:buNone/>
            </a:pP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7532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00B050"/>
                </a:solidFill>
              </a:rPr>
              <a:t>SUBCRITICAL  ANNEALING</a:t>
            </a:r>
            <a:endParaRPr lang="en-IN" b="1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2000" smtClean="0"/>
              <a:t>Process in which the maximum temperature to which steel is heated is always less than the lower critical temperature</a:t>
            </a:r>
          </a:p>
          <a:p>
            <a:endParaRPr lang="en-US" sz="2000"/>
          </a:p>
          <a:p>
            <a:endParaRPr lang="en-US" sz="2000" smtClean="0"/>
          </a:p>
          <a:p>
            <a:r>
              <a:rPr lang="en-US" sz="2000" smtClean="0"/>
              <a:t>No </a:t>
            </a:r>
            <a:r>
              <a:rPr lang="en-US" sz="2000" smtClean="0">
                <a:solidFill>
                  <a:schemeClr val="tx2">
                    <a:lumMod val="75000"/>
                  </a:schemeClr>
                </a:solidFill>
              </a:rPr>
              <a:t>phase transformation </a:t>
            </a:r>
            <a:r>
              <a:rPr lang="en-US" sz="2000" smtClean="0"/>
              <a:t>take place</a:t>
            </a:r>
          </a:p>
          <a:p>
            <a:pPr marL="0" indent="0">
              <a:buNone/>
            </a:pPr>
            <a:r>
              <a:rPr lang="en-US" sz="2000"/>
              <a:t> </a:t>
            </a:r>
            <a:r>
              <a:rPr lang="en-US" sz="2000" smtClean="0"/>
              <a:t>                                       only </a:t>
            </a:r>
            <a:r>
              <a:rPr lang="en-US" sz="2000" smtClean="0">
                <a:solidFill>
                  <a:schemeClr val="tx2">
                    <a:lumMod val="75000"/>
                  </a:schemeClr>
                </a:solidFill>
              </a:rPr>
              <a:t>thermal activated </a:t>
            </a:r>
            <a:r>
              <a:rPr lang="en-US" sz="2000" err="1" smtClean="0">
                <a:solidFill>
                  <a:schemeClr val="tx2">
                    <a:lumMod val="75000"/>
                  </a:schemeClr>
                </a:solidFill>
              </a:rPr>
              <a:t>phenomina</a:t>
            </a:r>
            <a:r>
              <a:rPr lang="en-US" sz="2000" err="1" smtClean="0"/>
              <a:t>,such</a:t>
            </a:r>
            <a:r>
              <a:rPr lang="en-US" sz="2000" smtClean="0"/>
              <a:t> as</a:t>
            </a:r>
          </a:p>
          <a:p>
            <a:pPr marL="0" indent="0">
              <a:buNone/>
            </a:pPr>
            <a:r>
              <a:rPr lang="en-US" sz="2000"/>
              <a:t> </a:t>
            </a:r>
            <a:r>
              <a:rPr lang="en-US" sz="2000" smtClean="0"/>
              <a:t>                                                    </a:t>
            </a:r>
            <a:r>
              <a:rPr lang="en-US" sz="2000" smtClean="0">
                <a:solidFill>
                  <a:schemeClr val="tx2">
                    <a:lumMod val="75000"/>
                  </a:schemeClr>
                </a:solidFill>
              </a:rPr>
              <a:t>recovery</a:t>
            </a:r>
          </a:p>
          <a:p>
            <a:pPr marL="0" indent="0">
              <a:buNone/>
            </a:pPr>
            <a:r>
              <a:rPr lang="en-US" sz="200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recrystallization</a:t>
            </a:r>
          </a:p>
          <a:p>
            <a:pPr marL="0" indent="0">
              <a:buNone/>
            </a:pPr>
            <a:r>
              <a:rPr lang="en-US" sz="200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grain growth, and softening occur</a:t>
            </a:r>
          </a:p>
          <a:p>
            <a:pPr marL="0" indent="0">
              <a:buNone/>
            </a:pPr>
            <a:r>
              <a:rPr lang="en-US" sz="200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</a:t>
            </a:r>
            <a:endParaRPr lang="en-IN" sz="200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smtClean="0"/>
              <a:t/>
            </a:r>
            <a:br>
              <a:rPr lang="en-US" sz="1600" smtClean="0"/>
            </a:br>
            <a:r>
              <a:rPr lang="en-US" sz="1600"/>
              <a:t/>
            </a:r>
            <a:br>
              <a:rPr lang="en-US" sz="1600"/>
            </a:br>
            <a:r>
              <a:rPr lang="en-US" sz="160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Based on</a:t>
            </a:r>
            <a:r>
              <a:rPr lang="en-US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/>
            </a:r>
            <a:br>
              <a:rPr lang="en-US" smtClean="0">
                <a:solidFill>
                  <a:schemeClr val="bg1">
                    <a:lumMod val="50000"/>
                    <a:lumOff val="50000"/>
                  </a:schemeClr>
                </a:solidFill>
              </a:rPr>
            </a:br>
            <a:r>
              <a:rPr lang="en-US"/>
              <a:t/>
            </a:r>
            <a:br>
              <a:rPr lang="en-US"/>
            </a:br>
            <a:r>
              <a:rPr lang="en-US" b="1">
                <a:solidFill>
                  <a:srgbClr val="0000FF"/>
                </a:solidFill>
              </a:rPr>
              <a:t>2. PHASE TRANSFORMATION</a:t>
            </a:r>
            <a:endParaRPr lang="en-IN" b="1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mtClean="0"/>
              <a:t>1  </a:t>
            </a:r>
            <a:r>
              <a:rPr lang="en-US" smtClean="0">
                <a:solidFill>
                  <a:srgbClr val="FFFF00"/>
                </a:solidFill>
              </a:rPr>
              <a:t>First type or first-order annealing</a:t>
            </a:r>
          </a:p>
          <a:p>
            <a:pPr marL="0" indent="0">
              <a:buNone/>
            </a:pPr>
            <a:r>
              <a:rPr lang="en-US"/>
              <a:t> </a:t>
            </a:r>
            <a:r>
              <a:rPr lang="en-US" smtClean="0"/>
              <a:t>                          </a:t>
            </a:r>
            <a:r>
              <a:rPr lang="en-US" smtClean="0">
                <a:solidFill>
                  <a:srgbClr val="FFFF00"/>
                </a:solidFill>
              </a:rPr>
              <a:t>first-order annealin</a:t>
            </a:r>
            <a:r>
              <a:rPr lang="en-US" smtClean="0"/>
              <a:t>g is associated with a peculiar </a:t>
            </a:r>
            <a:r>
              <a:rPr lang="en-US" err="1" smtClean="0"/>
              <a:t>charactreistics</a:t>
            </a:r>
            <a:r>
              <a:rPr lang="en-US" smtClean="0"/>
              <a:t> that heat treatment is performed on the steel with the sole aim of achieving some properties.as such no specific importance is given to phase transformation accompanying the treatment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smtClean="0"/>
              <a:t>       2  </a:t>
            </a:r>
            <a:r>
              <a:rPr lang="en-US" smtClean="0">
                <a:solidFill>
                  <a:srgbClr val="FFFF00"/>
                </a:solidFill>
              </a:rPr>
              <a:t>Second </a:t>
            </a:r>
            <a:r>
              <a:rPr lang="en-US">
                <a:solidFill>
                  <a:srgbClr val="FFFF00"/>
                </a:solidFill>
              </a:rPr>
              <a:t>type or </a:t>
            </a:r>
            <a:r>
              <a:rPr lang="en-US" smtClean="0">
                <a:solidFill>
                  <a:srgbClr val="FFFF00"/>
                </a:solidFill>
              </a:rPr>
              <a:t>second-order annealing</a:t>
            </a:r>
          </a:p>
          <a:p>
            <a:pPr marL="0" indent="0">
              <a:buNone/>
            </a:pPr>
            <a:r>
              <a:rPr lang="en-US"/>
              <a:t> </a:t>
            </a:r>
            <a:r>
              <a:rPr lang="en-US" smtClean="0"/>
              <a:t>                           End results in the former are essentially due to phase transformation which take place during the treatment</a:t>
            </a:r>
          </a:p>
          <a:p>
            <a:pPr marL="0" indent="0">
              <a:buNone/>
            </a:pPr>
            <a:r>
              <a:rPr lang="en-US"/>
              <a:t> </a:t>
            </a:r>
            <a:r>
              <a:rPr lang="en-US" smtClean="0"/>
              <a:t>                            Only temperature </a:t>
            </a:r>
            <a:r>
              <a:rPr lang="en-US" smtClean="0">
                <a:solidFill>
                  <a:schemeClr val="bg2">
                    <a:lumMod val="50000"/>
                    <a:lumOff val="50000"/>
                  </a:schemeClr>
                </a:solidFill>
              </a:rPr>
              <a:t>above the  upper and lower critical temperatures </a:t>
            </a:r>
            <a:r>
              <a:rPr lang="en-US" smtClean="0"/>
              <a:t>can be utilized for this type of annealing </a:t>
            </a:r>
            <a:endParaRPr lang="en-US"/>
          </a:p>
          <a:p>
            <a:pPr marL="0" indent="0">
              <a:buNone/>
            </a:pP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67786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171</TotalTime>
  <Words>617</Words>
  <Application>Microsoft Office PowerPoint</Application>
  <PresentationFormat>On-screen Show (4:3)</PresentationFormat>
  <Paragraphs>85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Horizon</vt:lpstr>
      <vt:lpstr>ANNEALING PROCESS</vt:lpstr>
      <vt:lpstr>WHAT IS MEAN BY ANNEALING ?</vt:lpstr>
      <vt:lpstr>WHAT ARE THE PURPOSES OF ANNEALING ?</vt:lpstr>
      <vt:lpstr>Classification  of  annealing  </vt:lpstr>
      <vt:lpstr>1. Temperature of treatment</vt:lpstr>
      <vt:lpstr>FULL  ANNEALING </vt:lpstr>
      <vt:lpstr>PARTIAL  ANNEALING</vt:lpstr>
      <vt:lpstr>SUBCRITICAL  ANNEALING</vt:lpstr>
      <vt:lpstr>  Based on  2. PHASE TRANSFORMATION</vt:lpstr>
      <vt:lpstr>BASED ON   3  PURPOSE OF ANNEALING</vt:lpstr>
      <vt:lpstr>DIFFUSION  ANNEALING</vt:lpstr>
      <vt:lpstr>Recrystallization  annealing</vt:lpstr>
      <vt:lpstr>ISOTHERMAL   ANNEALING</vt:lpstr>
      <vt:lpstr>thanks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ANNEALING PROCESS</dc:title>
  <dc:creator>PRANAV PV</dc:creator>
  <cp:lastModifiedBy>PRANAV PV</cp:lastModifiedBy>
  <cp:revision>19</cp:revision>
  <dcterms:created xsi:type="dcterms:W3CDTF">2012-04-02T15:29:13Z</dcterms:created>
  <dcterms:modified xsi:type="dcterms:W3CDTF">2012-04-02T18:48:22Z</dcterms:modified>
</cp:coreProperties>
</file>